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34.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50.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41.xml" ContentType="application/vnd.openxmlformats-officedocument.presentationml.notesSlide+xml"/>
  <Override PartName="/ppt/notesSlides/notesSlide39.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16.xml" ContentType="application/vnd.openxmlformats-officedocument.presentationml.notesSlide+xml"/>
  <Override PartName="/ppt/notesSlides/_rels/notesSlide4.xml.rels" ContentType="application/vnd.openxmlformats-package.relationships+xml"/>
  <Override PartName="/ppt/notesSlides/_rels/notesSlide22.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37.xml.rels" ContentType="application/vnd.openxmlformats-package.relationships+xml"/>
  <Override PartName="/ppt/notesSlides/_rels/notesSlide21.xml.rels" ContentType="application/vnd.openxmlformats-package.relationships+xml"/>
  <Override PartName="/ppt/notesSlides/_rels/notesSlide29.xml.rels" ContentType="application/vnd.openxmlformats-package.relationships+xml"/>
  <Override PartName="/ppt/notesSlides/_rels/notesSlide36.xml.rels" ContentType="application/vnd.openxmlformats-package.relationships+xml"/>
  <Override PartName="/ppt/notesSlides/_rels/notesSlide42.xml.rels" ContentType="application/vnd.openxmlformats-package.relationships+xml"/>
  <Override PartName="/ppt/notesSlides/_rels/notesSlide33.xml.rels" ContentType="application/vnd.openxmlformats-package.relationships+xml"/>
  <Override PartName="/ppt/notesSlides/_rels/notesSlide41.xml.rels" ContentType="application/vnd.openxmlformats-package.relationships+xml"/>
  <Override PartName="/ppt/notesSlides/_rels/notesSlide40.xml.rels" ContentType="application/vnd.openxmlformats-package.relationships+xml"/>
  <Override PartName="/ppt/notesSlides/_rels/notesSlide8.xml.rels" ContentType="application/vnd.openxmlformats-package.relationships+xml"/>
  <Override PartName="/ppt/notesSlides/_rels/notesSlide52.xml.rels" ContentType="application/vnd.openxmlformats-package.relationships+xml"/>
  <Override PartName="/ppt/notesSlides/_rels/notesSlide13.xml.rels" ContentType="application/vnd.openxmlformats-package.relationships+xml"/>
  <Override PartName="/ppt/notesSlides/_rels/notesSlide17.xml.rels" ContentType="application/vnd.openxmlformats-package.relationships+xml"/>
  <Override PartName="/ppt/notesSlides/_rels/notesSlide39.xml.rels" ContentType="application/vnd.openxmlformats-package.relationships+xml"/>
  <Override PartName="/ppt/notesSlides/_rels/notesSlide9.xml.rels" ContentType="application/vnd.openxmlformats-package.relationships+xml"/>
  <Override PartName="/ppt/notesSlides/_rels/notesSlide3.xml.rels" ContentType="application/vnd.openxmlformats-package.relationships+xml"/>
  <Override PartName="/ppt/notesSlides/_rels/notesSlide34.xml.rels" ContentType="application/vnd.openxmlformats-package.relationships+xml"/>
  <Override PartName="/ppt/notesSlides/_rels/notesSlide50.xml.rels" ContentType="application/vnd.openxmlformats-package.relationships+xml"/>
  <Override PartName="/ppt/notesSlides/_rels/notesSlide43.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35.xml.rels" ContentType="application/vnd.openxmlformats-package.relationships+xml"/>
  <Override PartName="/ppt/notesSlides/_rels/notesSlide51.xml.rels" ContentType="application/vnd.openxmlformats-package.relationships+xml"/>
  <Override PartName="/ppt/notesSlides/_rels/notesSlide12.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26.xml.rels" ContentType="application/vnd.openxmlformats-package.relationships+xml"/>
  <Override PartName="/ppt/notesSlides/_rels/notesSlide20.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18.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notesSlide51.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7.xml" ContentType="application/vnd.openxmlformats-officedocument.presentationml.notesSlide+xml"/>
  <Override PartName="/ppt/notesSlides/notesSlide40.xml" ContentType="application/vnd.openxmlformats-officedocument.presentationml.notesSlide+xml"/>
  <Override PartName="/ppt/notesSlides/notesSlide52.xml" ContentType="application/vnd.openxmlformats-officedocument.presentationml.notesSlide+xml"/>
  <Override PartName="/ppt/notesSlides/notesSlide15.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6.xml" ContentType="application/vnd.openxmlformats-officedocument.presentationml.notesSlide+xml"/>
  <Override PartName="/ppt/notesSlides/notesSlide29.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_rels/presentation.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25.png" ContentType="image/png"/>
  <Override PartName="/ppt/media/image21.png" ContentType="image/png"/>
  <Override PartName="/ppt/media/image19.png" ContentType="image/png"/>
  <Override PartName="/ppt/media/image20.png" ContentType="image/png"/>
  <Override PartName="/ppt/media/image2.jpeg" ContentType="image/jpeg"/>
  <Override PartName="/ppt/media/image36.jpeg" ContentType="image/jpeg"/>
  <Override PartName="/ppt/media/image18.png" ContentType="image/png"/>
  <Override PartName="/ppt/media/image16.png" ContentType="image/png"/>
  <Override PartName="/ppt/media/image49.jpeg" ContentType="image/jpeg"/>
  <Override PartName="/ppt/media/image24.jpeg" ContentType="image/jpeg"/>
  <Override PartName="/ppt/media/image15.png" ContentType="image/png"/>
  <Override PartName="/ppt/media/image14.png" ContentType="image/png"/>
  <Override PartName="/ppt/media/image27.png" ContentType="image/png"/>
  <Override PartName="/ppt/media/image4.gif" ContentType="image/gif"/>
  <Override PartName="/ppt/media/image33.jpeg" ContentType="image/jpeg"/>
  <Override PartName="/ppt/media/image1.gif" ContentType="image/gif"/>
  <Override PartName="/ppt/media/image28.png" ContentType="image/png"/>
  <Override PartName="/ppt/media/image5.png" ContentType="image/png"/>
  <Override PartName="/ppt/media/image43.jpeg" ContentType="image/jpeg"/>
  <Override PartName="/ppt/media/image10.png" ContentType="image/png"/>
  <Override PartName="/ppt/media/image35.jpeg" ContentType="image/jpeg"/>
  <Override PartName="/ppt/media/image23.jpeg" ContentType="image/jpeg"/>
  <Override PartName="/ppt/media/image12.png" ContentType="image/png"/>
  <Override PartName="/ppt/media/image41.jpeg" ContentType="image/jpeg"/>
  <Override PartName="/ppt/media/image45.jpeg" ContentType="image/jpeg"/>
  <Override PartName="/ppt/media/image42.png" ContentType="image/png"/>
  <Override PartName="/ppt/media/image44.jpeg" ContentType="image/jpeg"/>
  <Override PartName="/ppt/media/image46.jpeg" ContentType="image/jpeg"/>
  <Override PartName="/ppt/media/image47.jpeg" ContentType="image/jpeg"/>
  <Override PartName="/ppt/media/image31.jpeg" ContentType="image/jpeg"/>
  <Override PartName="/ppt/media/image48.jpeg" ContentType="image/jpeg"/>
  <Override PartName="/ppt/media/image13.png" ContentType="image/png"/>
  <Override PartName="/ppt/media/image40.png" ContentType="image/png"/>
  <Override PartName="/ppt/media/image50.jpeg" ContentType="image/jpeg"/>
  <Override PartName="/ppt/media/image52.png" ContentType="image/png"/>
  <Override PartName="/ppt/media/image32.jpeg" ContentType="image/jpeg"/>
  <Override PartName="/ppt/media/image51.png" ContentType="image/png"/>
  <Override PartName="/ppt/media/image37.jpeg" ContentType="image/jpeg"/>
  <Override PartName="/ppt/media/image30.png" ContentType="image/png"/>
  <Override PartName="/ppt/media/image34.jpeg" ContentType="image/jpeg"/>
  <Override PartName="/ppt/media/image7.png" ContentType="image/png"/>
  <Override PartName="/ppt/media/image9.png" ContentType="image/png"/>
  <Override PartName="/ppt/media/image22.jpeg" ContentType="image/jpeg"/>
  <Override PartName="/ppt/media/image39.png" ContentType="image/png"/>
  <Override PartName="/ppt/media/image11.png" ContentType="image/png"/>
  <Override PartName="/ppt/media/image6.png" ContentType="image/png"/>
  <Override PartName="/ppt/media/image29.png" ContentType="image/png"/>
  <Override PartName="/ppt/media/image38.png" ContentType="image/png"/>
  <Override PartName="/ppt/media/image8.png" ContentType="image/png"/>
  <Override PartName="/ppt/media/image3.png" ContentType="image/png"/>
  <Override PartName="/ppt/media/image17.jpeg" ContentType="image/jpeg"/>
  <Override PartName="/ppt/media/image26.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52.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sldImg"/>
          </p:nvPr>
        </p:nvSpPr>
        <p:spPr>
          <a:xfrm>
            <a:off x="381240" y="694800"/>
            <a:ext cx="6095160" cy="3428640"/>
          </a:xfrm>
          <a:prstGeom prst="rect">
            <a:avLst/>
          </a:prstGeom>
          <a:noFill/>
          <a:ln w="0">
            <a:noFill/>
          </a:ln>
        </p:spPr>
        <p:txBody>
          <a:bodyPr lIns="0" rIns="0" tIns="0" bIns="0" anchor="ctr">
            <a:noAutofit/>
          </a:bodyPr>
          <a:p>
            <a:r>
              <a:rPr b="0" lang="da-DK" sz="2600" spc="-1" strike="noStrike">
                <a:solidFill>
                  <a:srgbClr val="eeeeee"/>
                </a:solidFill>
                <a:latin typeface="Roboto"/>
              </a:rPr>
              <a:t>Click to </a:t>
            </a:r>
            <a:r>
              <a:rPr b="0" lang="da-DK" sz="2600" spc="-1" strike="noStrike">
                <a:solidFill>
                  <a:srgbClr val="eeeeee"/>
                </a:solidFill>
                <a:latin typeface="Roboto"/>
              </a:rPr>
              <a:t>move </a:t>
            </a:r>
            <a:r>
              <a:rPr b="0" lang="da-DK" sz="2600" spc="-1" strike="noStrike">
                <a:solidFill>
                  <a:srgbClr val="eeeeee"/>
                </a:solidFill>
                <a:latin typeface="Roboto"/>
              </a:rPr>
              <a:t>the </a:t>
            </a:r>
            <a:r>
              <a:rPr b="0" lang="da-DK" sz="2600" spc="-1" strike="noStrike">
                <a:solidFill>
                  <a:srgbClr val="eeeeee"/>
                </a:solidFill>
                <a:latin typeface="Roboto"/>
              </a:rPr>
              <a:t>slide</a:t>
            </a:r>
            <a:endParaRPr b="0" lang="da-DK" sz="2600" spc="-1" strike="noStrike">
              <a:solidFill>
                <a:srgbClr val="eeeeee"/>
              </a:solidFill>
              <a:latin typeface="Roboto"/>
            </a:endParaRPr>
          </a:p>
        </p:txBody>
      </p:sp>
      <p:sp>
        <p:nvSpPr>
          <p:cNvPr id="283" name="PlaceHolder 2"/>
          <p:cNvSpPr>
            <a:spLocks noGrp="1"/>
          </p:cNvSpPr>
          <p:nvPr>
            <p:ph type="body"/>
          </p:nvPr>
        </p:nvSpPr>
        <p:spPr>
          <a:xfrm>
            <a:off x="685800" y="4343400"/>
            <a:ext cx="5486040" cy="4114440"/>
          </a:xfrm>
          <a:prstGeom prst="rect">
            <a:avLst/>
          </a:prstGeom>
          <a:noFill/>
          <a:ln w="0">
            <a:noFill/>
          </a:ln>
        </p:spPr>
        <p:txBody>
          <a:bodyPr lIns="0" rIns="0" tIns="0" bIns="0" anchor="t">
            <a:noAutofit/>
          </a:bodyPr>
          <a:p>
            <a:r>
              <a:rPr b="0" lang="da-DK" sz="2000" spc="-1" strike="noStrike">
                <a:latin typeface="Arial"/>
              </a:rPr>
              <a:t>Click to </a:t>
            </a:r>
            <a:r>
              <a:rPr b="0" lang="da-DK" sz="2000" spc="-1" strike="noStrike">
                <a:latin typeface="Arial"/>
              </a:rPr>
              <a:t>edit the </a:t>
            </a:r>
            <a:r>
              <a:rPr b="0" lang="da-DK" sz="2000" spc="-1" strike="noStrike">
                <a:latin typeface="Arial"/>
              </a:rPr>
              <a:t>notes </a:t>
            </a:r>
            <a:r>
              <a:rPr b="0" lang="da-DK" sz="2000" spc="-1" strike="noStrike">
                <a:latin typeface="Arial"/>
              </a:rPr>
              <a:t>format</a:t>
            </a:r>
            <a:endParaRPr b="0" lang="da-DK" sz="2000" spc="-1" strike="noStrike">
              <a:latin typeface="Arial"/>
            </a:endParaRPr>
          </a:p>
        </p:txBody>
      </p:sp>
      <p:sp>
        <p:nvSpPr>
          <p:cNvPr id="284" name="PlaceHolder 3"/>
          <p:cNvSpPr>
            <a:spLocks noGrp="1"/>
          </p:cNvSpPr>
          <p:nvPr>
            <p:ph type="hdr"/>
          </p:nvPr>
        </p:nvSpPr>
        <p:spPr>
          <a:xfrm>
            <a:off x="0" y="0"/>
            <a:ext cx="2975760" cy="456840"/>
          </a:xfrm>
          <a:prstGeom prst="rect">
            <a:avLst/>
          </a:prstGeom>
          <a:noFill/>
          <a:ln w="0">
            <a:noFill/>
          </a:ln>
        </p:spPr>
        <p:txBody>
          <a:bodyPr lIns="0" rIns="0" tIns="0" bIns="0" anchor="t">
            <a:noAutofit/>
          </a:bodyPr>
          <a:p>
            <a:r>
              <a:rPr b="0" lang="da-DK" sz="1400" spc="-1" strike="noStrike">
                <a:latin typeface="Times New Roman"/>
              </a:rPr>
              <a:t>&lt;header&gt;</a:t>
            </a:r>
            <a:endParaRPr b="0" lang="da-DK" sz="1400" spc="-1" strike="noStrike">
              <a:latin typeface="Times New Roman"/>
            </a:endParaRPr>
          </a:p>
        </p:txBody>
      </p:sp>
      <p:sp>
        <p:nvSpPr>
          <p:cNvPr id="285" name="PlaceHolder 4"/>
          <p:cNvSpPr>
            <a:spLocks noGrp="1"/>
          </p:cNvSpPr>
          <p:nvPr>
            <p:ph type="dt" idx="7"/>
          </p:nvPr>
        </p:nvSpPr>
        <p:spPr>
          <a:xfrm>
            <a:off x="3881880" y="0"/>
            <a:ext cx="2975760" cy="456840"/>
          </a:xfrm>
          <a:prstGeom prst="rect">
            <a:avLst/>
          </a:prstGeom>
          <a:noFill/>
          <a:ln w="0">
            <a:noFill/>
          </a:ln>
        </p:spPr>
        <p:txBody>
          <a:bodyPr lIns="0" rIns="0" tIns="0" bIns="0" anchor="t">
            <a:noAutofit/>
          </a:bodyPr>
          <a:lstStyle>
            <a:lvl1pPr algn="r">
              <a:buNone/>
              <a:defRPr b="0" lang="da-DK" sz="1400" spc="-1" strike="noStrike">
                <a:latin typeface="Times New Roman"/>
              </a:defRPr>
            </a:lvl1pPr>
          </a:lstStyle>
          <a:p>
            <a:pPr algn="r">
              <a:buNone/>
            </a:pPr>
            <a:r>
              <a:rPr b="0" lang="da-DK" sz="1400" spc="-1" strike="noStrike">
                <a:latin typeface="Times New Roman"/>
              </a:rPr>
              <a:t>&lt;date/time&gt;</a:t>
            </a:r>
            <a:endParaRPr b="0" lang="da-DK" sz="1400" spc="-1" strike="noStrike">
              <a:latin typeface="Times New Roman"/>
            </a:endParaRPr>
          </a:p>
        </p:txBody>
      </p:sp>
      <p:sp>
        <p:nvSpPr>
          <p:cNvPr id="286" name="PlaceHolder 5"/>
          <p:cNvSpPr>
            <a:spLocks noGrp="1"/>
          </p:cNvSpPr>
          <p:nvPr>
            <p:ph type="ftr" idx="8"/>
          </p:nvPr>
        </p:nvSpPr>
        <p:spPr>
          <a:xfrm>
            <a:off x="0" y="8686800"/>
            <a:ext cx="2975760" cy="456840"/>
          </a:xfrm>
          <a:prstGeom prst="rect">
            <a:avLst/>
          </a:prstGeom>
          <a:noFill/>
          <a:ln w="0">
            <a:noFill/>
          </a:ln>
        </p:spPr>
        <p:txBody>
          <a:bodyPr lIns="0" rIns="0" tIns="0" bIns="0" anchor="b">
            <a:noAutofit/>
          </a:bodyPr>
          <a:lstStyle>
            <a:lvl1pPr>
              <a:defRPr b="0" lang="da-DK" sz="1400" spc="-1" strike="noStrike">
                <a:latin typeface="Times New Roman"/>
              </a:defRPr>
            </a:lvl1pPr>
          </a:lstStyle>
          <a:p>
            <a:r>
              <a:rPr b="0" lang="da-DK" sz="1400" spc="-1" strike="noStrike">
                <a:latin typeface="Times New Roman"/>
              </a:rPr>
              <a:t>&lt;footer&gt;</a:t>
            </a:r>
            <a:endParaRPr b="0" lang="da-DK" sz="1400" spc="-1" strike="noStrike">
              <a:latin typeface="Times New Roman"/>
            </a:endParaRPr>
          </a:p>
        </p:txBody>
      </p:sp>
      <p:sp>
        <p:nvSpPr>
          <p:cNvPr id="287" name="PlaceHolder 6"/>
          <p:cNvSpPr>
            <a:spLocks noGrp="1"/>
          </p:cNvSpPr>
          <p:nvPr>
            <p:ph type="sldNum" idx="9"/>
          </p:nvPr>
        </p:nvSpPr>
        <p:spPr>
          <a:xfrm>
            <a:off x="3881880" y="8686800"/>
            <a:ext cx="2975760" cy="456840"/>
          </a:xfrm>
          <a:prstGeom prst="rect">
            <a:avLst/>
          </a:prstGeom>
          <a:noFill/>
          <a:ln w="0">
            <a:noFill/>
          </a:ln>
        </p:spPr>
        <p:txBody>
          <a:bodyPr lIns="0" rIns="0" tIns="0" bIns="0" anchor="b">
            <a:noAutofit/>
          </a:bodyPr>
          <a:lstStyle>
            <a:lvl1pPr algn="r">
              <a:buNone/>
              <a:defRPr b="0" lang="da-DK" sz="1400" spc="-1" strike="noStrike">
                <a:latin typeface="Times New Roman"/>
              </a:defRPr>
            </a:lvl1pPr>
          </a:lstStyle>
          <a:p>
            <a:pPr algn="r">
              <a:buNone/>
            </a:pPr>
            <a:fld id="{EB521028-8882-4175-9C02-E44118979350}" type="slidenum">
              <a:rPr b="0" lang="da-DK" sz="1400" spc="-1" strike="noStrike">
                <a:latin typeface="Times New Roman"/>
              </a:rPr>
              <a:t>&lt;number&gt;</a:t>
            </a:fld>
            <a:endParaRPr b="0" lang="da-DK"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381240" y="694800"/>
            <a:ext cx="6095160" cy="3428640"/>
          </a:xfrm>
          <a:prstGeom prst="rect">
            <a:avLst/>
          </a:prstGeom>
          <a:ln w="0">
            <a:noFill/>
          </a:ln>
        </p:spPr>
      </p:sp>
      <p:sp>
        <p:nvSpPr>
          <p:cNvPr id="53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Goddag og velkommen til første undervisning i faget sygdomslære medicin og kirurgi. </a:t>
            </a:r>
            <a:endParaRPr b="0" lang="da-DK" sz="11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381240" y="685800"/>
            <a:ext cx="6095520" cy="3428640"/>
          </a:xfrm>
          <a:prstGeom prst="rect">
            <a:avLst/>
          </a:prstGeom>
          <a:ln w="0">
            <a:noFill/>
          </a:ln>
        </p:spPr>
      </p:sp>
      <p:sp>
        <p:nvSpPr>
          <p:cNvPr id="55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317160">
              <a:lnSpc>
                <a:spcPct val="150000"/>
              </a:lnSpc>
              <a:buClr>
                <a:srgbClr val="000000"/>
              </a:buClr>
              <a:buFont typeface="Wingdings" charset="2"/>
              <a:buChar char=""/>
            </a:pPr>
            <a:r>
              <a:rPr b="0" lang="da-DK" sz="1100" spc="-1" strike="noStrike">
                <a:solidFill>
                  <a:srgbClr val="000000"/>
                </a:solidFill>
                <a:latin typeface="Arial"/>
              </a:rPr>
              <a:t>Fysioterapeuter arbejder som en del af et tværfagligt team i sundhedsvæsenet. </a:t>
            </a:r>
            <a:endParaRPr b="0" lang="da-DK" sz="1100" spc="-1" strike="noStrike">
              <a:latin typeface="Arial"/>
            </a:endParaRPr>
          </a:p>
          <a:p>
            <a:pPr lvl="1" marL="914400" indent="-317160">
              <a:lnSpc>
                <a:spcPct val="150000"/>
              </a:lnSpc>
              <a:buClr>
                <a:srgbClr val="000000"/>
              </a:buClr>
              <a:buFont typeface="Wingdings 2" charset="2"/>
              <a:buChar char=""/>
            </a:pPr>
            <a:r>
              <a:rPr b="0" lang="da-DK" sz="1100" spc="-1" strike="noStrike">
                <a:solidFill>
                  <a:srgbClr val="000000"/>
                </a:solidFill>
                <a:latin typeface="Arial"/>
              </a:rPr>
              <a:t>Kendskab til medicin og kirurgi giver dem en bedre forståelse for patientens samlede behandlingsforløb og hvordan fysioterapi spiller sammen med andre behandlingsformer.</a:t>
            </a:r>
            <a:endParaRPr b="0" lang="da-DK" sz="1100" spc="-1" strike="noStrike">
              <a:latin typeface="Arial"/>
            </a:endParaRPr>
          </a:p>
          <a:p>
            <a:pPr marL="457200" indent="-317160">
              <a:lnSpc>
                <a:spcPct val="150000"/>
              </a:lnSpc>
              <a:buClr>
                <a:srgbClr val="000000"/>
              </a:buClr>
              <a:buFont typeface="Wingdings" charset="2"/>
              <a:buChar char=""/>
            </a:pPr>
            <a:r>
              <a:rPr b="0" lang="da-DK" sz="1100" spc="-1" strike="noStrike">
                <a:solidFill>
                  <a:srgbClr val="000000"/>
                </a:solidFill>
                <a:latin typeface="Arial"/>
              </a:rPr>
              <a:t>Mange patienter har komplekse medicinske diagnoser eller er i post-operativ rehabilitering. </a:t>
            </a:r>
            <a:endParaRPr b="0" lang="da-DK" sz="1100" spc="-1" strike="noStrike">
              <a:latin typeface="Arial"/>
            </a:endParaRPr>
          </a:p>
          <a:p>
            <a:pPr lvl="1" marL="914400" indent="-317160">
              <a:lnSpc>
                <a:spcPct val="150000"/>
              </a:lnSpc>
              <a:buClr>
                <a:srgbClr val="000000"/>
              </a:buClr>
              <a:buFont typeface="Wingdings 2" charset="2"/>
              <a:buChar char=""/>
            </a:pPr>
            <a:r>
              <a:rPr b="0" lang="da-DK" sz="1100" spc="-1" strike="noStrike">
                <a:solidFill>
                  <a:srgbClr val="000000"/>
                </a:solidFill>
                <a:latin typeface="Arial"/>
              </a:rPr>
              <a:t>I skal også  forstå disse tilstande for at tilpasse deres behandlingsplaner korrekt og undgå at forværre en patients tilstand. </a:t>
            </a:r>
            <a:endParaRPr b="0" lang="da-DK" sz="1100" spc="-1" strike="noStrike">
              <a:latin typeface="Arial"/>
            </a:endParaRPr>
          </a:p>
          <a:p>
            <a:pPr lvl="2" marL="1371600" indent="-317160">
              <a:lnSpc>
                <a:spcPct val="150000"/>
              </a:lnSpc>
              <a:buClr>
                <a:srgbClr val="000000"/>
              </a:buClr>
              <a:buFont typeface="StarSymbol"/>
              <a:buChar char="■"/>
            </a:pPr>
            <a:r>
              <a:rPr b="0" lang="da-DK" sz="1100" spc="-1" strike="noStrike">
                <a:solidFill>
                  <a:srgbClr val="000000"/>
                </a:solidFill>
                <a:latin typeface="Arial"/>
              </a:rPr>
              <a:t>For eksempel, efter kirurgiske indgreb som ortopædiske operationer (f.eks. knæ- eller skulderoperationer) er det vigtigt at vide:</a:t>
            </a:r>
            <a:endParaRPr b="0" lang="da-DK" sz="1100" spc="-1" strike="noStrike">
              <a:latin typeface="Arial"/>
            </a:endParaRPr>
          </a:p>
          <a:p>
            <a:pPr lvl="3" marL="1828800" indent="-317160">
              <a:lnSpc>
                <a:spcPct val="150000"/>
              </a:lnSpc>
              <a:buClr>
                <a:srgbClr val="000000"/>
              </a:buClr>
              <a:buFont typeface="Wingdings" charset="2"/>
              <a:buChar char=""/>
            </a:pPr>
            <a:r>
              <a:rPr b="0" lang="da-DK" sz="1100" spc="-1" strike="noStrike">
                <a:solidFill>
                  <a:srgbClr val="000000"/>
                </a:solidFill>
                <a:latin typeface="Arial"/>
              </a:rPr>
              <a:t>Hvordan kroppen heler og hvilke bevægelser der kan være skadelige eller nødvendige for genoptræning.</a:t>
            </a:r>
            <a:endParaRPr b="0" lang="da-DK" sz="1100" spc="-1" strike="noStrike">
              <a:latin typeface="Arial"/>
            </a:endParaRPr>
          </a:p>
          <a:p>
            <a:pPr lvl="3" marL="1828800" indent="-317160">
              <a:lnSpc>
                <a:spcPct val="150000"/>
              </a:lnSpc>
              <a:buClr>
                <a:srgbClr val="000000"/>
              </a:buClr>
              <a:buFont typeface="Wingdings" charset="2"/>
              <a:buChar char=""/>
            </a:pPr>
            <a:r>
              <a:rPr b="0" lang="da-DK" sz="1100" spc="-1" strike="noStrike">
                <a:solidFill>
                  <a:srgbClr val="000000"/>
                </a:solidFill>
                <a:latin typeface="Arial"/>
              </a:rPr>
              <a:t>Hvilke restriktioner skal overholdes under rehabilitering for at optimere bedring og forhindre komplikationer. </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1" lang="da-DK" sz="1100" spc="-1" strike="noStrike">
                <a:solidFill>
                  <a:srgbClr val="000000"/>
                </a:solidFill>
                <a:latin typeface="Arial"/>
              </a:rPr>
              <a:t>Case:</a:t>
            </a:r>
            <a:endParaRPr b="0" lang="da-DK" sz="1100" spc="-1" strike="noStrike">
              <a:latin typeface="Arial"/>
            </a:endParaRPr>
          </a:p>
          <a:p>
            <a:pPr>
              <a:lnSpc>
                <a:spcPct val="115000"/>
              </a:lnSpc>
              <a:buNone/>
              <a:tabLst>
                <a:tab algn="l" pos="0"/>
              </a:tabLst>
            </a:pPr>
            <a:r>
              <a:rPr b="1" lang="da-DK" sz="1100" spc="-1" strike="noStrike">
                <a:solidFill>
                  <a:srgbClr val="000000"/>
                </a:solidFill>
                <a:latin typeface="Arial"/>
              </a:rPr>
              <a:t>Patientens diabetes og blodfortyndende medicin kræver særlige hensyn:</a:t>
            </a:r>
            <a:endParaRPr b="0" lang="da-DK" sz="1100" spc="-1" strike="noStrike">
              <a:latin typeface="Arial"/>
            </a:endParaRPr>
          </a:p>
          <a:p>
            <a:pPr marL="457200" indent="-317160">
              <a:lnSpc>
                <a:spcPct val="115000"/>
              </a:lnSpc>
              <a:buClr>
                <a:srgbClr val="000000"/>
              </a:buClr>
              <a:buFont typeface="Arial"/>
              <a:buChar char="●"/>
              <a:tabLst>
                <a:tab algn="l" pos="0"/>
              </a:tabLst>
            </a:pPr>
            <a:r>
              <a:rPr b="1" lang="da-DK" sz="1100" spc="-1" strike="noStrike">
                <a:solidFill>
                  <a:srgbClr val="000000"/>
                </a:solidFill>
                <a:latin typeface="Arial"/>
              </a:rPr>
              <a:t>Diabetes: Øget risiko for sår og langsom sårheling. Tjek fødderne regelmæssigt og undervis i fodpleje (Nok nærmere fodterapeut, men vær opmærksom).</a:t>
            </a:r>
            <a:endParaRPr b="0" lang="da-DK" sz="1100" spc="-1" strike="noStrike">
              <a:latin typeface="Arial"/>
            </a:endParaRPr>
          </a:p>
          <a:p>
            <a:pPr lvl="1" marL="914400" indent="-317160">
              <a:lnSpc>
                <a:spcPct val="115000"/>
              </a:lnSpc>
              <a:buClr>
                <a:srgbClr val="000000"/>
              </a:buClr>
              <a:buFont typeface="Wingdings 2" charset="2"/>
              <a:buChar char=""/>
              <a:tabLst>
                <a:tab algn="l" pos="0"/>
              </a:tabLst>
            </a:pPr>
            <a:r>
              <a:rPr b="1" lang="da-DK" sz="1100" spc="-1" strike="noStrike">
                <a:solidFill>
                  <a:srgbClr val="000000"/>
                </a:solidFill>
                <a:latin typeface="Arial"/>
              </a:rPr>
              <a:t>Overraskende mange har ikke styr på eget helbred!</a:t>
            </a:r>
            <a:endParaRPr b="0" lang="da-DK" sz="1100" spc="-1" strike="noStrike">
              <a:latin typeface="Arial"/>
            </a:endParaRPr>
          </a:p>
          <a:p>
            <a:pPr marL="457200" indent="-317160">
              <a:lnSpc>
                <a:spcPct val="115000"/>
              </a:lnSpc>
              <a:buClr>
                <a:srgbClr val="000000"/>
              </a:buClr>
              <a:buFont typeface="Arial"/>
              <a:buChar char="●"/>
              <a:tabLst>
                <a:tab algn="l" pos="0"/>
              </a:tabLst>
            </a:pPr>
            <a:r>
              <a:rPr b="1" lang="da-DK" sz="1100" spc="-1" strike="noStrike">
                <a:solidFill>
                  <a:srgbClr val="000000"/>
                </a:solidFill>
                <a:latin typeface="Arial"/>
              </a:rPr>
              <a:t>Blodfortyndende medicin: Øget risiko for blødning. </a:t>
            </a:r>
            <a:endParaRPr b="0" lang="da-DK" sz="1100" spc="-1" strike="noStrike">
              <a:latin typeface="Arial"/>
            </a:endParaRPr>
          </a:p>
          <a:p>
            <a:pPr marL="457200" indent="-317160">
              <a:lnSpc>
                <a:spcPct val="115000"/>
              </a:lnSpc>
              <a:buClr>
                <a:srgbClr val="000000"/>
              </a:buClr>
              <a:buFont typeface="Arial"/>
              <a:buChar char="●"/>
              <a:tabLst>
                <a:tab algn="l" pos="0"/>
              </a:tabLst>
            </a:pPr>
            <a:r>
              <a:rPr b="1" lang="da-DK" sz="1100" spc="-1" strike="noStrike">
                <a:solidFill>
                  <a:srgbClr val="000000"/>
                </a:solidFill>
                <a:latin typeface="Arial"/>
              </a:rPr>
              <a:t>Undgå øvelser med høj risiko for fald eller stød.</a:t>
            </a:r>
            <a:endParaRPr b="0" lang="da-DK" sz="1100" spc="-1" strike="noStrike">
              <a:latin typeface="Arial"/>
            </a:endParaRPr>
          </a:p>
          <a:p>
            <a:pPr marL="457200" indent="-317160">
              <a:lnSpc>
                <a:spcPct val="115000"/>
              </a:lnSpc>
              <a:buClr>
                <a:srgbClr val="000000"/>
              </a:buClr>
              <a:buFont typeface="Arial"/>
              <a:buChar char="●"/>
              <a:tabLst>
                <a:tab algn="l" pos="0"/>
              </a:tabLst>
            </a:pPr>
            <a:r>
              <a:rPr b="1" lang="da-DK" sz="1100" spc="-1" strike="noStrike">
                <a:solidFill>
                  <a:srgbClr val="000000"/>
                </a:solidFill>
                <a:latin typeface="Arial"/>
              </a:rPr>
              <a:t>Vær opmærksom på risiko for hypoglykæmi! Også ved type 2 diabetes (medikamentelt udløst)</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1" lang="da-DK" sz="1100" spc="-1" strike="noStrike">
                <a:solidFill>
                  <a:srgbClr val="000000"/>
                </a:solidFill>
                <a:latin typeface="Arial"/>
              </a:rPr>
              <a:t>Tilpas behandlingsplanen: Start med lav intensitet og øg gradvist. Overvåg blodsukker før og efter træning.</a:t>
            </a:r>
            <a:endParaRPr b="0" lang="da-DK" sz="1100" spc="-1" strike="noStrike">
              <a:latin typeface="Arial"/>
            </a:endParaRPr>
          </a:p>
          <a:p>
            <a:pPr>
              <a:lnSpc>
                <a:spcPct val="115000"/>
              </a:lnSpc>
              <a:buNone/>
              <a:tabLst>
                <a:tab algn="l" pos="0"/>
              </a:tabLst>
            </a:pPr>
            <a:endParaRPr b="0" lang="da-DK"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381240" y="685800"/>
            <a:ext cx="6095520" cy="3428640"/>
          </a:xfrm>
          <a:prstGeom prst="rect">
            <a:avLst/>
          </a:prstGeom>
          <a:ln w="0">
            <a:noFill/>
          </a:ln>
        </p:spPr>
      </p:sp>
      <p:sp>
        <p:nvSpPr>
          <p:cNvPr id="55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At have kendskab til medicinske tilstande som hjertesygdomme, diabetes, eller osteoporose er vigtigt for fysioterapeuter for at sikre, at de ikke ordinerer øvelser, der kan skade patienten. For eksempel kan en patient med hjertesygdom kræve særlig opmærksomhed under fysisk aktivitet for at undgå komplikationer.</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Mange patienter tager medicin, der kan påvirke deres fysiske præstationer og evne til at deltage i træning. For eksempel kan smertestillende medicin, blodfortyndende midler eller muskelafslappende midler have direkte indflydelse på, hvordan en fysioterapeut vælger øvelser og overvåger træningen.</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Viden om medicin og kirurgiske indgreb hjælper fysioterapeuter med at identificere potentielle risici og kontraindikationer for fysioterapeutisk behandling. Dette er afgørende for patientens sikkerhed.</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1" lang="da-DK" sz="1100" spc="-1" strike="noStrike">
                <a:latin typeface="Arial"/>
              </a:rPr>
              <a:t>CASE:</a:t>
            </a:r>
            <a:endParaRPr b="0" lang="da-DK" sz="1100" spc="-1" strike="noStrike">
              <a:latin typeface="Arial"/>
            </a:endParaRPr>
          </a:p>
          <a:p>
            <a:pPr>
              <a:lnSpc>
                <a:spcPct val="100000"/>
              </a:lnSpc>
              <a:buNone/>
              <a:tabLst>
                <a:tab algn="l" pos="0"/>
              </a:tabLst>
            </a:pPr>
            <a:r>
              <a:rPr b="1" lang="da-DK" sz="1100" spc="-1" strike="noStrike">
                <a:latin typeface="Arial"/>
              </a:rPr>
              <a:t>Svar: Svimmelhed som bivirkning kræver forsigtighed:</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1" lang="da-DK" sz="1100" spc="-1" strike="noStrike">
                <a:latin typeface="Arial"/>
              </a:rPr>
              <a:t>Vurder sværhedsgraden af svimmelheden og dens påvirkning på balance og koordination.</a:t>
            </a:r>
            <a:endParaRPr b="0" lang="da-DK" sz="1100" spc="-1" strike="noStrike">
              <a:latin typeface="Arial"/>
            </a:endParaRPr>
          </a:p>
          <a:p>
            <a:pPr>
              <a:lnSpc>
                <a:spcPct val="100000"/>
              </a:lnSpc>
              <a:buNone/>
              <a:tabLst>
                <a:tab algn="l" pos="0"/>
              </a:tabLst>
            </a:pPr>
            <a:r>
              <a:rPr b="1" lang="da-DK" sz="1100" spc="-1" strike="noStrike">
                <a:latin typeface="Arial"/>
              </a:rPr>
              <a:t>Undgå øvelser, der kræver hurtige positionsændringer eller kompleks balance.</a:t>
            </a:r>
            <a:endParaRPr b="0" lang="da-DK" sz="1100" spc="-1" strike="noStrike">
              <a:latin typeface="Arial"/>
            </a:endParaRPr>
          </a:p>
          <a:p>
            <a:pPr>
              <a:lnSpc>
                <a:spcPct val="100000"/>
              </a:lnSpc>
              <a:buNone/>
              <a:tabLst>
                <a:tab algn="l" pos="0"/>
              </a:tabLst>
            </a:pPr>
            <a:r>
              <a:rPr b="1" lang="da-DK" sz="1100" spc="-1" strike="noStrike">
                <a:latin typeface="Arial"/>
              </a:rPr>
              <a:t>Fokuser på liggende eller siddende øvelser i begyndelsen.</a:t>
            </a:r>
            <a:endParaRPr b="0" lang="da-DK" sz="1100" spc="-1" strike="noStrike">
              <a:latin typeface="Arial"/>
            </a:endParaRPr>
          </a:p>
          <a:p>
            <a:pPr>
              <a:lnSpc>
                <a:spcPct val="100000"/>
              </a:lnSpc>
              <a:buNone/>
              <a:tabLst>
                <a:tab algn="l" pos="0"/>
              </a:tabLst>
            </a:pPr>
            <a:r>
              <a:rPr b="1" lang="da-DK" sz="1100" spc="-1" strike="noStrike">
                <a:latin typeface="Arial"/>
              </a:rPr>
              <a:t>Overvej at kontakte lægen for at diskutere medicinens bivirkninger og mulige alternativer.</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Fysioterapeuter har ikke, så vidt jeg ved, en direkte juridisk forpligtelse til at rapportere, hvis en patient kører bil, mens de tager medicin med en rød advarselstrekant. Dog har de et professionelt ansvar for at rådgive og informere patienten om risikoen ved at kombinere visse typer medicin med bilkørsel.</a:t>
            </a:r>
            <a:endParaRPr b="0" lang="da-DK"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Img"/>
          </p:nvPr>
        </p:nvSpPr>
        <p:spPr>
          <a:xfrm>
            <a:off x="381240" y="685800"/>
            <a:ext cx="6095520" cy="3428640"/>
          </a:xfrm>
          <a:prstGeom prst="rect">
            <a:avLst/>
          </a:prstGeom>
          <a:ln w="0">
            <a:noFill/>
          </a:ln>
        </p:spPr>
      </p:sp>
      <p:sp>
        <p:nvSpPr>
          <p:cNvPr id="56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solidFill>
                  <a:srgbClr val="000000"/>
                </a:solidFill>
                <a:latin typeface="Arial"/>
              </a:rPr>
              <a:t>Forståelse for medicinsk behandling og kirurgiske procedurer gør det muligt for fysioterapeuter at tilpasse deres behandlingsplaner mere effektivt, f.eks. i forhold til smertebehandling eller postoperativ genoptræning.</a:t>
            </a:r>
            <a:endParaRPr b="0" lang="da-DK" sz="1100" spc="-1" strike="noStrike">
              <a:latin typeface="Arial"/>
            </a:endParaRPr>
          </a:p>
          <a:p>
            <a:pPr marL="457200">
              <a:lnSpc>
                <a:spcPct val="100000"/>
              </a:lnSpc>
              <a:buNone/>
              <a:tabLst>
                <a:tab algn="l" pos="0"/>
              </a:tabLst>
            </a:pP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15000"/>
              </a:lnSpc>
              <a:spcBef>
                <a:spcPts val="1199"/>
              </a:spcBef>
              <a:buNone/>
              <a:tabLst>
                <a:tab algn="l" pos="0"/>
              </a:tabLst>
            </a:pPr>
            <a:r>
              <a:rPr b="1" lang="da-DK" sz="1100" spc="-1" strike="noStrike">
                <a:solidFill>
                  <a:srgbClr val="000000"/>
                </a:solidFill>
                <a:latin typeface="Arial"/>
              </a:rPr>
              <a:t>Svar: Tilpasning af behandlingsplanen:</a:t>
            </a:r>
            <a:endParaRPr b="0" lang="da-DK" sz="1100" spc="-1" strike="noStrike">
              <a:latin typeface="Arial"/>
            </a:endParaRPr>
          </a:p>
          <a:p>
            <a:pPr marL="457200" indent="-298080">
              <a:lnSpc>
                <a:spcPct val="115000"/>
              </a:lnSpc>
              <a:spcBef>
                <a:spcPts val="1199"/>
              </a:spcBef>
              <a:buClr>
                <a:srgbClr val="000000"/>
              </a:buClr>
              <a:buFont typeface="Arial"/>
              <a:buChar char="●"/>
              <a:tabLst>
                <a:tab algn="l" pos="0"/>
              </a:tabLst>
            </a:pPr>
            <a:r>
              <a:rPr b="1" lang="da-DK" sz="1100" spc="-1" strike="noStrike">
                <a:solidFill>
                  <a:srgbClr val="000000"/>
                </a:solidFill>
                <a:latin typeface="Arial"/>
              </a:rPr>
              <a:t>Start med lav intensitet og korte intervaller for at vurdere patientens udholdenhed.</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solidFill>
                  <a:srgbClr val="000000"/>
                </a:solidFill>
                <a:latin typeface="Arial"/>
              </a:rPr>
              <a:t>Inkluder flere pauser og fokuser på kvalitet frem for kvantitet i øvelserne.</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solidFill>
                  <a:srgbClr val="000000"/>
                </a:solidFill>
                <a:latin typeface="Arial"/>
              </a:rPr>
              <a:t>Overvåg puls og blodtryk under træning, hvis relevant. (ved ikke om fysser gør? Tidl studerende fortæller at det gør de)</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solidFill>
                  <a:srgbClr val="000000"/>
                </a:solidFill>
                <a:latin typeface="Arial"/>
              </a:rPr>
              <a:t>Undervis patienten i at genkende tegn på overanstrengelse. Hvordan skal det føles, og hvordan skal det ikke føles.</a:t>
            </a:r>
            <a:endParaRPr b="0" lang="da-DK" sz="1100" spc="-1" strike="noStrike">
              <a:latin typeface="Arial"/>
            </a:endParaRPr>
          </a:p>
          <a:p>
            <a:pPr>
              <a:lnSpc>
                <a:spcPct val="100000"/>
              </a:lnSpc>
              <a:spcBef>
                <a:spcPts val="1199"/>
              </a:spcBef>
              <a:buNone/>
              <a:tabLst>
                <a:tab algn="l" pos="0"/>
              </a:tabLst>
            </a:pPr>
            <a:endParaRPr b="0" lang="da-DK"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381240" y="685800"/>
            <a:ext cx="6095520" cy="3428640"/>
          </a:xfrm>
          <a:prstGeom prst="rect">
            <a:avLst/>
          </a:prstGeom>
          <a:ln w="0">
            <a:noFill/>
          </a:ln>
        </p:spPr>
      </p:sp>
      <p:sp>
        <p:nvSpPr>
          <p:cNvPr id="56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spcBef>
                <a:spcPts val="1199"/>
              </a:spcBef>
              <a:buNone/>
              <a:tabLst>
                <a:tab algn="l" pos="0"/>
              </a:tabLst>
            </a:pPr>
            <a:r>
              <a:rPr b="0" lang="da-DK" sz="1100" spc="-1" strike="noStrike">
                <a:solidFill>
                  <a:srgbClr val="000000"/>
                </a:solidFill>
                <a:latin typeface="Arial"/>
              </a:rPr>
              <a:t>Fysioterapeuter arbejder ofte sammen med læger, sygeplejersker og andre sundhedsprofessionelle.</a:t>
            </a:r>
            <a:endParaRPr b="0" lang="da-DK" sz="1100" spc="-1" strike="noStrike">
              <a:latin typeface="Arial"/>
            </a:endParaRPr>
          </a:p>
          <a:p>
            <a:pPr>
              <a:lnSpc>
                <a:spcPct val="100000"/>
              </a:lnSpc>
              <a:spcBef>
                <a:spcPts val="1199"/>
              </a:spcBef>
              <a:buNone/>
              <a:tabLst>
                <a:tab algn="l" pos="0"/>
              </a:tabLst>
            </a:pPr>
            <a:r>
              <a:rPr b="0" lang="da-DK" sz="1100" spc="-1" strike="noStrike">
                <a:solidFill>
                  <a:srgbClr val="000000"/>
                </a:solidFill>
                <a:latin typeface="Arial"/>
              </a:rPr>
              <a:t>Kendskab til medicinsk og kirurgisk terminologi forbedrer kommunikationen med læger, kirurger og andet sundhedspersonale, hvilket fremmer et bedre tværfagligt samarbejde.</a:t>
            </a:r>
            <a:endParaRPr b="0" lang="da-DK" sz="1100" spc="-1" strike="noStrike">
              <a:latin typeface="Arial"/>
            </a:endParaRPr>
          </a:p>
          <a:p>
            <a:pPr>
              <a:lnSpc>
                <a:spcPct val="115000"/>
              </a:lnSpc>
              <a:spcBef>
                <a:spcPts val="1199"/>
              </a:spcBef>
              <a:buNone/>
              <a:tabLst>
                <a:tab algn="l" pos="0"/>
              </a:tabLst>
            </a:pPr>
            <a:r>
              <a:rPr b="0" lang="da-DK" sz="1100" spc="-1" strike="noStrike">
                <a:solidFill>
                  <a:srgbClr val="000000"/>
                </a:solidFill>
                <a:latin typeface="Arial"/>
              </a:rPr>
              <a:t>Forståelsen af medicin og kirurgi hjælper med at kommunikere effektivt i dette samarbejde, og sikrer bedre patientbehandling og koordinere passende rehabiliteringsforløb</a:t>
            </a:r>
            <a:endParaRPr b="0" lang="da-DK" sz="1100" spc="-1" strike="noStrike">
              <a:latin typeface="Arial"/>
            </a:endParaRPr>
          </a:p>
          <a:p>
            <a:pPr>
              <a:lnSpc>
                <a:spcPct val="115000"/>
              </a:lnSpc>
              <a:spcBef>
                <a:spcPts val="1199"/>
              </a:spcBef>
              <a:buNone/>
              <a:tabLst>
                <a:tab algn="l" pos="0"/>
              </a:tabLst>
            </a:pPr>
            <a:r>
              <a:rPr b="1" lang="da-DK" sz="1100" spc="-1" strike="noStrike">
                <a:solidFill>
                  <a:srgbClr val="000000"/>
                </a:solidFill>
                <a:latin typeface="Arial"/>
              </a:rPr>
              <a:t>Svar: Effektiv kommunikation med lægen:</a:t>
            </a:r>
            <a:endParaRPr b="0" lang="da-DK" sz="1100" spc="-1" strike="noStrike">
              <a:latin typeface="Arial"/>
            </a:endParaRPr>
          </a:p>
          <a:p>
            <a:pPr marL="457200" indent="-298080">
              <a:lnSpc>
                <a:spcPct val="115000"/>
              </a:lnSpc>
              <a:spcBef>
                <a:spcPts val="1199"/>
              </a:spcBef>
              <a:buClr>
                <a:srgbClr val="000000"/>
              </a:buClr>
              <a:buFont typeface="Arial"/>
              <a:buChar char="●"/>
              <a:tabLst>
                <a:tab algn="l" pos="0"/>
              </a:tabLst>
            </a:pPr>
            <a:r>
              <a:rPr b="1" lang="da-DK" sz="1100" spc="-1" strike="noStrike">
                <a:solidFill>
                  <a:srgbClr val="000000"/>
                </a:solidFill>
                <a:latin typeface="Arial"/>
              </a:rPr>
              <a:t>Brug præcise medicinske termer: "postoperativ hævelse", "erytem omkring incisionsstedet/cikatricen".</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solidFill>
                  <a:srgbClr val="000000"/>
                </a:solidFill>
                <a:latin typeface="Arial"/>
              </a:rPr>
              <a:t>Har patienten selv bemærket udvikling, smerte, feber, almen</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solidFill>
                  <a:srgbClr val="000000"/>
                </a:solidFill>
                <a:latin typeface="Arial"/>
              </a:rPr>
              <a:t> </a:t>
            </a:r>
            <a:r>
              <a:rPr b="1" lang="da-DK" sz="1100" spc="-1" strike="noStrike">
                <a:solidFill>
                  <a:srgbClr val="000000"/>
                </a:solidFill>
                <a:latin typeface="Arial"/>
              </a:rPr>
              <a:t>utilpashed, krepitation?</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solidFill>
                  <a:srgbClr val="000000"/>
                </a:solidFill>
                <a:latin typeface="Arial"/>
              </a:rPr>
              <a:t>Beskriv objektivt: størrelse af hævelse, udstrækning af rødme, temperatur af området.</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solidFill>
                  <a:srgbClr val="000000"/>
                </a:solidFill>
                <a:latin typeface="Arial"/>
              </a:rPr>
              <a:t>Nævn eventuelle andre symptomer: smerteniveau, bevægelsesbegrænsninger.</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solidFill>
                  <a:srgbClr val="000000"/>
                </a:solidFill>
                <a:latin typeface="Arial"/>
              </a:rPr>
              <a:t>Afgørende for hvor hurtig patienten skal ses. </a:t>
            </a:r>
            <a:endParaRPr b="0" lang="da-DK"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381240" y="685800"/>
            <a:ext cx="6095520" cy="3428640"/>
          </a:xfrm>
          <a:prstGeom prst="rect">
            <a:avLst/>
          </a:prstGeom>
          <a:ln w="0">
            <a:noFill/>
          </a:ln>
        </p:spPr>
      </p:sp>
      <p:sp>
        <p:nvSpPr>
          <p:cNvPr id="56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Fysioterapeuter kan bedre informere og vejlede patienter om deres tilstand og behandling, når de har en grundlæggende forståelse for medicinske og kirurgiske aspekter.</a:t>
            </a:r>
            <a:endParaRPr b="0" lang="da-DK" sz="1100" spc="-1" strike="noStrike">
              <a:latin typeface="Arial"/>
            </a:endParaRPr>
          </a:p>
          <a:p>
            <a:pPr>
              <a:lnSpc>
                <a:spcPct val="100000"/>
              </a:lnSpc>
              <a:buNone/>
              <a:tabLst>
                <a:tab algn="l" pos="0"/>
              </a:tabLst>
            </a:pPr>
            <a:r>
              <a:rPr b="0" lang="da-DK" sz="1100" spc="-1" strike="noStrike">
                <a:latin typeface="Arial"/>
              </a:rPr>
              <a:t>Kan svare på spørgsmål fra patienter, som ikke ligger snævert inden for eget professionelle område.  </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15000"/>
              </a:lnSpc>
              <a:spcBef>
                <a:spcPts val="1199"/>
              </a:spcBef>
              <a:buNone/>
              <a:tabLst>
                <a:tab algn="l" pos="0"/>
              </a:tabLst>
            </a:pPr>
            <a:r>
              <a:rPr b="1" lang="da-DK" sz="1100" spc="-1" strike="noStrike">
                <a:latin typeface="Arial"/>
              </a:rPr>
              <a:t>Svar: Forklaring til atleten:</a:t>
            </a:r>
            <a:endParaRPr b="0" lang="da-DK" sz="1100" spc="-1" strike="noStrike">
              <a:latin typeface="Arial"/>
            </a:endParaRPr>
          </a:p>
          <a:p>
            <a:pPr marL="457200" indent="-298080">
              <a:lnSpc>
                <a:spcPct val="115000"/>
              </a:lnSpc>
              <a:spcBef>
                <a:spcPts val="1199"/>
              </a:spcBef>
              <a:buClr>
                <a:srgbClr val="000000"/>
              </a:buClr>
              <a:buFont typeface="Arial"/>
              <a:buChar char="●"/>
              <a:tabLst>
                <a:tab algn="l" pos="0"/>
              </a:tabLst>
            </a:pPr>
            <a:r>
              <a:rPr b="1" lang="da-DK" sz="1100" spc="-1" strike="noStrike">
                <a:latin typeface="Arial"/>
              </a:rPr>
              <a:t>Beskriv ACL-rekonstruktionens faser: initial heling, remodellering og modning af graftet.</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latin typeface="Arial"/>
              </a:rPr>
              <a:t>Forklar tidslinje: typisk 6-9 måneder før fuld returnering til sport er sikkert. ER nok snarere 12 måneder: </a:t>
            </a:r>
            <a:r>
              <a:rPr b="0" lang="da-DK" sz="1100" spc="-1" strike="noStrike">
                <a:latin typeface="Arial"/>
              </a:rPr>
              <a:t>https://www.auh.dk/patientvejledninger/fysio-og-ergoterapi/hofte-ben-og-fod/kna/genoptraning-efter-operation-af-forreste-korsband-acl/</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latin typeface="Arial"/>
              </a:rPr>
              <a:t>Uddyb risici ved for tidlig tilbagevenden: re-ruptur, skade på andre strukturer.</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latin typeface="Arial"/>
              </a:rPr>
              <a:t>Brug analogier: sammenlign helingen med at bygge styrke i en muskel - det tager tid og kræver gradvis progression.</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latin typeface="Arial"/>
              </a:rPr>
              <a:t>PS jeg ved ikke meget om fysioterapi!</a:t>
            </a:r>
            <a:endParaRPr b="0" lang="da-DK" sz="1100" spc="-1" strike="noStrike">
              <a:latin typeface="Arial"/>
            </a:endParaRPr>
          </a:p>
          <a:p>
            <a:pPr>
              <a:lnSpc>
                <a:spcPct val="115000"/>
              </a:lnSpc>
              <a:spcBef>
                <a:spcPts val="1199"/>
              </a:spcBef>
              <a:buNone/>
              <a:tabLst>
                <a:tab algn="l" pos="0"/>
              </a:tabLst>
            </a:pPr>
            <a:r>
              <a:rPr b="0" lang="da-DK" sz="1200" spc="-1" strike="noStrike">
                <a:solidFill>
                  <a:srgbClr val="212121"/>
                </a:solidFill>
                <a:latin typeface="Roboto"/>
                <a:ea typeface="Roboto"/>
              </a:rPr>
              <a:t>Til erstatning for korsbåndet udtages normalt 2 bøjesener fra indersiden af knæleddet. Ved anvendelse af senerne mindskes bøjestyrken i knæet med ca. 5 %. Alternativt kan der udtages det midterste stykke af lårmuskelsenen lige over knæskallen med en lille knogleklods fra knæskallen. Metoden kan give en stærkere sene, men betyder smerter og lidt nedsat styrke af lårmusklen i en periode.</a:t>
            </a:r>
            <a:endParaRPr b="0" lang="da-DK" sz="1200" spc="-1" strike="noStrike">
              <a:latin typeface="Arial"/>
            </a:endParaRPr>
          </a:p>
          <a:p>
            <a:pPr>
              <a:lnSpc>
                <a:spcPct val="115000"/>
              </a:lnSpc>
              <a:spcBef>
                <a:spcPts val="799"/>
              </a:spcBef>
              <a:buNone/>
              <a:tabLst>
                <a:tab algn="l" pos="0"/>
              </a:tabLst>
            </a:pPr>
            <a:r>
              <a:rPr b="0" lang="da-DK" sz="1200" spc="-1" strike="noStrike">
                <a:solidFill>
                  <a:srgbClr val="212121"/>
                </a:solidFill>
                <a:latin typeface="Roboto"/>
                <a:ea typeface="Roboto"/>
              </a:rPr>
              <a:t>Senen, som udgør det nye korsbånd, indføres i knæleddet via borekanaler gennem skinnebenet og opadtil i lårbenet præcist der, hvor det gamle korsbånd sad.</a:t>
            </a:r>
            <a:endParaRPr b="0" lang="da-DK" sz="1200" spc="-1" strike="noStrike">
              <a:latin typeface="Arial"/>
            </a:endParaRPr>
          </a:p>
          <a:p>
            <a:pPr>
              <a:lnSpc>
                <a:spcPct val="115000"/>
              </a:lnSpc>
              <a:spcBef>
                <a:spcPts val="799"/>
              </a:spcBef>
              <a:buNone/>
              <a:tabLst>
                <a:tab algn="l" pos="0"/>
              </a:tabLst>
            </a:pPr>
            <a:r>
              <a:rPr b="0" lang="da-DK" sz="1200" spc="-1" strike="noStrike">
                <a:solidFill>
                  <a:srgbClr val="212121"/>
                </a:solidFill>
                <a:latin typeface="Roboto"/>
                <a:ea typeface="Roboto"/>
              </a:rPr>
              <a:t>Senestykket fastgøres i begge ender med metal- eller plastikmateriale, og i løbet af det næste halve år vil borekanalerne lukke sig med nye knogleceller.</a:t>
            </a:r>
            <a:endParaRPr b="0" lang="da-DK" sz="1200" spc="-1" strike="noStrike">
              <a:latin typeface="Arial"/>
            </a:endParaRPr>
          </a:p>
          <a:p>
            <a:pPr>
              <a:lnSpc>
                <a:spcPct val="115000"/>
              </a:lnSpc>
              <a:spcBef>
                <a:spcPts val="799"/>
              </a:spcBef>
              <a:buNone/>
              <a:tabLst>
                <a:tab algn="l" pos="0"/>
              </a:tabLst>
            </a:pPr>
            <a:r>
              <a:rPr b="0" lang="da-DK" sz="1200" spc="-1" strike="noStrike">
                <a:solidFill>
                  <a:srgbClr val="212121"/>
                </a:solidFill>
                <a:latin typeface="Roboto"/>
                <a:ea typeface="Roboto"/>
              </a:rPr>
              <a:t>Hvilken sene, der anvendes til korsbåndet, afgør kirurgen i samråd med dig inden operationen, da det afhænger af dit erhverv, tidligere skader på knæet og din kropsbygning m.m.</a:t>
            </a:r>
            <a:endParaRPr b="0" lang="da-DK" sz="1200" spc="-1" strike="noStrike">
              <a:latin typeface="Arial"/>
            </a:endParaRPr>
          </a:p>
          <a:p>
            <a:pPr>
              <a:lnSpc>
                <a:spcPct val="100000"/>
              </a:lnSpc>
              <a:spcBef>
                <a:spcPts val="799"/>
              </a:spcBef>
              <a:buNone/>
              <a:tabLst>
                <a:tab algn="l" pos="0"/>
              </a:tabLst>
            </a:pPr>
            <a:endParaRPr b="0" lang="da-DK"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Img"/>
          </p:nvPr>
        </p:nvSpPr>
        <p:spPr>
          <a:xfrm>
            <a:off x="381240" y="685800"/>
            <a:ext cx="6095520" cy="3428640"/>
          </a:xfrm>
          <a:prstGeom prst="rect">
            <a:avLst/>
          </a:prstGeom>
          <a:ln w="0">
            <a:noFill/>
          </a:ln>
        </p:spPr>
      </p:sp>
      <p:sp>
        <p:nvSpPr>
          <p:cNvPr id="56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Tidlig opsporing af komplikationer: Med viden om medicin og kirurgi er fysioterapeuter bedre rustet til at opdage tidlige tegn på komplikationer eller bivirkninger, som kræver lægelig vurdering.</a:t>
            </a:r>
            <a:endParaRPr b="0" lang="da-DK" sz="1100" spc="-1" strike="noStrike">
              <a:latin typeface="Arial"/>
            </a:endParaRPr>
          </a:p>
          <a:p>
            <a:pPr marL="457200">
              <a:lnSpc>
                <a:spcPct val="100000"/>
              </a:lnSpc>
              <a:buNone/>
              <a:tabLst>
                <a:tab algn="l" pos="0"/>
              </a:tabLst>
            </a:pPr>
            <a:endParaRPr b="0" lang="da-DK" sz="1100" spc="-1" strike="noStrike">
              <a:latin typeface="Arial"/>
            </a:endParaRPr>
          </a:p>
          <a:p>
            <a:pPr>
              <a:lnSpc>
                <a:spcPct val="115000"/>
              </a:lnSpc>
              <a:spcBef>
                <a:spcPts val="1199"/>
              </a:spcBef>
              <a:buNone/>
              <a:tabLst>
                <a:tab algn="l" pos="0"/>
              </a:tabLst>
            </a:pPr>
            <a:r>
              <a:rPr b="1" lang="da-DK" sz="1100" spc="-1" strike="noStrike">
                <a:latin typeface="Arial"/>
              </a:rPr>
              <a:t>Svar: Vurdering og handling ved akutte symptomer:</a:t>
            </a:r>
            <a:endParaRPr b="0" lang="da-DK" sz="1100" spc="-1" strike="noStrike">
              <a:latin typeface="Arial"/>
            </a:endParaRPr>
          </a:p>
          <a:p>
            <a:pPr marL="457200" indent="-298080">
              <a:lnSpc>
                <a:spcPct val="115000"/>
              </a:lnSpc>
              <a:spcBef>
                <a:spcPts val="1199"/>
              </a:spcBef>
              <a:buClr>
                <a:srgbClr val="000000"/>
              </a:buClr>
              <a:buFont typeface="Arial"/>
              <a:buChar char="●"/>
              <a:tabLst>
                <a:tab algn="l" pos="0"/>
              </a:tabLst>
            </a:pPr>
            <a:r>
              <a:rPr b="1" lang="da-DK" sz="1100" spc="-1" strike="noStrike">
                <a:latin typeface="Arial"/>
              </a:rPr>
              <a:t>Overvej akutte komplikationer: lungeemboli, hjerteinfarkt, anstrengelsesinduceret astma.</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latin typeface="Arial"/>
              </a:rPr>
              <a:t>Immediate handling: Stop træningen, placer patienten i en behagelig position.</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latin typeface="Arial"/>
              </a:rPr>
              <a:t>Vurder vitale tegn: puls, respirationsfrekvens, bevidsthedsniveau.</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latin typeface="Arial"/>
              </a:rPr>
              <a:t>Tilkald akut hjælp, hvis symptomerne er alvorlige eller vedvarende.</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latin typeface="Arial"/>
              </a:rPr>
              <a:t>Informer den behandlende læge om hændelsen.</a:t>
            </a:r>
            <a:endParaRPr b="0" lang="da-DK" sz="1100" spc="-1" strike="noStrike">
              <a:latin typeface="Arial"/>
            </a:endParaRPr>
          </a:p>
          <a:p>
            <a:pPr marL="457200" indent="-298080">
              <a:lnSpc>
                <a:spcPct val="115000"/>
              </a:lnSpc>
              <a:buClr>
                <a:srgbClr val="000000"/>
              </a:buClr>
              <a:buFont typeface="Arial"/>
              <a:buChar char="●"/>
              <a:tabLst>
                <a:tab algn="l" pos="0"/>
              </a:tabLst>
            </a:pPr>
            <a:r>
              <a:rPr b="1" lang="da-DK" sz="1100" spc="-1" strike="noStrike">
                <a:latin typeface="Arial"/>
              </a:rPr>
              <a:t>112?</a:t>
            </a:r>
            <a:endParaRPr b="0" lang="da-DK" sz="1100" spc="-1" strike="noStrike">
              <a:latin typeface="Arial"/>
            </a:endParaRPr>
          </a:p>
          <a:p>
            <a:pPr marL="457200">
              <a:lnSpc>
                <a:spcPct val="100000"/>
              </a:lnSpc>
              <a:spcBef>
                <a:spcPts val="1199"/>
              </a:spcBef>
              <a:buNone/>
              <a:tabLst>
                <a:tab algn="l" pos="0"/>
              </a:tabLst>
            </a:pPr>
            <a:endParaRPr b="0" lang="da-DK"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381240" y="685800"/>
            <a:ext cx="6095520" cy="3428640"/>
          </a:xfrm>
          <a:prstGeom prst="rect">
            <a:avLst/>
          </a:prstGeom>
          <a:ln w="0">
            <a:noFill/>
          </a:ln>
        </p:spPr>
      </p:sp>
      <p:sp>
        <p:nvSpPr>
          <p:cNvPr id="56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spcBef>
                <a:spcPts val="1800"/>
              </a:spcBef>
              <a:buNone/>
              <a:tabLst>
                <a:tab algn="l" pos="0"/>
              </a:tabLst>
            </a:pPr>
            <a:r>
              <a:rPr b="1" lang="da-DK" sz="1200" spc="-1" strike="noStrike">
                <a:solidFill>
                  <a:srgbClr val="000000"/>
                </a:solidFill>
                <a:latin typeface="Arial"/>
              </a:rPr>
              <a:t>Grundlæggende viden vs. daglig praksis</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Ikke al lært viden bruges direkte i hverdagen</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Grundlæggende forståelse er essentiel for at se det store billede</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Sammenligneligt med andre fag, hvor kun en del af det lærte anvendes aktivt</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Tværfagligt samarbejde</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En betydelig andel af fysioterapeuter arbejder på hospitaler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Kræver evne til at kommunikere og samarbejde med andre faggrupper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Fælles grundlæggende viden letter tværfagligt samarbejde</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Akademisk niveau og videreuddannelse</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Professionsbachelor i fysioterapi er på samme niveau som en almindelig bachelor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Giver adgang til kandidatuddannelser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Muligheder for videreuddannelse inkluderer:</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Kandidat i fysioterapi</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Kandidat i folkesundhedsvidenskab</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Kandidat i idræt og sundhed</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Specialisering inden for forskellige områder af fysioterapi</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Forventninger til akademisk niveau</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Som professionsbachelor forventes et vist akademisk niveau</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Evne til kritisk tænkning og analyse af forskningsresultater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Grundlag for eventuel fremtidig forskning inden for fysioterapi</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Konklusion</a:t>
            </a:r>
            <a:endParaRPr b="0" lang="da-DK" sz="1200" spc="-1" strike="noStrike">
              <a:latin typeface="Arial"/>
            </a:endParaRPr>
          </a:p>
          <a:p>
            <a:pPr>
              <a:lnSpc>
                <a:spcPct val="115000"/>
              </a:lnSpc>
              <a:spcBef>
                <a:spcPts val="1199"/>
              </a:spcBef>
              <a:buNone/>
              <a:tabLst>
                <a:tab algn="l" pos="0"/>
              </a:tabLst>
            </a:pPr>
            <a:r>
              <a:rPr b="0" lang="da-DK" sz="1200" spc="-1" strike="noStrike">
                <a:solidFill>
                  <a:srgbClr val="000000"/>
                </a:solidFill>
                <a:latin typeface="Arial"/>
              </a:rPr>
              <a:t>Selvom ikke al viden om sygdomslære bruges direkte i daglig praksis, danner det fundamentet for:</a:t>
            </a:r>
            <a:endParaRPr b="0" lang="da-DK" sz="1200" spc="-1" strike="noStrike">
              <a:latin typeface="Arial"/>
            </a:endParaRPr>
          </a:p>
          <a:p>
            <a:pPr marL="457200" indent="-304560">
              <a:lnSpc>
                <a:spcPct val="115000"/>
              </a:lnSpc>
              <a:spcBef>
                <a:spcPts val="1199"/>
              </a:spcBef>
              <a:buClr>
                <a:srgbClr val="000000"/>
              </a:buClr>
              <a:buFont typeface="StarSymbol"/>
              <a:buAutoNum type="arabicPeriod"/>
              <a:tabLst>
                <a:tab algn="l" pos="0"/>
              </a:tabLst>
            </a:pPr>
            <a:r>
              <a:rPr b="0" lang="da-DK" sz="1200" spc="-1" strike="noStrike">
                <a:solidFill>
                  <a:srgbClr val="000000"/>
                </a:solidFill>
                <a:latin typeface="Arial"/>
              </a:rPr>
              <a:t>Forståelse af komplekse patientcases</a:t>
            </a:r>
            <a:endParaRPr b="0" lang="da-DK" sz="1200" spc="-1" strike="noStrike">
              <a:latin typeface="Arial"/>
            </a:endParaRPr>
          </a:p>
          <a:p>
            <a:pPr marL="457200" indent="-304560">
              <a:lnSpc>
                <a:spcPct val="115000"/>
              </a:lnSpc>
              <a:buClr>
                <a:srgbClr val="000000"/>
              </a:buClr>
              <a:buFont typeface="StarSymbol"/>
              <a:buAutoNum type="arabicPeriod"/>
              <a:tabLst>
                <a:tab algn="l" pos="0"/>
              </a:tabLst>
            </a:pPr>
            <a:r>
              <a:rPr b="0" lang="da-DK" sz="1200" spc="-1" strike="noStrike">
                <a:solidFill>
                  <a:srgbClr val="000000"/>
                </a:solidFill>
                <a:latin typeface="Arial"/>
              </a:rPr>
              <a:t>Effektivt tværfagligt samarbejde</a:t>
            </a:r>
            <a:endParaRPr b="0" lang="da-DK" sz="1200" spc="-1" strike="noStrike">
              <a:latin typeface="Arial"/>
            </a:endParaRPr>
          </a:p>
          <a:p>
            <a:pPr marL="457200" indent="-304560">
              <a:lnSpc>
                <a:spcPct val="115000"/>
              </a:lnSpc>
              <a:buClr>
                <a:srgbClr val="000000"/>
              </a:buClr>
              <a:buFont typeface="StarSymbol"/>
              <a:buAutoNum type="arabicPeriod"/>
              <a:tabLst>
                <a:tab algn="l" pos="0"/>
              </a:tabLst>
            </a:pPr>
            <a:r>
              <a:rPr b="0" lang="da-DK" sz="1200" spc="-1" strike="noStrike">
                <a:solidFill>
                  <a:srgbClr val="000000"/>
                </a:solidFill>
                <a:latin typeface="Arial"/>
              </a:rPr>
              <a:t>Kontinuerlig faglig udvikling</a:t>
            </a:r>
            <a:endParaRPr b="0" lang="da-DK" sz="1200" spc="-1" strike="noStrike">
              <a:latin typeface="Arial"/>
            </a:endParaRPr>
          </a:p>
          <a:p>
            <a:pPr marL="457200" indent="-304560">
              <a:lnSpc>
                <a:spcPct val="115000"/>
              </a:lnSpc>
              <a:buClr>
                <a:srgbClr val="000000"/>
              </a:buClr>
              <a:buFont typeface="StarSymbol"/>
              <a:buAutoNum type="arabicPeriod"/>
              <a:tabLst>
                <a:tab algn="l" pos="0"/>
              </a:tabLst>
            </a:pPr>
            <a:r>
              <a:rPr b="0" lang="da-DK" sz="1200" spc="-1" strike="noStrike">
                <a:solidFill>
                  <a:srgbClr val="000000"/>
                </a:solidFill>
                <a:latin typeface="Arial"/>
              </a:rPr>
              <a:t>Mulighed for videreuddannelse og specialisering</a:t>
            </a:r>
            <a:endParaRPr b="0" lang="da-DK" sz="1200" spc="-1" strike="noStrike">
              <a:latin typeface="Arial"/>
            </a:endParaRPr>
          </a:p>
          <a:p>
            <a:pPr>
              <a:lnSpc>
                <a:spcPct val="115000"/>
              </a:lnSpc>
              <a:spcBef>
                <a:spcPts val="1199"/>
              </a:spcBef>
              <a:buNone/>
              <a:tabLst>
                <a:tab algn="l" pos="0"/>
              </a:tabLst>
            </a:pPr>
            <a:r>
              <a:rPr b="0" lang="da-DK" sz="1200" spc="-1" strike="noStrike">
                <a:solidFill>
                  <a:srgbClr val="000000"/>
                </a:solidFill>
                <a:latin typeface="Arial"/>
              </a:rPr>
              <a:t>Sygdomslære er derfor en essentiel del af jeres uddannelse, der forbereder jer på en dynamisk karriere med mange muligheder for udvikling og specialisering.</a:t>
            </a:r>
            <a:endParaRPr b="0" lang="da-DK" sz="1200" spc="-1" strike="noStrike">
              <a:latin typeface="Arial"/>
            </a:endParaRPr>
          </a:p>
          <a:p>
            <a:pPr>
              <a:lnSpc>
                <a:spcPct val="100000"/>
              </a:lnSpc>
              <a:spcBef>
                <a:spcPts val="1199"/>
              </a:spcBef>
              <a:buNone/>
              <a:tabLst>
                <a:tab algn="l" pos="0"/>
              </a:tabLst>
            </a:pPr>
            <a:endParaRPr b="0" lang="da-DK" sz="1200" spc="-1" strike="noStrike">
              <a:latin typeface="Arial"/>
            </a:endParaRPr>
          </a:p>
          <a:p>
            <a:pPr>
              <a:lnSpc>
                <a:spcPct val="100000"/>
              </a:lnSpc>
              <a:buNone/>
              <a:tabLst>
                <a:tab algn="l" pos="0"/>
              </a:tabLst>
            </a:pPr>
            <a:endParaRPr b="0" lang="da-DK"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381240" y="685800"/>
            <a:ext cx="6095520" cy="3428640"/>
          </a:xfrm>
          <a:prstGeom prst="rect">
            <a:avLst/>
          </a:prstGeom>
          <a:ln w="0">
            <a:noFill/>
          </a:ln>
        </p:spPr>
      </p:sp>
      <p:sp>
        <p:nvSpPr>
          <p:cNvPr id="57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spcBef>
                <a:spcPts val="1800"/>
              </a:spcBef>
              <a:buNone/>
              <a:tabLst>
                <a:tab algn="l" pos="0"/>
              </a:tabLst>
            </a:pPr>
            <a:r>
              <a:rPr b="1" lang="da-DK" sz="1200" spc="-1" strike="noStrike">
                <a:solidFill>
                  <a:srgbClr val="000000"/>
                </a:solidFill>
                <a:latin typeface="Arial"/>
              </a:rPr>
              <a:t>Grundlæggende viden vs. daglig praksis</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Ikke al lært viden bruges direkte i hverdagen</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Grundlæggende forståelse er essentiel for at se det store billede</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Sammenligneligt med andre fag, hvor kun en del af det lærte anvendes aktivt</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Tværfagligt samarbejde</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En betydelig andel af fysioterapeuter arbejder på hospitaler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Kræver evne til at kommunikere og samarbejde med andre faggrupper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Fælles grundlæggende viden letter tværfagligt samarbejde</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Akademisk niveau og videreuddannelse</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Professionsbachelor i fysioterapi er på samme niveau som en almindelig bachelor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Giver adgang til kandidatuddannelser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Muligheder for videreuddannelse inkluderer:</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Kandidat i fysioterapi</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Kandidat i folkesundhedsvidenskab</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Kandidat i idræt og sundhed</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Specialisering inden for forskellige områder af fysioterapi</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Forventninger til akademisk niveau</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Som professionsbachelor forventes et vist akademisk niveau</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Evne til kritisk tænkning og analyse af forskningsresultater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Grundlag for eventuel fremtidig forskning inden for fysioterapi</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Konklusion</a:t>
            </a:r>
            <a:endParaRPr b="0" lang="da-DK" sz="1200" spc="-1" strike="noStrike">
              <a:latin typeface="Arial"/>
            </a:endParaRPr>
          </a:p>
          <a:p>
            <a:pPr>
              <a:lnSpc>
                <a:spcPct val="115000"/>
              </a:lnSpc>
              <a:spcBef>
                <a:spcPts val="1199"/>
              </a:spcBef>
              <a:buNone/>
              <a:tabLst>
                <a:tab algn="l" pos="0"/>
              </a:tabLst>
            </a:pPr>
            <a:r>
              <a:rPr b="0" lang="da-DK" sz="1200" spc="-1" strike="noStrike">
                <a:solidFill>
                  <a:srgbClr val="000000"/>
                </a:solidFill>
                <a:latin typeface="Arial"/>
              </a:rPr>
              <a:t>Selvom ikke al viden om sygdomslære bruges direkte i daglig praksis, danner det fundamentet for:</a:t>
            </a:r>
            <a:endParaRPr b="0" lang="da-DK" sz="1200" spc="-1" strike="noStrike">
              <a:latin typeface="Arial"/>
            </a:endParaRPr>
          </a:p>
          <a:p>
            <a:pPr marL="457200" indent="-304560">
              <a:lnSpc>
                <a:spcPct val="115000"/>
              </a:lnSpc>
              <a:spcBef>
                <a:spcPts val="1199"/>
              </a:spcBef>
              <a:buClr>
                <a:srgbClr val="000000"/>
              </a:buClr>
              <a:buFont typeface="StarSymbol"/>
              <a:buAutoNum type="arabicPeriod"/>
              <a:tabLst>
                <a:tab algn="l" pos="0"/>
              </a:tabLst>
            </a:pPr>
            <a:r>
              <a:rPr b="0" lang="da-DK" sz="1200" spc="-1" strike="noStrike">
                <a:solidFill>
                  <a:srgbClr val="000000"/>
                </a:solidFill>
                <a:latin typeface="Arial"/>
              </a:rPr>
              <a:t>Forståelse af komplekse patientcases</a:t>
            </a:r>
            <a:endParaRPr b="0" lang="da-DK" sz="1200" spc="-1" strike="noStrike">
              <a:latin typeface="Arial"/>
            </a:endParaRPr>
          </a:p>
          <a:p>
            <a:pPr marL="457200" indent="-304560">
              <a:lnSpc>
                <a:spcPct val="115000"/>
              </a:lnSpc>
              <a:buClr>
                <a:srgbClr val="000000"/>
              </a:buClr>
              <a:buFont typeface="StarSymbol"/>
              <a:buAutoNum type="arabicPeriod"/>
              <a:tabLst>
                <a:tab algn="l" pos="0"/>
              </a:tabLst>
            </a:pPr>
            <a:r>
              <a:rPr b="0" lang="da-DK" sz="1200" spc="-1" strike="noStrike">
                <a:solidFill>
                  <a:srgbClr val="000000"/>
                </a:solidFill>
                <a:latin typeface="Arial"/>
              </a:rPr>
              <a:t>Effektivt tværfagligt samarbejde</a:t>
            </a:r>
            <a:endParaRPr b="0" lang="da-DK" sz="1200" spc="-1" strike="noStrike">
              <a:latin typeface="Arial"/>
            </a:endParaRPr>
          </a:p>
          <a:p>
            <a:pPr marL="457200" indent="-304560">
              <a:lnSpc>
                <a:spcPct val="115000"/>
              </a:lnSpc>
              <a:buClr>
                <a:srgbClr val="000000"/>
              </a:buClr>
              <a:buFont typeface="StarSymbol"/>
              <a:buAutoNum type="arabicPeriod"/>
              <a:tabLst>
                <a:tab algn="l" pos="0"/>
              </a:tabLst>
            </a:pPr>
            <a:r>
              <a:rPr b="0" lang="da-DK" sz="1200" spc="-1" strike="noStrike">
                <a:solidFill>
                  <a:srgbClr val="000000"/>
                </a:solidFill>
                <a:latin typeface="Arial"/>
              </a:rPr>
              <a:t>Kontinuerlig faglig udvikling</a:t>
            </a:r>
            <a:endParaRPr b="0" lang="da-DK" sz="1200" spc="-1" strike="noStrike">
              <a:latin typeface="Arial"/>
            </a:endParaRPr>
          </a:p>
          <a:p>
            <a:pPr marL="457200" indent="-304560">
              <a:lnSpc>
                <a:spcPct val="115000"/>
              </a:lnSpc>
              <a:buClr>
                <a:srgbClr val="000000"/>
              </a:buClr>
              <a:buFont typeface="StarSymbol"/>
              <a:buAutoNum type="arabicPeriod"/>
              <a:tabLst>
                <a:tab algn="l" pos="0"/>
              </a:tabLst>
            </a:pPr>
            <a:r>
              <a:rPr b="0" lang="da-DK" sz="1200" spc="-1" strike="noStrike">
                <a:solidFill>
                  <a:srgbClr val="000000"/>
                </a:solidFill>
                <a:latin typeface="Arial"/>
              </a:rPr>
              <a:t>Mulighed for videreuddannelse og specialisering</a:t>
            </a:r>
            <a:endParaRPr b="0" lang="da-DK" sz="1200" spc="-1" strike="noStrike">
              <a:latin typeface="Arial"/>
            </a:endParaRPr>
          </a:p>
          <a:p>
            <a:pPr>
              <a:lnSpc>
                <a:spcPct val="100000"/>
              </a:lnSpc>
              <a:spcBef>
                <a:spcPts val="1199"/>
              </a:spcBef>
              <a:buNone/>
              <a:tabLst>
                <a:tab algn="l" pos="0"/>
              </a:tabLst>
            </a:pPr>
            <a:endParaRPr b="0" lang="da-DK" sz="1200" spc="-1" strike="noStrike">
              <a:latin typeface="Arial"/>
            </a:endParaRPr>
          </a:p>
          <a:p>
            <a:pPr>
              <a:lnSpc>
                <a:spcPct val="100000"/>
              </a:lnSpc>
              <a:buNone/>
              <a:tabLst>
                <a:tab algn="l" pos="0"/>
              </a:tabLst>
            </a:pPr>
            <a:endParaRPr b="0" lang="da-DK"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381240" y="694800"/>
            <a:ext cx="6095160" cy="3428640"/>
          </a:xfrm>
          <a:prstGeom prst="rect">
            <a:avLst/>
          </a:prstGeom>
          <a:ln w="0">
            <a:noFill/>
          </a:ln>
        </p:spPr>
      </p:sp>
      <p:sp>
        <p:nvSpPr>
          <p:cNvPr id="57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spcBef>
                <a:spcPts val="1800"/>
              </a:spcBef>
              <a:buNone/>
              <a:tabLst>
                <a:tab algn="l" pos="0"/>
              </a:tabLst>
            </a:pPr>
            <a:r>
              <a:rPr b="1" lang="da-DK" sz="1200" spc="-1" strike="noStrike">
                <a:solidFill>
                  <a:srgbClr val="000000"/>
                </a:solidFill>
                <a:latin typeface="Arial"/>
              </a:rPr>
              <a:t>Grundlæggende viden vs. daglig praksis</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Ikke al lært viden bruges direkte i hverdagen</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Grundlæggende forståelse er essentiel for at se det store billede</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Sammenligneligt med andre fag, hvor kun en del af det lærte anvendes aktivt</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Tværfagligt samarbejde</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En betydelig andel af fysioterapeuter arbejder på hospitaler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Kræver evne til at kommunikere og samarbejde med andre faggrupper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Fælles grundlæggende viden letter tværfagligt samarbejde</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Akademisk niveau og videreuddannelse</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Professionsbachelor i fysioterapi er på samme niveau som en almindelig bachelor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Giver adgang til kandidatuddannelser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Muligheder for videreuddannelse inkluderer:</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Kandidat i fysioterapi</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Kandidat i folkesundhedsvidenskab</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Kandidat i idræt og sundhed</a:t>
            </a:r>
            <a:endParaRPr b="0" lang="da-DK" sz="1200" spc="-1" strike="noStrike">
              <a:latin typeface="Arial"/>
            </a:endParaRPr>
          </a:p>
          <a:p>
            <a:pPr lvl="1" marL="914400" indent="-304560">
              <a:lnSpc>
                <a:spcPct val="115000"/>
              </a:lnSpc>
              <a:buClr>
                <a:srgbClr val="000000"/>
              </a:buClr>
              <a:buFont typeface="Wingdings 2" charset="2"/>
              <a:buChar char=""/>
              <a:tabLst>
                <a:tab algn="l" pos="0"/>
              </a:tabLst>
            </a:pPr>
            <a:r>
              <a:rPr b="0" lang="da-DK" sz="1200" spc="-1" strike="noStrike">
                <a:solidFill>
                  <a:srgbClr val="000000"/>
                </a:solidFill>
                <a:latin typeface="Arial"/>
              </a:rPr>
              <a:t>Specialisering inden for forskellige områder af fysioterapi</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Forventninger til akademisk niveau</a:t>
            </a:r>
            <a:endParaRPr b="0" lang="da-DK" sz="1200" spc="-1" strike="noStrike">
              <a:latin typeface="Arial"/>
            </a:endParaRPr>
          </a:p>
          <a:p>
            <a:pPr marL="457200" indent="-304560">
              <a:lnSpc>
                <a:spcPct val="115000"/>
              </a:lnSpc>
              <a:spcBef>
                <a:spcPts val="1199"/>
              </a:spcBef>
              <a:buClr>
                <a:srgbClr val="000000"/>
              </a:buClr>
              <a:buFont typeface="Wingdings" charset="2"/>
              <a:buChar char=""/>
              <a:tabLst>
                <a:tab algn="l" pos="0"/>
              </a:tabLst>
            </a:pPr>
            <a:r>
              <a:rPr b="0" lang="da-DK" sz="1200" spc="-1" strike="noStrike">
                <a:solidFill>
                  <a:srgbClr val="000000"/>
                </a:solidFill>
                <a:latin typeface="Arial"/>
              </a:rPr>
              <a:t>Som professionsbachelor forventes et vist akademisk niveau</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Evne til kritisk tænkning og analyse af forskningsresultater</a:t>
            </a:r>
            <a:endParaRPr b="0" lang="da-DK" sz="1200" spc="-1" strike="noStrike">
              <a:latin typeface="Arial"/>
            </a:endParaRPr>
          </a:p>
          <a:p>
            <a:pPr marL="457200" indent="-304560">
              <a:lnSpc>
                <a:spcPct val="115000"/>
              </a:lnSpc>
              <a:buClr>
                <a:srgbClr val="000000"/>
              </a:buClr>
              <a:buFont typeface="Wingdings" charset="2"/>
              <a:buChar char=""/>
              <a:tabLst>
                <a:tab algn="l" pos="0"/>
              </a:tabLst>
            </a:pPr>
            <a:r>
              <a:rPr b="0" lang="da-DK" sz="1200" spc="-1" strike="noStrike">
                <a:solidFill>
                  <a:srgbClr val="000000"/>
                </a:solidFill>
                <a:latin typeface="Arial"/>
              </a:rPr>
              <a:t>Grundlag for eventuel fremtidig forskning inden for fysioterapi</a:t>
            </a:r>
            <a:endParaRPr b="0" lang="da-DK" sz="1200" spc="-1" strike="noStrike">
              <a:latin typeface="Arial"/>
            </a:endParaRPr>
          </a:p>
          <a:p>
            <a:pPr>
              <a:lnSpc>
                <a:spcPct val="115000"/>
              </a:lnSpc>
              <a:spcBef>
                <a:spcPts val="1800"/>
              </a:spcBef>
              <a:buNone/>
              <a:tabLst>
                <a:tab algn="l" pos="0"/>
              </a:tabLst>
            </a:pPr>
            <a:r>
              <a:rPr b="1" lang="da-DK" sz="1200" spc="-1" strike="noStrike">
                <a:solidFill>
                  <a:srgbClr val="000000"/>
                </a:solidFill>
                <a:latin typeface="Arial"/>
              </a:rPr>
              <a:t>Konklusion</a:t>
            </a:r>
            <a:endParaRPr b="0" lang="da-DK" sz="1200" spc="-1" strike="noStrike">
              <a:latin typeface="Arial"/>
            </a:endParaRPr>
          </a:p>
          <a:p>
            <a:pPr>
              <a:lnSpc>
                <a:spcPct val="115000"/>
              </a:lnSpc>
              <a:spcBef>
                <a:spcPts val="1199"/>
              </a:spcBef>
              <a:buNone/>
              <a:tabLst>
                <a:tab algn="l" pos="0"/>
              </a:tabLst>
            </a:pPr>
            <a:r>
              <a:rPr b="0" lang="da-DK" sz="1200" spc="-1" strike="noStrike">
                <a:solidFill>
                  <a:srgbClr val="000000"/>
                </a:solidFill>
                <a:latin typeface="Arial"/>
              </a:rPr>
              <a:t>Selvom ikke al viden om sygdomslære bruges direkte i daglig praksis, danner det fundamentet for:</a:t>
            </a:r>
            <a:endParaRPr b="0" lang="da-DK" sz="1200" spc="-1" strike="noStrike">
              <a:latin typeface="Arial"/>
            </a:endParaRPr>
          </a:p>
          <a:p>
            <a:pPr marL="457200" indent="-304560">
              <a:lnSpc>
                <a:spcPct val="115000"/>
              </a:lnSpc>
              <a:spcBef>
                <a:spcPts val="1199"/>
              </a:spcBef>
              <a:buClr>
                <a:srgbClr val="000000"/>
              </a:buClr>
              <a:buFont typeface="StarSymbol"/>
              <a:buAutoNum type="arabicPeriod"/>
              <a:tabLst>
                <a:tab algn="l" pos="0"/>
              </a:tabLst>
            </a:pPr>
            <a:r>
              <a:rPr b="0" lang="da-DK" sz="1200" spc="-1" strike="noStrike">
                <a:solidFill>
                  <a:srgbClr val="000000"/>
                </a:solidFill>
                <a:latin typeface="Arial"/>
              </a:rPr>
              <a:t>Forståelse af komplekse patientcases</a:t>
            </a:r>
            <a:endParaRPr b="0" lang="da-DK" sz="1200" spc="-1" strike="noStrike">
              <a:latin typeface="Arial"/>
            </a:endParaRPr>
          </a:p>
          <a:p>
            <a:pPr marL="457200" indent="-304560">
              <a:lnSpc>
                <a:spcPct val="115000"/>
              </a:lnSpc>
              <a:buClr>
                <a:srgbClr val="000000"/>
              </a:buClr>
              <a:buFont typeface="StarSymbol"/>
              <a:buAutoNum type="arabicPeriod"/>
              <a:tabLst>
                <a:tab algn="l" pos="0"/>
              </a:tabLst>
            </a:pPr>
            <a:r>
              <a:rPr b="0" lang="da-DK" sz="1200" spc="-1" strike="noStrike">
                <a:solidFill>
                  <a:srgbClr val="000000"/>
                </a:solidFill>
                <a:latin typeface="Arial"/>
              </a:rPr>
              <a:t>Effektivt tværfagligt samarbejde</a:t>
            </a:r>
            <a:endParaRPr b="0" lang="da-DK" sz="1200" spc="-1" strike="noStrike">
              <a:latin typeface="Arial"/>
            </a:endParaRPr>
          </a:p>
          <a:p>
            <a:pPr marL="457200" indent="-304560">
              <a:lnSpc>
                <a:spcPct val="115000"/>
              </a:lnSpc>
              <a:buClr>
                <a:srgbClr val="000000"/>
              </a:buClr>
              <a:buFont typeface="StarSymbol"/>
              <a:buAutoNum type="arabicPeriod"/>
              <a:tabLst>
                <a:tab algn="l" pos="0"/>
              </a:tabLst>
            </a:pPr>
            <a:r>
              <a:rPr b="0" lang="da-DK" sz="1200" spc="-1" strike="noStrike">
                <a:solidFill>
                  <a:srgbClr val="000000"/>
                </a:solidFill>
                <a:latin typeface="Arial"/>
              </a:rPr>
              <a:t>Kontinuerlig faglig udvikling</a:t>
            </a:r>
            <a:endParaRPr b="0" lang="da-DK" sz="1200" spc="-1" strike="noStrike">
              <a:latin typeface="Arial"/>
            </a:endParaRPr>
          </a:p>
          <a:p>
            <a:pPr marL="457200" indent="-304560">
              <a:lnSpc>
                <a:spcPct val="115000"/>
              </a:lnSpc>
              <a:buClr>
                <a:srgbClr val="000000"/>
              </a:buClr>
              <a:buFont typeface="StarSymbol"/>
              <a:buAutoNum type="arabicPeriod"/>
              <a:tabLst>
                <a:tab algn="l" pos="0"/>
              </a:tabLst>
            </a:pPr>
            <a:r>
              <a:rPr b="0" lang="da-DK" sz="1200" spc="-1" strike="noStrike">
                <a:solidFill>
                  <a:srgbClr val="000000"/>
                </a:solidFill>
                <a:latin typeface="Arial"/>
              </a:rPr>
              <a:t>Mulighed for videreuddannelse og specialisering</a:t>
            </a:r>
            <a:endParaRPr b="0" lang="da-DK" sz="1200" spc="-1" strike="noStrike">
              <a:latin typeface="Arial"/>
            </a:endParaRPr>
          </a:p>
          <a:p>
            <a:pPr>
              <a:lnSpc>
                <a:spcPct val="115000"/>
              </a:lnSpc>
              <a:spcBef>
                <a:spcPts val="1199"/>
              </a:spcBef>
              <a:buNone/>
              <a:tabLst>
                <a:tab algn="l" pos="0"/>
              </a:tabLst>
            </a:pPr>
            <a:r>
              <a:rPr b="0" lang="da-DK" sz="1200" spc="-1" strike="noStrike">
                <a:solidFill>
                  <a:srgbClr val="000000"/>
                </a:solidFill>
                <a:latin typeface="Arial"/>
              </a:rPr>
              <a:t>Sygdomslære er derfor en essentiel del af jeres uddannelse, der forbereder jer på en dynamisk karriere med mange muligheder for udvikling og specialisering.</a:t>
            </a:r>
            <a:endParaRPr b="0" lang="da-DK" sz="1200" spc="-1" strike="noStrike">
              <a:latin typeface="Arial"/>
            </a:endParaRPr>
          </a:p>
          <a:p>
            <a:pPr>
              <a:lnSpc>
                <a:spcPct val="100000"/>
              </a:lnSpc>
              <a:spcBef>
                <a:spcPts val="1199"/>
              </a:spcBef>
              <a:buNone/>
              <a:tabLst>
                <a:tab algn="l" pos="0"/>
              </a:tabLst>
            </a:pPr>
            <a:endParaRPr b="0" lang="da-DK" sz="1200" spc="-1" strike="noStrike">
              <a:latin typeface="Arial"/>
            </a:endParaRPr>
          </a:p>
          <a:p>
            <a:pPr>
              <a:lnSpc>
                <a:spcPct val="100000"/>
              </a:lnSpc>
              <a:buNone/>
              <a:tabLst>
                <a:tab algn="l" pos="0"/>
              </a:tabLst>
            </a:pPr>
            <a:endParaRPr b="0" lang="da-DK"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381240" y="694800"/>
            <a:ext cx="6095160" cy="3428640"/>
          </a:xfrm>
          <a:prstGeom prst="rect">
            <a:avLst/>
          </a:prstGeom>
          <a:ln w="0">
            <a:noFill/>
          </a:ln>
        </p:spPr>
      </p:sp>
      <p:sp>
        <p:nvSpPr>
          <p:cNvPr id="54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Inden vi går i gang med dagens undervisning er der lige lidt praktisk information.</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Først en kort præsentation af undertegnede.</a:t>
            </a:r>
            <a:endParaRPr b="0" lang="da-DK" sz="1100" spc="-1" strike="noStrike">
              <a:latin typeface="Arial"/>
            </a:endParaRPr>
          </a:p>
          <a:p>
            <a:pPr>
              <a:lnSpc>
                <a:spcPct val="100000"/>
              </a:lnSpc>
              <a:buNone/>
              <a:tabLst>
                <a:tab algn="l" pos="0"/>
              </a:tabLst>
            </a:pPr>
            <a:r>
              <a:rPr b="0" lang="da-DK" sz="1100" spc="-1" strike="noStrike">
                <a:latin typeface="Arial"/>
              </a:rPr>
              <a:t>En snak om pensum, eksamen og undervisningen</a:t>
            </a:r>
            <a:endParaRPr b="0" lang="da-DK"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381240" y="694800"/>
            <a:ext cx="6095160" cy="3428640"/>
          </a:xfrm>
          <a:prstGeom prst="rect">
            <a:avLst/>
          </a:prstGeom>
          <a:ln w="0">
            <a:noFill/>
          </a:ln>
        </p:spPr>
      </p:sp>
      <p:sp>
        <p:nvSpPr>
          <p:cNvPr id="57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Hvordan er sundhedsvæsenet organiseret? Hvilke sektorer findes der?</a:t>
            </a:r>
            <a:br>
              <a:rPr sz="1100"/>
            </a:b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Præsentationsnote:</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Forklar forskellen mellem primær- og sekundærsektor</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Diskuter hvor fysioterapeuter typisk arbejder</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Svar på spørgsmål:</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Primærsektor er patientens første kontakt med sundhedsvæsenet, ofte udenfor sygehus</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Sekundærsektor omfatter sygehuse og specialiseret behandling</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Fysioterapeuter findes i begge sektorer, men er mere udbredt i primærsektoren</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Spørgsmål til diskussion:</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Q: Hvordan påvirker sektoropdelingen patientforløb for fysioterapipatienter?</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Har i haft pårørende der blev overført fra sekundær sektor til primær sektor. Var det en god oplevese/glidende overgang?</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A: Det kan påvirke kontinuiteten i behandlingen, når patienter bevæger sig mellem sektorer. God kommunikation mellem sektorer er vigtig for at sikre sammenhængende patientforløb.</a:t>
            </a:r>
            <a:endParaRPr b="0" lang="da-DK" sz="1100" spc="-1" strike="noStrike">
              <a:latin typeface="Arial"/>
            </a:endParaRPr>
          </a:p>
          <a:p>
            <a:pPr>
              <a:lnSpc>
                <a:spcPct val="115000"/>
              </a:lnSpc>
              <a:buNone/>
              <a:tabLst>
                <a:tab algn="l" pos="0"/>
              </a:tabLst>
            </a:pPr>
            <a:endParaRPr b="0" lang="da-DK" sz="11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381240" y="694800"/>
            <a:ext cx="6095160" cy="3428640"/>
          </a:xfrm>
          <a:prstGeom prst="rect">
            <a:avLst/>
          </a:prstGeom>
          <a:ln w="0">
            <a:noFill/>
          </a:ln>
        </p:spPr>
      </p:sp>
      <p:sp>
        <p:nvSpPr>
          <p:cNvPr id="57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 Evidensbaseret praksis og fysisk træning i fysioterapi</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 Hvad er evidensbaserede kliniske retningslinjer</a:t>
            </a:r>
            <a:endParaRPr b="0" lang="da-DK" sz="1100" spc="-1" strike="noStrike">
              <a:latin typeface="Arial"/>
            </a:endParaRPr>
          </a:p>
          <a:p>
            <a:pPr>
              <a:lnSpc>
                <a:spcPct val="100000"/>
              </a:lnSpc>
              <a:buNone/>
              <a:tabLst>
                <a:tab algn="l" pos="0"/>
              </a:tabLst>
            </a:pPr>
            <a:r>
              <a:rPr b="0" lang="da-DK" sz="1100" spc="-1" strike="noStrike">
                <a:latin typeface="Arial"/>
              </a:rPr>
              <a:t>- Også relevante for fysioterapeuter</a:t>
            </a:r>
            <a:endParaRPr b="0" lang="da-DK" sz="1100" spc="-1" strike="noStrike">
              <a:latin typeface="Arial"/>
            </a:endParaRPr>
          </a:p>
          <a:p>
            <a:pPr>
              <a:lnSpc>
                <a:spcPct val="100000"/>
              </a:lnSpc>
              <a:buNone/>
              <a:tabLst>
                <a:tab algn="l" pos="0"/>
              </a:tabLst>
            </a:pPr>
            <a:r>
              <a:rPr b="0" lang="da-DK" sz="1100" spc="-1" strike="noStrike">
                <a:latin typeface="Arial"/>
              </a:rPr>
              <a:t>- Baseret på den </a:t>
            </a:r>
            <a:r>
              <a:rPr b="1" lang="da-DK" sz="1100" spc="-1" strike="noStrike">
                <a:latin typeface="Arial"/>
              </a:rPr>
              <a:t>bedste </a:t>
            </a:r>
            <a:r>
              <a:rPr b="0" lang="da-DK" sz="1100" spc="-1" strike="noStrike">
                <a:latin typeface="Arial"/>
              </a:rPr>
              <a:t>tilgængelige videnskabelige </a:t>
            </a:r>
            <a:r>
              <a:rPr b="1" lang="da-DK" sz="1100" spc="-1" strike="noStrike">
                <a:latin typeface="Arial"/>
              </a:rPr>
              <a:t>evidens</a:t>
            </a:r>
            <a:endParaRPr b="0" lang="da-DK" sz="1100" spc="-1" strike="noStrike">
              <a:latin typeface="Arial"/>
            </a:endParaRPr>
          </a:p>
          <a:p>
            <a:pPr>
              <a:lnSpc>
                <a:spcPct val="100000"/>
              </a:lnSpc>
              <a:buNone/>
              <a:tabLst>
                <a:tab algn="l" pos="0"/>
              </a:tabLst>
            </a:pPr>
            <a:r>
              <a:rPr b="0" lang="da-DK" sz="1100" spc="-1" strike="noStrike">
                <a:latin typeface="Arial"/>
              </a:rPr>
              <a:t>- Hjælper med at </a:t>
            </a:r>
            <a:r>
              <a:rPr b="1" lang="da-DK" sz="1100" spc="-1" strike="noStrike">
                <a:latin typeface="Arial"/>
              </a:rPr>
              <a:t>standardisere </a:t>
            </a:r>
            <a:r>
              <a:rPr b="0" lang="da-DK" sz="1100" spc="-1" strike="noStrike">
                <a:latin typeface="Arial"/>
              </a:rPr>
              <a:t>og optimere behandling</a:t>
            </a:r>
            <a:endParaRPr b="0" lang="da-DK" sz="1100" spc="-1" strike="noStrike">
              <a:latin typeface="Arial"/>
            </a:endParaRPr>
          </a:p>
          <a:p>
            <a:pPr>
              <a:lnSpc>
                <a:spcPct val="100000"/>
              </a:lnSpc>
              <a:buNone/>
              <a:tabLst>
                <a:tab algn="l" pos="0"/>
              </a:tabLst>
            </a:pPr>
            <a:r>
              <a:rPr b="0" lang="da-DK" sz="1100" spc="-1" strike="noStrike">
                <a:latin typeface="Arial"/>
              </a:rPr>
              <a:t>- Opdateres løbende i takt med ny forskning</a:t>
            </a:r>
            <a:endParaRPr b="0" lang="da-DK" sz="1100" spc="-1" strike="noStrike">
              <a:latin typeface="Arial"/>
            </a:endParaRPr>
          </a:p>
          <a:p>
            <a:pPr>
              <a:lnSpc>
                <a:spcPct val="100000"/>
              </a:lnSpc>
              <a:buNone/>
              <a:tabLst>
                <a:tab algn="l" pos="0"/>
              </a:tabLst>
            </a:pPr>
            <a:r>
              <a:rPr b="0" lang="da-DK" sz="1100" spc="-1" strike="noStrike">
                <a:latin typeface="Arial"/>
              </a:rPr>
              <a:t>- Eksempler: retningslinjer for behandling af lændesmerter, skulderproblemer, etc.</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 Evidensbaseret praksis</a:t>
            </a:r>
            <a:endParaRPr b="0" lang="da-DK" sz="1100" spc="-1" strike="noStrike">
              <a:latin typeface="Arial"/>
            </a:endParaRPr>
          </a:p>
          <a:p>
            <a:pPr>
              <a:lnSpc>
                <a:spcPct val="100000"/>
              </a:lnSpc>
              <a:buNone/>
              <a:tabLst>
                <a:tab algn="l" pos="0"/>
              </a:tabLst>
            </a:pPr>
            <a:r>
              <a:rPr b="0" lang="da-DK" sz="1100" spc="-1" strike="noStrike">
                <a:latin typeface="Arial"/>
              </a:rPr>
              <a:t>Tre nøgleelementer i evidensbaseret praksis:</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1. **Klinisk erfaring**</a:t>
            </a:r>
            <a:endParaRPr b="0" lang="da-DK" sz="1100" spc="-1" strike="noStrike">
              <a:latin typeface="Arial"/>
            </a:endParaRPr>
          </a:p>
          <a:p>
            <a:pPr>
              <a:lnSpc>
                <a:spcPct val="100000"/>
              </a:lnSpc>
              <a:buNone/>
              <a:tabLst>
                <a:tab algn="l" pos="0"/>
              </a:tabLst>
            </a:pPr>
            <a:r>
              <a:rPr b="0" lang="da-DK" sz="1100" spc="-1" strike="noStrike">
                <a:latin typeface="Arial"/>
              </a:rPr>
              <a:t>   </a:t>
            </a:r>
            <a:r>
              <a:rPr b="0" lang="da-DK" sz="1100" spc="-1" strike="noStrike">
                <a:latin typeface="Arial"/>
              </a:rPr>
              <a:t>- Fysioterapeutens praktiske erfaring og ekspertise</a:t>
            </a:r>
            <a:endParaRPr b="0" lang="da-DK" sz="1100" spc="-1" strike="noStrike">
              <a:latin typeface="Arial"/>
            </a:endParaRPr>
          </a:p>
          <a:p>
            <a:pPr>
              <a:lnSpc>
                <a:spcPct val="100000"/>
              </a:lnSpc>
              <a:buNone/>
              <a:tabLst>
                <a:tab algn="l" pos="0"/>
              </a:tabLst>
            </a:pPr>
            <a:r>
              <a:rPr b="0" lang="da-DK" sz="1100" spc="-1" strike="noStrike">
                <a:latin typeface="Arial"/>
              </a:rPr>
              <a:t>   </a:t>
            </a:r>
            <a:r>
              <a:rPr b="0" lang="da-DK" sz="1100" spc="-1" strike="noStrike">
                <a:latin typeface="Arial"/>
              </a:rPr>
              <a:t>- Evne til at vurdere individuelle patienters behov</a:t>
            </a:r>
            <a:endParaRPr b="0" lang="da-DK" sz="1100" spc="-1" strike="noStrike">
              <a:latin typeface="Arial"/>
            </a:endParaRPr>
          </a:p>
          <a:p>
            <a:pPr>
              <a:lnSpc>
                <a:spcPct val="100000"/>
              </a:lnSpc>
              <a:buNone/>
              <a:tabLst>
                <a:tab algn="l" pos="0"/>
              </a:tabLst>
            </a:pPr>
            <a:r>
              <a:rPr b="0" lang="da-DK" sz="1100" spc="-1" strike="noStrike">
                <a:latin typeface="Arial"/>
              </a:rPr>
              <a:t>   </a:t>
            </a:r>
            <a:r>
              <a:rPr b="0" lang="da-DK" sz="1100" spc="-1" strike="noStrike">
                <a:latin typeface="Arial"/>
              </a:rPr>
              <a:t>- Udvikles over tid gennem praksis og refleksion</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2. **Evidensbaseret forskning**</a:t>
            </a:r>
            <a:endParaRPr b="0" lang="da-DK" sz="1100" spc="-1" strike="noStrike">
              <a:latin typeface="Arial"/>
            </a:endParaRPr>
          </a:p>
          <a:p>
            <a:pPr>
              <a:lnSpc>
                <a:spcPct val="100000"/>
              </a:lnSpc>
              <a:buNone/>
              <a:tabLst>
                <a:tab algn="l" pos="0"/>
              </a:tabLst>
            </a:pPr>
            <a:r>
              <a:rPr b="0" lang="da-DK" sz="1100" spc="-1" strike="noStrike">
                <a:latin typeface="Arial"/>
              </a:rPr>
              <a:t>   </a:t>
            </a:r>
            <a:r>
              <a:rPr b="0" lang="da-DK" sz="1100" spc="-1" strike="noStrike">
                <a:latin typeface="Arial"/>
              </a:rPr>
              <a:t>- Anvendelse af den nyeste og bedste tilgængelige forskning</a:t>
            </a:r>
            <a:endParaRPr b="0" lang="da-DK" sz="1100" spc="-1" strike="noStrike">
              <a:latin typeface="Arial"/>
            </a:endParaRPr>
          </a:p>
          <a:p>
            <a:pPr>
              <a:lnSpc>
                <a:spcPct val="100000"/>
              </a:lnSpc>
              <a:buNone/>
              <a:tabLst>
                <a:tab algn="l" pos="0"/>
              </a:tabLst>
            </a:pPr>
            <a:r>
              <a:rPr b="0" lang="da-DK" sz="1100" spc="-1" strike="noStrike">
                <a:latin typeface="Arial"/>
              </a:rPr>
              <a:t>   </a:t>
            </a:r>
            <a:r>
              <a:rPr b="0" lang="da-DK" sz="1100" spc="-1" strike="noStrike">
                <a:latin typeface="Arial"/>
              </a:rPr>
              <a:t>- Kritisk vurdering af forskningsresultater</a:t>
            </a:r>
            <a:endParaRPr b="0" lang="da-DK" sz="1100" spc="-1" strike="noStrike">
              <a:latin typeface="Arial"/>
            </a:endParaRPr>
          </a:p>
          <a:p>
            <a:pPr>
              <a:lnSpc>
                <a:spcPct val="100000"/>
              </a:lnSpc>
              <a:buNone/>
              <a:tabLst>
                <a:tab algn="l" pos="0"/>
              </a:tabLst>
            </a:pPr>
            <a:r>
              <a:rPr b="0" lang="da-DK" sz="1100" spc="-1" strike="noStrike">
                <a:latin typeface="Arial"/>
              </a:rPr>
              <a:t>   </a:t>
            </a:r>
            <a:r>
              <a:rPr b="0" lang="da-DK" sz="1100" spc="-1" strike="noStrike">
                <a:latin typeface="Arial"/>
              </a:rPr>
              <a:t>- Integration af forskningsfund i klinisk praksis</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3. **Patientens forventninger og præferencer**</a:t>
            </a:r>
            <a:endParaRPr b="0" lang="da-DK" sz="1100" spc="-1" strike="noStrike">
              <a:latin typeface="Arial"/>
            </a:endParaRPr>
          </a:p>
          <a:p>
            <a:pPr>
              <a:lnSpc>
                <a:spcPct val="100000"/>
              </a:lnSpc>
              <a:buNone/>
              <a:tabLst>
                <a:tab algn="l" pos="0"/>
              </a:tabLst>
            </a:pPr>
            <a:r>
              <a:rPr b="0" lang="da-DK" sz="1100" spc="-1" strike="noStrike">
                <a:latin typeface="Arial"/>
              </a:rPr>
              <a:t>   </a:t>
            </a:r>
            <a:r>
              <a:rPr b="0" lang="da-DK" sz="1100" spc="-1" strike="noStrike">
                <a:latin typeface="Arial"/>
              </a:rPr>
              <a:t>- Inddragelse af patientens ønsker og mål i behandlingen</a:t>
            </a:r>
            <a:endParaRPr b="0" lang="da-DK" sz="1100" spc="-1" strike="noStrike">
              <a:latin typeface="Arial"/>
            </a:endParaRPr>
          </a:p>
          <a:p>
            <a:pPr>
              <a:lnSpc>
                <a:spcPct val="100000"/>
              </a:lnSpc>
              <a:buNone/>
              <a:tabLst>
                <a:tab algn="l" pos="0"/>
              </a:tabLst>
            </a:pPr>
            <a:r>
              <a:rPr b="0" lang="da-DK" sz="1100" spc="-1" strike="noStrike">
                <a:latin typeface="Arial"/>
              </a:rPr>
              <a:t>   </a:t>
            </a:r>
            <a:r>
              <a:rPr b="0" lang="da-DK" sz="1100" spc="-1" strike="noStrike">
                <a:latin typeface="Arial"/>
              </a:rPr>
              <a:t>- Hensyntagen til patientens livssituation og værdier</a:t>
            </a:r>
            <a:endParaRPr b="0" lang="da-DK" sz="1100" spc="-1" strike="noStrike">
              <a:latin typeface="Arial"/>
            </a:endParaRPr>
          </a:p>
          <a:p>
            <a:pPr>
              <a:lnSpc>
                <a:spcPct val="100000"/>
              </a:lnSpc>
              <a:buNone/>
              <a:tabLst>
                <a:tab algn="l" pos="0"/>
              </a:tabLst>
            </a:pPr>
            <a:r>
              <a:rPr b="0" lang="da-DK" sz="1100" spc="-1" strike="noStrike">
                <a:latin typeface="Arial"/>
              </a:rPr>
              <a:t>   </a:t>
            </a:r>
            <a:r>
              <a:rPr b="0" lang="da-DK" sz="1100" spc="-1" strike="noStrike">
                <a:latin typeface="Arial"/>
              </a:rPr>
              <a:t>- Shared decision-making: fælles beslutningstagning mellem terapeut og patient</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Præsentationsnote:</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Fremhæv vigtigheden af evidensbaseret praksis i fysioterapi</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Forklar hvordan de tre elementer (klinisk erfaring, forskning, patientpræferencer) spiller sammen</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Svar på spørgsmål:</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Evidensbaserede kliniske retningslinjer hjælper med at standardisere og optimere behandling</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Fysisk træning er både forebyggende og en del af behandlingen</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Compliance og patient empowerment er afgørende for behandlingens succes</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Spørgsmål til diskussion:</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Q: Hvordan balancerer man mellem evidensbaseret praksis og individuelle patientbehov?</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A: Ved at integrere den bedste tilgængelige evidens med klinisk erfaring og patiente</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Fysisk træning</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Fysisk træning er et kerneelement i fysioterapi med flere formål:</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1. **Forebyggende**</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Forebyggelse af skader og sygdomme</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Styrkelse af kroppen for at modstå belastninger</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Forbedring af generel sundhed og velvære</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2. **Del af behandling**</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Integreret del af rehabilitering efter skader eller operationer</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Målrettet træning for specifikke lidelser (f.eks. artrose, rygsmerter)</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Kan kombineres med andre behandlingsformer (f.eks. manuel terapi)</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3. **Compliance**</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Sikre patientens overholdelse af træningsprogram</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Strategier for at øge motivation og adherence</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Regelmæssig opfølgning og justering af program</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4. **Patient empowerment**</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Uddanne patienter om deres tilstand og behandling</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Give patienter værktøjer til selvhåndtering</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a:t>
            </a:r>
            <a:r>
              <a:rPr b="0" lang="da-DK" sz="1100" spc="-1" strike="noStrike">
                <a:solidFill>
                  <a:srgbClr val="000000"/>
                </a:solidFill>
                <a:latin typeface="Arial"/>
              </a:rPr>
              <a:t>- Fremme patientens aktive rolle i egen sundhed og rehabilitering</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Nøglepointer</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Evidensbaseret praksis integrerer forskning, klinisk erfaring og patientpræferencer</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Fysisk træning er både forebyggende og behandlende</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 Fokus på patientinddragelse og empowerment er afgørende for succesfuld behandling</a:t>
            </a:r>
            <a:endParaRPr b="0" lang="da-DK" sz="1100" spc="-1" strike="noStrike">
              <a:latin typeface="Arial"/>
            </a:endParaRPr>
          </a:p>
          <a:p>
            <a:pPr>
              <a:lnSpc>
                <a:spcPct val="100000"/>
              </a:lnSpc>
              <a:buNone/>
              <a:tabLst>
                <a:tab algn="l" pos="0"/>
              </a:tabLst>
            </a:pPr>
            <a:endParaRPr b="0" lang="da-DK" sz="11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PlaceHolder 1"/>
          <p:cNvSpPr>
            <a:spLocks noGrp="1"/>
          </p:cNvSpPr>
          <p:nvPr>
            <p:ph type="sldImg"/>
          </p:nvPr>
        </p:nvSpPr>
        <p:spPr>
          <a:xfrm>
            <a:off x="381240" y="694800"/>
            <a:ext cx="6095160" cy="3428640"/>
          </a:xfrm>
          <a:prstGeom prst="rect">
            <a:avLst/>
          </a:prstGeom>
          <a:ln w="0">
            <a:noFill/>
          </a:ln>
        </p:spPr>
      </p:sp>
      <p:sp>
        <p:nvSpPr>
          <p:cNvPr id="57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buNone/>
              <a:tabLst>
                <a:tab algn="l" pos="0"/>
              </a:tabLst>
            </a:pPr>
            <a:r>
              <a:rPr b="0" lang="da-DK" sz="1100" spc="-1" strike="noStrike">
                <a:solidFill>
                  <a:srgbClr val="000000"/>
                </a:solidFill>
                <a:latin typeface="Arial"/>
              </a:rPr>
              <a:t>- Understreg ansvaret der følger med at være autoriseret sundhedsperson</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Forklar betydningen af tavshedspligt og journalføring</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Svar på spørgsmål:</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Autoriseret sundhedsperson betyder, at man er underlagt sundhedsloven og har særlige pligter</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Journalføring er en lovmæssig pligt og et vigtigt redskab for patientbehandling og -sikkerhed</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Spørgsmål til diskussion:</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Q: Hvordan håndterer man situationer, hvor tavshedspligten potentielt kan komme i konflikt med patientens sikkerhed?</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A: Man skal altid prioritere patientens sikkerhed. I visse tilfælde kan man være forpligtet til at bryde tavshedspligten, f.eks. ved mistanke om </a:t>
            </a:r>
            <a:r>
              <a:rPr b="1" lang="da-DK" sz="1100" spc="-1" strike="noStrike">
                <a:solidFill>
                  <a:srgbClr val="000000"/>
                </a:solidFill>
                <a:latin typeface="Arial"/>
              </a:rPr>
              <a:t>børnemishandling</a:t>
            </a:r>
            <a:r>
              <a:rPr b="0" lang="da-DK" sz="1100" spc="-1" strike="noStrike">
                <a:solidFill>
                  <a:srgbClr val="000000"/>
                </a:solidFill>
                <a:latin typeface="Arial"/>
              </a:rPr>
              <a:t> eller alvorlig fare for patienten eller andre.</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Tror ikke det er pensum, men jeg synes det er vigtigt! Skærpet underretningspligt.</a:t>
            </a:r>
            <a:endParaRPr b="0" lang="da-DK" sz="1100" spc="-1" strike="noStrike">
              <a:latin typeface="Arial"/>
            </a:endParaRPr>
          </a:p>
          <a:p>
            <a:pPr>
              <a:lnSpc>
                <a:spcPct val="115000"/>
              </a:lnSpc>
              <a:buNone/>
              <a:tabLst>
                <a:tab algn="l" pos="0"/>
              </a:tabLst>
            </a:pPr>
            <a:endParaRPr b="0" lang="da-DK" sz="11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381240" y="685800"/>
            <a:ext cx="6095520" cy="3428640"/>
          </a:xfrm>
          <a:prstGeom prst="rect">
            <a:avLst/>
          </a:prstGeom>
          <a:ln w="0">
            <a:noFill/>
          </a:ln>
        </p:spPr>
      </p:sp>
      <p:sp>
        <p:nvSpPr>
          <p:cNvPr id="58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buNone/>
              <a:tabLst>
                <a:tab algn="l" pos="0"/>
              </a:tabLst>
            </a:pPr>
            <a:r>
              <a:rPr b="0" lang="da-DK" sz="1100" spc="-1" strike="noStrike">
                <a:solidFill>
                  <a:srgbClr val="000000"/>
                </a:solidFill>
                <a:latin typeface="Arial"/>
              </a:rPr>
              <a:t>Spørgsmål til diskussion:</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Q: Hvorfor er det vigtigt at bruge neutralt sprog i journalføring?</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A: Neutralt sprog sikrer objektivitet, professionel kommunikation, og respekt for patienten. Det mindsker risikoen for misforståelser og er vigtigt, da patienten har ret til at læse sin journal.</a:t>
            </a:r>
            <a:endParaRPr b="0" lang="da-DK" sz="1100" spc="-1" strike="noStrike">
              <a:latin typeface="Arial"/>
            </a:endParaRPr>
          </a:p>
          <a:p>
            <a:pPr>
              <a:lnSpc>
                <a:spcPct val="100000"/>
              </a:lnSpc>
              <a:buNone/>
              <a:tabLst>
                <a:tab algn="l" pos="0"/>
              </a:tabLst>
            </a:pPr>
            <a:endParaRPr b="0" lang="da-DK" sz="11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381240" y="685800"/>
            <a:ext cx="6095520" cy="3428640"/>
          </a:xfrm>
          <a:prstGeom prst="rect">
            <a:avLst/>
          </a:prstGeom>
          <a:ln w="0">
            <a:noFill/>
          </a:ln>
        </p:spPr>
      </p:sp>
      <p:sp>
        <p:nvSpPr>
          <p:cNvPr id="58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Spørg grundigt indtil sygdomshistorik. Nogle mener ikke de fejler noget: “Jeg får jo insulin!”, eller jeg får blodtrykssænkende!</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Hvorfor spørger vi om alt dette?</a:t>
            </a:r>
            <a:br>
              <a:rPr sz="1100"/>
            </a:br>
            <a:r>
              <a:rPr b="0" lang="da-DK" sz="1100" spc="-1" strike="noStrike">
                <a:latin typeface="Arial"/>
              </a:rPr>
              <a:t>Hvorfor hvilke kosttilskud?</a:t>
            </a:r>
            <a:endParaRPr b="0" lang="da-DK" sz="1100" spc="-1" strike="noStrike">
              <a:latin typeface="Arial"/>
            </a:endParaRPr>
          </a:p>
          <a:p>
            <a:pPr>
              <a:lnSpc>
                <a:spcPct val="100000"/>
              </a:lnSpc>
              <a:buNone/>
              <a:tabLst>
                <a:tab algn="l" pos="0"/>
              </a:tabLst>
            </a:pPr>
            <a:r>
              <a:rPr b="0" lang="da-DK" sz="1100" spc="-1" strike="noStrike">
                <a:latin typeface="Arial"/>
              </a:rPr>
              <a:t>Hvorfor Socialt? -&gt; hvad skal formidles til kommunen. Nogle tiltag? HJælpemidler?</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Spørgsmål til diskussion:</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Q: Hvordan kan fysioterapeuter bidrage til udrednings- og diagnostikprocessen?</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A: Fysioterapeuter kan bidrage med detaljerede observationer af patientens funktionsniveau, bevægelsesmønstre og smerter. Deres vurderinger kan være værdifulde i den samlede diagnostiske proces.</a:t>
            </a:r>
            <a:endParaRPr b="0" lang="da-DK" sz="1100" spc="-1" strike="noStrike">
              <a:latin typeface="Arial"/>
            </a:endParaRPr>
          </a:p>
          <a:p>
            <a:pPr>
              <a:lnSpc>
                <a:spcPct val="100000"/>
              </a:lnSpc>
              <a:buNone/>
              <a:tabLst>
                <a:tab algn="l" pos="0"/>
              </a:tabLst>
            </a:pPr>
            <a:endParaRPr b="0" lang="da-DK"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381240" y="694800"/>
            <a:ext cx="6095160" cy="3428640"/>
          </a:xfrm>
          <a:prstGeom prst="rect">
            <a:avLst/>
          </a:prstGeom>
          <a:ln w="0">
            <a:noFill/>
          </a:ln>
        </p:spPr>
      </p:sp>
      <p:sp>
        <p:nvSpPr>
          <p:cNvPr id="54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Bla bla, hvad har jeg tidligere lavet. </a:t>
            </a:r>
            <a:endParaRPr b="0" lang="da-DK" sz="1100" spc="-1" strike="noStrike">
              <a:latin typeface="Arial"/>
            </a:endParaRPr>
          </a:p>
          <a:p>
            <a:pPr>
              <a:lnSpc>
                <a:spcPct val="100000"/>
              </a:lnSpc>
              <a:buNone/>
              <a:tabLst>
                <a:tab algn="l" pos="0"/>
              </a:tabLst>
            </a:pPr>
            <a:r>
              <a:rPr b="0" lang="da-DK" sz="1100" spc="-1" strike="noStrike">
                <a:latin typeface="Arial"/>
              </a:rPr>
              <a:t>Neurologi. Mange fysser og ergo</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N'te</a:t>
            </a:r>
            <a:r>
              <a:rPr b="0" lang="da-DK" sz="1100" spc="-1" strike="noStrike">
                <a:solidFill>
                  <a:srgbClr val="000000"/>
                </a:solidFill>
                <a:latin typeface="Arial"/>
              </a:rPr>
              <a:t> gang jeg underviser på UCL</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Jeg skal også lære. Tidligere undervisningserfaring, men ikke selv modtaget undervisning i didaktik eller pædagogik. </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Afbryd undervejs. Taler jeg for hurtigt, for lavt eller andet?</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Har i dag set der er en der har skrevet til mig på ItsLearning. Er sjældent på itslearning, kontakt mig på mail eller tlf. </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Altid velkommen til at skrive til mig. </a:t>
            </a:r>
            <a:endParaRPr b="0" lang="da-DK" sz="11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sldImg"/>
          </p:nvPr>
        </p:nvSpPr>
        <p:spPr>
          <a:xfrm>
            <a:off x="381240" y="685800"/>
            <a:ext cx="6095520" cy="3428640"/>
          </a:xfrm>
          <a:prstGeom prst="rect">
            <a:avLst/>
          </a:prstGeom>
          <a:ln w="0">
            <a:noFill/>
          </a:ln>
        </p:spPr>
      </p:sp>
      <p:sp>
        <p:nvSpPr>
          <p:cNvPr id="58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Hvordan er Objektivt forskellig fra sidste slide?</a:t>
            </a:r>
            <a:endParaRPr b="0" lang="da-DK" sz="1100" spc="-1" strike="noStrike">
              <a:latin typeface="Arial"/>
            </a:endParaRPr>
          </a:p>
          <a:p>
            <a:pPr>
              <a:lnSpc>
                <a:spcPct val="100000"/>
              </a:lnSpc>
              <a:buNone/>
              <a:tabLst>
                <a:tab algn="l" pos="0"/>
              </a:tabLst>
            </a:pPr>
            <a:r>
              <a:rPr b="0" lang="da-DK" sz="1100" spc="-1" strike="noStrike">
                <a:latin typeface="Arial"/>
              </a:rPr>
              <a:t>Hvad er paraklinik?</a:t>
            </a:r>
            <a:endParaRPr b="0" lang="da-DK" sz="11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381240" y="685800"/>
            <a:ext cx="6095520" cy="3428640"/>
          </a:xfrm>
          <a:prstGeom prst="rect">
            <a:avLst/>
          </a:prstGeom>
          <a:ln w="0">
            <a:noFill/>
          </a:ln>
        </p:spPr>
      </p:sp>
      <p:sp>
        <p:nvSpPr>
          <p:cNvPr id="58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Dårlig årsag til hendvedelse. Patienten er sløj!</a:t>
            </a:r>
            <a:endParaRPr b="0" lang="da-DK" sz="11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sldImg"/>
          </p:nvPr>
        </p:nvSpPr>
        <p:spPr>
          <a:xfrm>
            <a:off x="381240" y="685800"/>
            <a:ext cx="6095520" cy="3428640"/>
          </a:xfrm>
          <a:prstGeom prst="rect">
            <a:avLst/>
          </a:prstGeom>
          <a:ln w="0">
            <a:noFill/>
          </a:ln>
        </p:spPr>
      </p:sp>
      <p:sp>
        <p:nvSpPr>
          <p:cNvPr id="58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Grundlæggendes ens journalkoncept, dog vidt forskelligt hvor der lægges mest energi. </a:t>
            </a:r>
            <a:endParaRPr b="0" lang="da-DK" sz="1100" spc="-1" strike="noStrike">
              <a:latin typeface="Arial"/>
            </a:endParaRPr>
          </a:p>
          <a:p>
            <a:pPr>
              <a:lnSpc>
                <a:spcPct val="100000"/>
              </a:lnSpc>
              <a:buNone/>
              <a:tabLst>
                <a:tab algn="l" pos="0"/>
              </a:tabLst>
            </a:pPr>
            <a:r>
              <a:rPr b="0" lang="da-DK" sz="1100" spc="-1" strike="noStrike">
                <a:latin typeface="Arial"/>
              </a:rPr>
              <a:t>Næsten alle specialer. Nogle har ikke patienter. </a:t>
            </a:r>
            <a:endParaRPr b="0" lang="da-DK" sz="11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sldImg"/>
          </p:nvPr>
        </p:nvSpPr>
        <p:spPr>
          <a:xfrm>
            <a:off x="381240" y="694800"/>
            <a:ext cx="6095160" cy="3428640"/>
          </a:xfrm>
          <a:prstGeom prst="rect">
            <a:avLst/>
          </a:prstGeom>
          <a:ln w="0">
            <a:noFill/>
          </a:ln>
        </p:spPr>
      </p:sp>
      <p:sp>
        <p:nvSpPr>
          <p:cNvPr id="59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Hvad er fysiologisk stress?</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Svar på spørgsmål:</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Fysiologisk stress ved operation omfatter kroppens reaktion på kirurgisk traume, herunder hormonelle og metaboliske ændringer (øget kortisol og adrenalin). Inflammatorisk respons. Øget krav til ernæring samtidig med dårlig appetit.</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Fysiologisk ses bl. a. forhøjet blodtryk, øget pulsfrekvens, øget blodsukker, mindsket insulinfølsomhed, øget mængde af lipider i blodet og hæmning af immunsystemet.</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Hurtig mobilisering postoperativt er vigtig for at forebygge komplikationer som blodpropper, lungebetændelse og muskelsvind</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Spørgsmål til diskussion:</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Q: Hvilken rolle spiller fysioterapeuter i det postoperative forløb?</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A: Fysioterapeuter spiller en vigtig rolle i tidlig mobilisering, forebyggelse af komplikationer, og genoptræning af funktionsevne. De kan også bidrage til smertehåndtering og vejrtrækningsteknikker.</a:t>
            </a:r>
            <a:endParaRPr b="0" lang="da-DK" sz="1100" spc="-1" strike="noStrike">
              <a:latin typeface="Arial"/>
            </a:endParaRPr>
          </a:p>
          <a:p>
            <a:pPr>
              <a:lnSpc>
                <a:spcPct val="100000"/>
              </a:lnSpc>
              <a:buNone/>
              <a:tabLst>
                <a:tab algn="l" pos="0"/>
              </a:tabLst>
            </a:pPr>
            <a:endParaRPr b="0" lang="da-DK" sz="11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381240" y="685800"/>
            <a:ext cx="6095520" cy="3428640"/>
          </a:xfrm>
          <a:prstGeom prst="rect">
            <a:avLst/>
          </a:prstGeom>
          <a:ln w="0">
            <a:noFill/>
          </a:ln>
        </p:spPr>
      </p:sp>
      <p:sp>
        <p:nvSpPr>
          <p:cNvPr id="59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Hvorfor er er disse indelt som de er?</a:t>
            </a:r>
            <a:endParaRPr b="0" lang="da-DK" sz="11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sldImg"/>
          </p:nvPr>
        </p:nvSpPr>
        <p:spPr>
          <a:xfrm>
            <a:off x="381240" y="694800"/>
            <a:ext cx="6095160" cy="3428640"/>
          </a:xfrm>
          <a:prstGeom prst="rect">
            <a:avLst/>
          </a:prstGeom>
          <a:ln w="0">
            <a:noFill/>
          </a:ln>
        </p:spPr>
      </p:sp>
      <p:sp>
        <p:nvSpPr>
          <p:cNvPr id="59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da-DK" sz="2000" spc="-1" strike="noStrike">
              <a:latin typeface="Arial"/>
            </a:endParaRPr>
          </a:p>
        </p:txBody>
      </p:sp>
      <p:sp>
        <p:nvSpPr>
          <p:cNvPr id="595" name="Google Shape;356;g2d3ce9b9ff3_0_462:notes"/>
          <p:cNvSpPr/>
          <p:nvPr/>
        </p:nvSpPr>
        <p:spPr>
          <a:xfrm>
            <a:off x="3884760" y="8685360"/>
            <a:ext cx="2971440" cy="458280"/>
          </a:xfrm>
          <a:prstGeom prst="rect">
            <a:avLst/>
          </a:prstGeom>
          <a:noFill/>
          <a:ln w="0">
            <a:noFill/>
          </a:ln>
        </p:spPr>
        <p:style>
          <a:lnRef idx="0"/>
          <a:fillRef idx="0"/>
          <a:effectRef idx="0"/>
          <a:fontRef idx="minor"/>
        </p:style>
        <p:txBody>
          <a:bodyPr anchor="b">
            <a:noAutofit/>
          </a:bodyPr>
          <a:p>
            <a:fld id="{1ED78EAB-0373-4C29-BA14-A820CEC842E0}" type="slidenum">
              <a:rPr b="0" lang="da-DK" sz="1200" spc="-1" strike="noStrike">
                <a:solidFill>
                  <a:srgbClr val="000000"/>
                </a:solidFill>
                <a:latin typeface="Arial"/>
                <a:ea typeface="Arial"/>
              </a:rPr>
              <a:t>&lt;number&gt;</a:t>
            </a:fld>
            <a:endParaRPr b="0" lang="da-DK"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381240" y="694800"/>
            <a:ext cx="6095160" cy="3428640"/>
          </a:xfrm>
          <a:prstGeom prst="rect">
            <a:avLst/>
          </a:prstGeom>
          <a:ln w="0">
            <a:noFill/>
          </a:ln>
        </p:spPr>
      </p:sp>
      <p:sp>
        <p:nvSpPr>
          <p:cNvPr id="597"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da-DK" sz="1200" spc="-1" strike="noStrike">
                <a:solidFill>
                  <a:srgbClr val="000000"/>
                </a:solidFill>
                <a:latin typeface="Arial"/>
                <a:ea typeface="Arial"/>
              </a:rPr>
              <a:t>Det her er vigtigt </a:t>
            </a:r>
            <a:endParaRPr b="0" lang="da-DK" sz="1200" spc="-1" strike="noStrike">
              <a:latin typeface="Arial"/>
            </a:endParaRPr>
          </a:p>
        </p:txBody>
      </p:sp>
      <p:sp>
        <p:nvSpPr>
          <p:cNvPr id="598" name="Google Shape;384;g2d3ce9b9ff3_0_488:notes"/>
          <p:cNvSpPr/>
          <p:nvPr/>
        </p:nvSpPr>
        <p:spPr>
          <a:xfrm>
            <a:off x="3884760" y="8685360"/>
            <a:ext cx="2971440" cy="458280"/>
          </a:xfrm>
          <a:prstGeom prst="rect">
            <a:avLst/>
          </a:prstGeom>
          <a:noFill/>
          <a:ln w="0">
            <a:noFill/>
          </a:ln>
        </p:spPr>
        <p:style>
          <a:lnRef idx="0"/>
          <a:fillRef idx="0"/>
          <a:effectRef idx="0"/>
          <a:fontRef idx="minor"/>
        </p:style>
        <p:txBody>
          <a:bodyPr anchor="b">
            <a:noAutofit/>
          </a:bodyPr>
          <a:p>
            <a:fld id="{3908629C-DFB2-403D-B574-CBB0F985AF24}" type="slidenum">
              <a:rPr b="0" lang="da-DK" sz="1200" spc="-1" strike="noStrike">
                <a:solidFill>
                  <a:srgbClr val="000000"/>
                </a:solidFill>
                <a:latin typeface="Arial"/>
                <a:ea typeface="Arial"/>
              </a:rPr>
              <a:t>&lt;number&gt;</a:t>
            </a:fld>
            <a:endParaRPr b="0" lang="da-DK"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381240" y="694800"/>
            <a:ext cx="6095160" cy="3428640"/>
          </a:xfrm>
          <a:prstGeom prst="rect">
            <a:avLst/>
          </a:prstGeom>
          <a:ln w="0">
            <a:noFill/>
          </a:ln>
        </p:spPr>
      </p:sp>
      <p:sp>
        <p:nvSpPr>
          <p:cNvPr id="54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Find pensum på Itslearning under planer.</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Planer → emner → sygdomslære: medicin og kirurgi → se kapitler og sideantal der udgør pensum under de planer for de enkelte lektioner</a:t>
            </a:r>
            <a:endParaRPr b="0" lang="da-DK" sz="11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sldImg"/>
          </p:nvPr>
        </p:nvSpPr>
        <p:spPr>
          <a:xfrm>
            <a:off x="381240" y="694800"/>
            <a:ext cx="6095160" cy="3428640"/>
          </a:xfrm>
          <a:prstGeom prst="rect">
            <a:avLst/>
          </a:prstGeom>
          <a:ln w="0">
            <a:noFill/>
          </a:ln>
        </p:spPr>
      </p:sp>
      <p:sp>
        <p:nvSpPr>
          <p:cNvPr id="600"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15000"/>
              </a:lnSpc>
              <a:buNone/>
              <a:tabLst>
                <a:tab algn="l" pos="0"/>
              </a:tabLst>
            </a:pPr>
            <a:r>
              <a:rPr b="0" lang="da-DK" sz="1100" spc="-1" strike="noStrike">
                <a:solidFill>
                  <a:srgbClr val="000000"/>
                </a:solidFill>
                <a:latin typeface="Arial"/>
              </a:rPr>
              <a:t>Præsentationsnote:</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Forklar triagesystemet og dets betydning</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Gennemgå ABCDE-tilgangen til akutte patienter</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Diskuter symptomer på akutte tilstande og hvordan man skal reagere</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Svar på spørgsmål:</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ABCDE står for Airway, Breathing, Circulation, Disability, Exposure/Environment</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 Triage bestemmer, hvor hurtigt en patient skal tilses baseret på alvorligheden af deres tilstand</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Spørgsmål til diskussion:</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Q: Hvorfor er det vigtigt for fysioterapeuter at have kendskab til akutte tilstande og ABCDE-tilgangen?</a:t>
            </a:r>
            <a:endParaRPr b="0" lang="da-DK" sz="1100" spc="-1" strike="noStrike">
              <a:latin typeface="Arial"/>
            </a:endParaRPr>
          </a:p>
          <a:p>
            <a:pPr>
              <a:lnSpc>
                <a:spcPct val="115000"/>
              </a:lnSpc>
              <a:buNone/>
              <a:tabLst>
                <a:tab algn="l" pos="0"/>
              </a:tabLst>
            </a:pPr>
            <a:r>
              <a:rPr b="0" lang="da-DK" sz="1100" spc="-1" strike="noStrike">
                <a:solidFill>
                  <a:srgbClr val="000000"/>
                </a:solidFill>
                <a:latin typeface="Arial"/>
              </a:rPr>
              <a:t>A: Det er vigtigt for at kunne genkende potentielt livstruende tilstande, reagere hensigtsmæssigt, og kommunikere effektivt med andre sundhedsprofessionelle i akutte situationer. Dette kan være afgørende, især hvis en patient bliver akut dårlig under fysioterapeutisk behandling.</a:t>
            </a:r>
            <a:endParaRPr b="0" lang="da-DK" sz="1100" spc="-1" strike="noStrike">
              <a:latin typeface="Arial"/>
            </a:endParaRPr>
          </a:p>
          <a:p>
            <a:pPr>
              <a:lnSpc>
                <a:spcPct val="115000"/>
              </a:lnSpc>
              <a:buNone/>
              <a:tabLst>
                <a:tab algn="l" pos="0"/>
              </a:tabLst>
            </a:pPr>
            <a:endParaRPr b="0" lang="da-DK" sz="1100" spc="-1" strike="noStrike">
              <a:latin typeface="Arial"/>
            </a:endParaRPr>
          </a:p>
          <a:p>
            <a:pPr>
              <a:lnSpc>
                <a:spcPct val="100000"/>
              </a:lnSpc>
              <a:buNone/>
              <a:tabLst>
                <a:tab algn="l" pos="0"/>
              </a:tabLst>
            </a:pPr>
            <a:endParaRPr b="0" lang="da-DK" sz="2000" spc="-1" strike="noStrike">
              <a:latin typeface="Arial"/>
            </a:endParaRPr>
          </a:p>
        </p:txBody>
      </p:sp>
      <p:sp>
        <p:nvSpPr>
          <p:cNvPr id="601" name="Google Shape;400;g2d3ce9b9ff3_0_503:notes"/>
          <p:cNvSpPr/>
          <p:nvPr/>
        </p:nvSpPr>
        <p:spPr>
          <a:xfrm>
            <a:off x="3884760" y="8685360"/>
            <a:ext cx="2971440" cy="458280"/>
          </a:xfrm>
          <a:prstGeom prst="rect">
            <a:avLst/>
          </a:prstGeom>
          <a:noFill/>
          <a:ln w="0">
            <a:noFill/>
          </a:ln>
        </p:spPr>
        <p:style>
          <a:lnRef idx="0"/>
          <a:fillRef idx="0"/>
          <a:effectRef idx="0"/>
          <a:fontRef idx="minor"/>
        </p:style>
        <p:txBody>
          <a:bodyPr anchor="b">
            <a:noAutofit/>
          </a:bodyPr>
          <a:p>
            <a:fld id="{832760D9-8069-4115-A039-CA4807F1DA58}" type="slidenum">
              <a:rPr b="0" lang="da-DK" sz="1200" spc="-1" strike="noStrike">
                <a:solidFill>
                  <a:srgbClr val="000000"/>
                </a:solidFill>
                <a:latin typeface="Arial"/>
                <a:ea typeface="Arial"/>
              </a:rPr>
              <a:t>&lt;number&gt;</a:t>
            </a:fld>
            <a:endParaRPr b="0" lang="da-DK"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381240" y="694800"/>
            <a:ext cx="6095160" cy="3428640"/>
          </a:xfrm>
          <a:prstGeom prst="rect">
            <a:avLst/>
          </a:prstGeom>
          <a:ln w="0">
            <a:noFill/>
          </a:ln>
        </p:spPr>
      </p:sp>
      <p:sp>
        <p:nvSpPr>
          <p:cNvPr id="603"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da-DK" sz="1200" spc="-1" strike="noStrike">
                <a:solidFill>
                  <a:srgbClr val="000000"/>
                </a:solidFill>
                <a:latin typeface="Arial"/>
                <a:ea typeface="Arial"/>
              </a:rPr>
              <a:t>Triage er et system, hvor man ud fra vitalparametre og observationer kan fastlægge, hvor hurtigt der skal ske indgriben over for en given patient. </a:t>
            </a:r>
            <a:endParaRPr b="0" lang="da-DK" sz="1200" spc="-1" strike="noStrike">
              <a:latin typeface="Arial"/>
            </a:endParaRPr>
          </a:p>
          <a:p>
            <a:pPr>
              <a:lnSpc>
                <a:spcPct val="100000"/>
              </a:lnSpc>
              <a:buNone/>
              <a:tabLst>
                <a:tab algn="l" pos="0"/>
              </a:tabLst>
            </a:pPr>
            <a:r>
              <a:rPr b="0" lang="da-DK" sz="1200" spc="-1" strike="noStrike">
                <a:solidFill>
                  <a:srgbClr val="000000"/>
                </a:solidFill>
                <a:latin typeface="Arial"/>
                <a:ea typeface="Arial"/>
              </a:rPr>
              <a:t>Dette ledsages desuden af </a:t>
            </a:r>
            <a:r>
              <a:rPr b="0" i="1" lang="da-DK" sz="1200" spc="-1" strike="noStrike">
                <a:solidFill>
                  <a:srgbClr val="000000"/>
                </a:solidFill>
                <a:latin typeface="Arial"/>
                <a:ea typeface="Arial"/>
              </a:rPr>
              <a:t>kontaktårsag</a:t>
            </a:r>
            <a:endParaRPr b="0" lang="da-DK" sz="1200" spc="-1" strike="noStrike">
              <a:latin typeface="Arial"/>
            </a:endParaRPr>
          </a:p>
          <a:p>
            <a:pPr>
              <a:lnSpc>
                <a:spcPct val="100000"/>
              </a:lnSpc>
              <a:buNone/>
              <a:tabLst>
                <a:tab algn="l" pos="0"/>
              </a:tabLst>
            </a:pPr>
            <a:endParaRPr b="0" lang="da-DK" sz="1200" spc="-1" strike="noStrike">
              <a:latin typeface="Arial"/>
            </a:endParaRPr>
          </a:p>
          <a:p>
            <a:pPr>
              <a:lnSpc>
                <a:spcPct val="100000"/>
              </a:lnSpc>
              <a:buNone/>
              <a:tabLst>
                <a:tab algn="l" pos="0"/>
              </a:tabLst>
            </a:pPr>
            <a:r>
              <a:rPr b="0" i="1" lang="da-DK" sz="1200" spc="-1" strike="noStrike">
                <a:solidFill>
                  <a:srgbClr val="000000"/>
                </a:solidFill>
                <a:latin typeface="Arial"/>
                <a:ea typeface="Arial"/>
              </a:rPr>
              <a:t>Hvordan forestiller i jer en akut patient ser ud? </a:t>
            </a:r>
            <a:endParaRPr b="0" lang="da-DK" sz="1200" spc="-1" strike="noStrike">
              <a:latin typeface="Arial"/>
            </a:endParaRPr>
          </a:p>
          <a:p>
            <a:pPr>
              <a:lnSpc>
                <a:spcPct val="100000"/>
              </a:lnSpc>
              <a:buNone/>
              <a:tabLst>
                <a:tab algn="l" pos="0"/>
              </a:tabLst>
            </a:pPr>
            <a:r>
              <a:rPr b="0" i="1" lang="da-DK" sz="1200" spc="-1" strike="noStrike">
                <a:solidFill>
                  <a:srgbClr val="000000"/>
                </a:solidFill>
                <a:latin typeface="Arial"/>
                <a:ea typeface="Arial"/>
              </a:rPr>
              <a:t>Hvad tror i er den farligste indlæggelsesårsag (højst dødelighed)? </a:t>
            </a:r>
            <a:endParaRPr b="0" lang="da-DK" sz="1200" spc="-1" strike="noStrike">
              <a:latin typeface="Arial"/>
            </a:endParaRPr>
          </a:p>
          <a:p>
            <a:pPr>
              <a:lnSpc>
                <a:spcPct val="100000"/>
              </a:lnSpc>
              <a:buNone/>
              <a:tabLst>
                <a:tab algn="l" pos="0"/>
              </a:tabLst>
            </a:pPr>
            <a:endParaRPr b="0" lang="da-DK" sz="1200" spc="-1" strike="noStrike">
              <a:latin typeface="Arial"/>
            </a:endParaRPr>
          </a:p>
        </p:txBody>
      </p:sp>
      <p:sp>
        <p:nvSpPr>
          <p:cNvPr id="604" name="Google Shape;411;g2d3ce9b9ff3_0_513:notes"/>
          <p:cNvSpPr/>
          <p:nvPr/>
        </p:nvSpPr>
        <p:spPr>
          <a:xfrm>
            <a:off x="3884760" y="8685360"/>
            <a:ext cx="2971440" cy="458280"/>
          </a:xfrm>
          <a:prstGeom prst="rect">
            <a:avLst/>
          </a:prstGeom>
          <a:noFill/>
          <a:ln w="0">
            <a:noFill/>
          </a:ln>
        </p:spPr>
        <p:style>
          <a:lnRef idx="0"/>
          <a:fillRef idx="0"/>
          <a:effectRef idx="0"/>
          <a:fontRef idx="minor"/>
        </p:style>
        <p:txBody>
          <a:bodyPr anchor="b">
            <a:noAutofit/>
          </a:bodyPr>
          <a:p>
            <a:fld id="{2CBD2E50-5CD0-417B-A5E9-46A7830EE877}" type="slidenum">
              <a:rPr b="0" lang="da-DK" sz="1200" spc="-1" strike="noStrike">
                <a:solidFill>
                  <a:srgbClr val="000000"/>
                </a:solidFill>
                <a:latin typeface="Arial"/>
                <a:ea typeface="Arial"/>
              </a:rPr>
              <a:t>&lt;number&gt;</a:t>
            </a:fld>
            <a:endParaRPr b="0" lang="da-DK"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PlaceHolder 1"/>
          <p:cNvSpPr>
            <a:spLocks noGrp="1"/>
          </p:cNvSpPr>
          <p:nvPr>
            <p:ph type="body"/>
          </p:nvPr>
        </p:nvSpPr>
        <p:spPr>
          <a:xfrm>
            <a:off x="685800" y="4400640"/>
            <a:ext cx="5486040" cy="3600000"/>
          </a:xfrm>
          <a:prstGeom prst="rect">
            <a:avLst/>
          </a:prstGeom>
          <a:noFill/>
          <a:ln w="0">
            <a:noFill/>
          </a:ln>
        </p:spPr>
        <p:txBody>
          <a:bodyPr tIns="91440" bIns="91440" anchor="t">
            <a:noAutofit/>
          </a:bodyPr>
          <a:p>
            <a:pPr>
              <a:lnSpc>
                <a:spcPct val="100000"/>
              </a:lnSpc>
              <a:buNone/>
            </a:pPr>
            <a:r>
              <a:rPr b="0" lang="da-DK" sz="1100" spc="-1" strike="noStrike">
                <a:latin typeface="Arial"/>
              </a:rPr>
              <a:t>SpO2: perifer saturation. Altså målt ved pulsoximetri på f.eks. finger. En approksimatino a SaO2, som er saturation målt ved arterial blodprøve. </a:t>
            </a:r>
            <a:endParaRPr b="0" lang="da-DK" sz="1100" spc="-1" strike="noStrike">
              <a:latin typeface="Arial"/>
            </a:endParaRPr>
          </a:p>
        </p:txBody>
      </p:sp>
      <p:sp>
        <p:nvSpPr>
          <p:cNvPr id="606" name="PlaceHolder 2"/>
          <p:cNvSpPr>
            <a:spLocks noGrp="1"/>
          </p:cNvSpPr>
          <p:nvPr>
            <p:ph type="sldImg"/>
          </p:nvPr>
        </p:nvSpPr>
        <p:spPr>
          <a:xfrm>
            <a:off x="381240" y="694800"/>
            <a:ext cx="6095160" cy="3428640"/>
          </a:xfrm>
          <a:prstGeom prst="rect">
            <a:avLst/>
          </a:prstGeom>
          <a:ln w="0">
            <a:noFill/>
          </a:ln>
        </p:spPr>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381240" y="694800"/>
            <a:ext cx="6095160" cy="3428640"/>
          </a:xfrm>
          <a:prstGeom prst="rect">
            <a:avLst/>
          </a:prstGeom>
          <a:ln w="0">
            <a:noFill/>
          </a:ln>
        </p:spPr>
      </p:sp>
      <p:sp>
        <p:nvSpPr>
          <p:cNvPr id="608"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da-DK" sz="1200" spc="-1" strike="noStrike">
                <a:solidFill>
                  <a:srgbClr val="000000"/>
                </a:solidFill>
                <a:latin typeface="Arial"/>
                <a:ea typeface="Arial"/>
              </a:rPr>
              <a:t>Det skal i have en forståelse for </a:t>
            </a:r>
            <a:endParaRPr b="0" lang="da-DK" sz="1200" spc="-1" strike="noStrike">
              <a:latin typeface="Arial"/>
            </a:endParaRPr>
          </a:p>
          <a:p>
            <a:pPr>
              <a:lnSpc>
                <a:spcPct val="100000"/>
              </a:lnSpc>
              <a:buNone/>
              <a:tabLst>
                <a:tab algn="l" pos="0"/>
              </a:tabLst>
            </a:pPr>
            <a:r>
              <a:rPr b="0" lang="da-DK" sz="1200" spc="-1" strike="noStrike">
                <a:solidFill>
                  <a:srgbClr val="000000"/>
                </a:solidFill>
                <a:latin typeface="Arial"/>
                <a:ea typeface="Arial"/>
              </a:rPr>
              <a:t>Bruges altid ved nødkald, men i kan også bruge det, hvis i står med en dårlig pt. en dag </a:t>
            </a:r>
            <a:endParaRPr b="0" lang="da-DK" sz="1200" spc="-1" strike="noStrike">
              <a:latin typeface="Arial"/>
            </a:endParaRPr>
          </a:p>
          <a:p>
            <a:pPr>
              <a:lnSpc>
                <a:spcPct val="100000"/>
              </a:lnSpc>
              <a:buNone/>
              <a:tabLst>
                <a:tab algn="l" pos="0"/>
              </a:tabLst>
            </a:pPr>
            <a:endParaRPr b="0" lang="da-DK" sz="1200" spc="-1" strike="noStrike">
              <a:latin typeface="Arial"/>
            </a:endParaRPr>
          </a:p>
        </p:txBody>
      </p:sp>
      <p:sp>
        <p:nvSpPr>
          <p:cNvPr id="609" name="Google Shape;433;g2d3ce9b9ff3_0_533:notes"/>
          <p:cNvSpPr/>
          <p:nvPr/>
        </p:nvSpPr>
        <p:spPr>
          <a:xfrm>
            <a:off x="3884760" y="8685360"/>
            <a:ext cx="2971440" cy="458280"/>
          </a:xfrm>
          <a:prstGeom prst="rect">
            <a:avLst/>
          </a:prstGeom>
          <a:noFill/>
          <a:ln w="0">
            <a:noFill/>
          </a:ln>
        </p:spPr>
        <p:style>
          <a:lnRef idx="0"/>
          <a:fillRef idx="0"/>
          <a:effectRef idx="0"/>
          <a:fontRef idx="minor"/>
        </p:style>
        <p:txBody>
          <a:bodyPr anchor="b">
            <a:noAutofit/>
          </a:bodyPr>
          <a:p>
            <a:fld id="{E48E977E-1F99-43E2-8EDE-F62E2039CD8C}" type="slidenum">
              <a:rPr b="0" lang="da-DK" sz="1200" spc="-1" strike="noStrike">
                <a:solidFill>
                  <a:srgbClr val="000000"/>
                </a:solidFill>
                <a:latin typeface="Arial"/>
                <a:ea typeface="Arial"/>
              </a:rPr>
              <a:t>&lt;number&gt;</a:t>
            </a:fld>
            <a:endParaRPr b="0" lang="da-DK"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381240" y="685800"/>
            <a:ext cx="6095880" cy="3428640"/>
          </a:xfrm>
          <a:prstGeom prst="rect">
            <a:avLst/>
          </a:prstGeom>
          <a:ln w="0">
            <a:noFill/>
          </a:ln>
        </p:spPr>
      </p:sp>
      <p:sp>
        <p:nvSpPr>
          <p:cNvPr id="54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Jeg kan give jer de tidl eksamensæt jeg har fået.</a:t>
            </a:r>
            <a:br>
              <a:rPr sz="1100"/>
            </a:br>
            <a:r>
              <a:rPr b="0" lang="da-DK" sz="1100" spc="-1" strike="noStrike">
                <a:latin typeface="Arial"/>
              </a:rPr>
              <a:t>Ikke alt kan nås i løbet af undervisningen. </a:t>
            </a:r>
            <a:endParaRPr b="0" lang="da-DK" sz="1100" spc="-1" strike="noStrike">
              <a:latin typeface="Arial"/>
            </a:endParaRPr>
          </a:p>
          <a:p>
            <a:pPr>
              <a:lnSpc>
                <a:spcPct val="100000"/>
              </a:lnSpc>
              <a:buNone/>
              <a:tabLst>
                <a:tab algn="l" pos="0"/>
              </a:tabLst>
            </a:pPr>
            <a:r>
              <a:rPr b="0" lang="da-DK" sz="1100" spc="-1" strike="noStrike">
                <a:latin typeface="Arial"/>
              </a:rPr>
              <a:t>Det vigtigste er at få læst og ØVET pensum. Kan ikke nødvendigvis forvente at bestå bare ved at møde op til undervisning. </a:t>
            </a:r>
            <a:endParaRPr b="0" lang="da-DK" sz="1100" spc="-1" strike="noStrike">
              <a:latin typeface="Arial"/>
            </a:endParaRPr>
          </a:p>
          <a:p>
            <a:pPr>
              <a:lnSpc>
                <a:spcPct val="100000"/>
              </a:lnSpc>
              <a:buNone/>
              <a:tabLst>
                <a:tab algn="l" pos="0"/>
              </a:tabLst>
            </a:pPr>
            <a:r>
              <a:rPr b="0" lang="da-DK" sz="1100" spc="-1" strike="noStrike">
                <a:latin typeface="Arial"/>
              </a:rPr>
              <a:t>Træn sammen!</a:t>
            </a:r>
            <a:endParaRPr b="0" lang="da-DK" sz="1100" spc="-1" strike="noStrike">
              <a:latin typeface="Arial"/>
            </a:endParaRPr>
          </a:p>
          <a:p>
            <a:pPr>
              <a:lnSpc>
                <a:spcPct val="100000"/>
              </a:lnSpc>
              <a:buNone/>
              <a:tabLst>
                <a:tab algn="l" pos="0"/>
              </a:tabLst>
            </a:pPr>
            <a:r>
              <a:rPr b="0" lang="da-DK" sz="1100" spc="-1" strike="noStrike">
                <a:latin typeface="Arial"/>
              </a:rPr>
              <a:t>Tal sammen!</a:t>
            </a:r>
            <a:endParaRPr b="0" lang="da-DK" sz="1100" spc="-1" strike="noStrike">
              <a:latin typeface="Arial"/>
            </a:endParaRPr>
          </a:p>
          <a:p>
            <a:pPr>
              <a:lnSpc>
                <a:spcPct val="100000"/>
              </a:lnSpc>
              <a:buNone/>
              <a:tabLst>
                <a:tab algn="l" pos="0"/>
              </a:tabLst>
            </a:pPr>
            <a:r>
              <a:rPr b="0" lang="da-DK" sz="1100" spc="-1" strike="noStrike">
                <a:latin typeface="Arial"/>
              </a:rPr>
              <a:t>Forstå hvor symptomer på de forskellige sygdomme er som de er. Forståelse for de bagvedliggende mekanismer, fysiologi/anatomi. </a:t>
            </a:r>
            <a:endParaRPr b="0" lang="da-DK" sz="1100" spc="-1" strike="noStrike">
              <a:latin typeface="Arial"/>
            </a:endParaRPr>
          </a:p>
          <a:p>
            <a:pPr>
              <a:lnSpc>
                <a:spcPct val="100000"/>
              </a:lnSpc>
              <a:buNone/>
              <a:tabLst>
                <a:tab algn="l" pos="0"/>
              </a:tabLst>
            </a:pPr>
            <a:r>
              <a:rPr b="0" lang="da-DK" sz="1100" spc="-1" strike="noStrike">
                <a:latin typeface="Arial"/>
              </a:rPr>
              <a:t>Start med det brede billede, og hæng jer ikke i småting. </a:t>
            </a:r>
            <a:endParaRPr b="0" lang="da-DK" sz="1100" spc="-1" strike="noStrike">
              <a:latin typeface="Arial"/>
            </a:endParaRPr>
          </a:p>
          <a:p>
            <a:pPr>
              <a:lnSpc>
                <a:spcPct val="100000"/>
              </a:lnSpc>
              <a:buNone/>
              <a:tabLst>
                <a:tab algn="l" pos="0"/>
              </a:tabLst>
            </a:pPr>
            <a:r>
              <a:rPr b="0" lang="da-DK" sz="1100" spc="-1" strike="noStrike">
                <a:latin typeface="Arial"/>
              </a:rPr>
              <a:t>Håbløst at prøve at memorere alting. </a:t>
            </a:r>
            <a:endParaRPr b="0" lang="da-DK" sz="1100" spc="-1" strike="noStrike">
              <a:latin typeface="Arial"/>
            </a:endParaRPr>
          </a:p>
          <a:p>
            <a:pPr>
              <a:lnSpc>
                <a:spcPct val="100000"/>
              </a:lnSpc>
              <a:buNone/>
              <a:tabLst>
                <a:tab algn="l" pos="0"/>
              </a:tabLst>
            </a:pPr>
            <a:r>
              <a:rPr b="0" lang="da-DK" sz="1100" spc="-1" strike="noStrike">
                <a:latin typeface="Arial"/>
              </a:rPr>
              <a:t>4 timers forelæsninger er en elendig måde at lære på.</a:t>
            </a:r>
            <a:endParaRPr b="0" lang="da-DK" sz="11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381240" y="694800"/>
            <a:ext cx="6095160" cy="3428640"/>
          </a:xfrm>
          <a:prstGeom prst="rect">
            <a:avLst/>
          </a:prstGeom>
          <a:ln w="0">
            <a:noFill/>
          </a:ln>
        </p:spPr>
      </p:sp>
      <p:sp>
        <p:nvSpPr>
          <p:cNvPr id="61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da-DK" sz="2000" spc="-1" strike="noStrike">
              <a:latin typeface="Arial"/>
            </a:endParaRPr>
          </a:p>
        </p:txBody>
      </p:sp>
      <p:sp>
        <p:nvSpPr>
          <p:cNvPr id="612" name="Google Shape;508;g2d3ce9b9ff3_0_601:notes"/>
          <p:cNvSpPr/>
          <p:nvPr/>
        </p:nvSpPr>
        <p:spPr>
          <a:xfrm>
            <a:off x="3884760" y="8685360"/>
            <a:ext cx="2971440" cy="458280"/>
          </a:xfrm>
          <a:prstGeom prst="rect">
            <a:avLst/>
          </a:prstGeom>
          <a:noFill/>
          <a:ln w="0">
            <a:noFill/>
          </a:ln>
        </p:spPr>
        <p:style>
          <a:lnRef idx="0"/>
          <a:fillRef idx="0"/>
          <a:effectRef idx="0"/>
          <a:fontRef idx="minor"/>
        </p:style>
        <p:txBody>
          <a:bodyPr anchor="b">
            <a:noAutofit/>
          </a:bodyPr>
          <a:p>
            <a:fld id="{522F3DDD-F041-4537-80FD-9110BA10635A}" type="slidenum">
              <a:rPr b="0" lang="da-DK" sz="1200" spc="-1" strike="noStrike">
                <a:solidFill>
                  <a:srgbClr val="000000"/>
                </a:solidFill>
                <a:latin typeface="Arial"/>
                <a:ea typeface="Arial"/>
              </a:rPr>
              <a:t>&lt;number&gt;</a:t>
            </a:fld>
            <a:endParaRPr b="0" lang="da-DK"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sldImg"/>
          </p:nvPr>
        </p:nvSpPr>
        <p:spPr>
          <a:xfrm>
            <a:off x="381240" y="694800"/>
            <a:ext cx="6095160" cy="3428640"/>
          </a:xfrm>
          <a:prstGeom prst="rect">
            <a:avLst/>
          </a:prstGeom>
          <a:ln w="0">
            <a:noFill/>
          </a:ln>
        </p:spPr>
      </p:sp>
      <p:sp>
        <p:nvSpPr>
          <p:cNvPr id="61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da-DK" sz="2000" spc="-1" strike="noStrike">
              <a:latin typeface="Arial"/>
            </a:endParaRPr>
          </a:p>
        </p:txBody>
      </p:sp>
      <p:sp>
        <p:nvSpPr>
          <p:cNvPr id="615" name="Google Shape;519;g2d3ce9b9ff3_0_611:notes"/>
          <p:cNvSpPr/>
          <p:nvPr/>
        </p:nvSpPr>
        <p:spPr>
          <a:xfrm>
            <a:off x="3884760" y="8685360"/>
            <a:ext cx="2971440" cy="458280"/>
          </a:xfrm>
          <a:prstGeom prst="rect">
            <a:avLst/>
          </a:prstGeom>
          <a:noFill/>
          <a:ln w="0">
            <a:noFill/>
          </a:ln>
        </p:spPr>
        <p:style>
          <a:lnRef idx="0"/>
          <a:fillRef idx="0"/>
          <a:effectRef idx="0"/>
          <a:fontRef idx="minor"/>
        </p:style>
        <p:txBody>
          <a:bodyPr anchor="b">
            <a:noAutofit/>
          </a:bodyPr>
          <a:p>
            <a:fld id="{D828EF2F-7CAB-47B8-9EC5-1D9E34C033D6}" type="slidenum">
              <a:rPr b="0" lang="da-DK" sz="1200" spc="-1" strike="noStrike">
                <a:solidFill>
                  <a:srgbClr val="000000"/>
                </a:solidFill>
                <a:latin typeface="Arial"/>
                <a:ea typeface="Arial"/>
              </a:rPr>
              <a:t>&lt;number&gt;</a:t>
            </a:fld>
            <a:endParaRPr b="0" lang="da-DK"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381240" y="694800"/>
            <a:ext cx="6095160" cy="3428640"/>
          </a:xfrm>
          <a:prstGeom prst="rect">
            <a:avLst/>
          </a:prstGeom>
          <a:ln w="0">
            <a:noFill/>
          </a:ln>
        </p:spPr>
      </p:sp>
      <p:sp>
        <p:nvSpPr>
          <p:cNvPr id="617"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da-DK" sz="1200" spc="-1" strike="noStrike">
                <a:solidFill>
                  <a:srgbClr val="000000"/>
                </a:solidFill>
                <a:latin typeface="Arial"/>
                <a:ea typeface="Arial"/>
              </a:rPr>
              <a:t>Det her skema er en god ide at kigge på inden eksamen! </a:t>
            </a:r>
            <a:endParaRPr b="0" lang="da-DK" sz="1200" spc="-1" strike="noStrike">
              <a:latin typeface="Arial"/>
            </a:endParaRPr>
          </a:p>
          <a:p>
            <a:pPr>
              <a:lnSpc>
                <a:spcPct val="100000"/>
              </a:lnSpc>
              <a:buNone/>
              <a:tabLst>
                <a:tab algn="l" pos="0"/>
              </a:tabLst>
            </a:pPr>
            <a:r>
              <a:rPr b="0" lang="da-DK" sz="1200" spc="-1" strike="noStrike">
                <a:solidFill>
                  <a:srgbClr val="000000"/>
                </a:solidFill>
                <a:latin typeface="Arial"/>
                <a:ea typeface="Arial"/>
              </a:rPr>
              <a:t>Obstruktivt = fx LE, trykpneumothorax el. lign. Obstruktion af kredsløbet udenfor hjertet. </a:t>
            </a:r>
            <a:endParaRPr b="0" lang="da-DK" sz="1200" spc="-1" strike="noStrike">
              <a:latin typeface="Arial"/>
            </a:endParaRPr>
          </a:p>
          <a:p>
            <a:pPr>
              <a:lnSpc>
                <a:spcPct val="100000"/>
              </a:lnSpc>
              <a:buNone/>
              <a:tabLst>
                <a:tab algn="l" pos="0"/>
              </a:tabLst>
            </a:pPr>
            <a:endParaRPr b="0" lang="da-DK" sz="1200" spc="-1" strike="noStrike">
              <a:latin typeface="Arial"/>
            </a:endParaRPr>
          </a:p>
          <a:p>
            <a:pPr>
              <a:lnSpc>
                <a:spcPct val="100000"/>
              </a:lnSpc>
              <a:buNone/>
              <a:tabLst>
                <a:tab algn="l" pos="0"/>
              </a:tabLst>
            </a:pPr>
            <a:r>
              <a:rPr b="0" lang="da-DK" sz="1200" spc="-1" strike="noStrike">
                <a:solidFill>
                  <a:srgbClr val="000000"/>
                </a:solidFill>
                <a:latin typeface="Arial"/>
                <a:ea typeface="Arial"/>
              </a:rPr>
              <a:t>De akutte tilstande i kapitlet om den akutte patient, vil blive gennemgået under lektionerne for de enkelte organsystemer. </a:t>
            </a:r>
            <a:endParaRPr b="0" lang="da-DK" sz="1200" spc="-1" strike="noStrike">
              <a:latin typeface="Arial"/>
            </a:endParaRPr>
          </a:p>
        </p:txBody>
      </p:sp>
      <p:sp>
        <p:nvSpPr>
          <p:cNvPr id="618" name="Google Shape;528;g2d3ce9b9ff3_0_619:notes"/>
          <p:cNvSpPr/>
          <p:nvPr/>
        </p:nvSpPr>
        <p:spPr>
          <a:xfrm>
            <a:off x="3884760" y="8685360"/>
            <a:ext cx="2971440" cy="458280"/>
          </a:xfrm>
          <a:prstGeom prst="rect">
            <a:avLst/>
          </a:prstGeom>
          <a:noFill/>
          <a:ln w="0">
            <a:noFill/>
          </a:ln>
        </p:spPr>
        <p:style>
          <a:lnRef idx="0"/>
          <a:fillRef idx="0"/>
          <a:effectRef idx="0"/>
          <a:fontRef idx="minor"/>
        </p:style>
        <p:txBody>
          <a:bodyPr anchor="b">
            <a:noAutofit/>
          </a:bodyPr>
          <a:p>
            <a:fld id="{F35896E5-369A-4AFA-8A16-3BBE9926A554}" type="slidenum">
              <a:rPr b="0" lang="da-DK" sz="1200" spc="-1" strike="noStrike">
                <a:solidFill>
                  <a:srgbClr val="000000"/>
                </a:solidFill>
                <a:latin typeface="Arial"/>
                <a:ea typeface="Arial"/>
              </a:rPr>
              <a:t>&lt;number&gt;</a:t>
            </a:fld>
            <a:endParaRPr b="0" lang="da-DK"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381240" y="685800"/>
            <a:ext cx="6095520" cy="3428640"/>
          </a:xfrm>
          <a:prstGeom prst="rect">
            <a:avLst/>
          </a:prstGeom>
          <a:ln w="0">
            <a:noFill/>
          </a:ln>
        </p:spPr>
      </p:sp>
      <p:sp>
        <p:nvSpPr>
          <p:cNvPr id="54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endParaRPr b="0" lang="da-DK" sz="1100" spc="-1" strike="noStrike">
              <a:latin typeface="Arial"/>
            </a:endParaRPr>
          </a:p>
          <a:p>
            <a:pPr>
              <a:lnSpc>
                <a:spcPct val="100000"/>
              </a:lnSpc>
              <a:buNone/>
              <a:tabLst>
                <a:tab algn="l" pos="0"/>
              </a:tabLst>
            </a:pPr>
            <a:endParaRPr b="0" lang="da-DK"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381240" y="685800"/>
            <a:ext cx="6095520" cy="3428640"/>
          </a:xfrm>
          <a:prstGeom prst="rect">
            <a:avLst/>
          </a:prstGeom>
          <a:ln w="0">
            <a:noFill/>
          </a:ln>
        </p:spPr>
      </p:sp>
      <p:sp>
        <p:nvSpPr>
          <p:cNvPr id="55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Generel plan for undervisningen. </a:t>
            </a:r>
            <a:endParaRPr b="0" lang="da-DK" sz="1100" spc="-1" strike="noStrike">
              <a:latin typeface="Arial"/>
            </a:endParaRPr>
          </a:p>
          <a:p>
            <a:pPr>
              <a:lnSpc>
                <a:spcPct val="100000"/>
              </a:lnSpc>
              <a:buNone/>
              <a:tabLst>
                <a:tab algn="l" pos="0"/>
              </a:tabLst>
            </a:pPr>
            <a:r>
              <a:rPr b="0" lang="da-DK" sz="1100" spc="-1" strike="noStrike">
                <a:latin typeface="Arial"/>
              </a:rPr>
              <a:t>Lektion 8 bliver formentlig:</a:t>
            </a:r>
            <a:endParaRPr b="0" lang="da-DK" sz="1100" spc="-1" strike="noStrike">
              <a:latin typeface="Arial"/>
            </a:endParaRPr>
          </a:p>
          <a:p>
            <a:pPr marL="457200" indent="-317160">
              <a:lnSpc>
                <a:spcPct val="100000"/>
              </a:lnSpc>
              <a:buClr>
                <a:srgbClr val="000000"/>
              </a:buClr>
              <a:buFont typeface="Wingdings" charset="2"/>
              <a:buChar char=""/>
              <a:tabLst>
                <a:tab algn="l" pos="0"/>
              </a:tabLst>
            </a:pPr>
            <a:r>
              <a:rPr b="0" lang="da-DK" sz="1100" spc="-1" strike="noStrike">
                <a:latin typeface="Arial"/>
              </a:rPr>
              <a:t>Opfølgning</a:t>
            </a:r>
            <a:endParaRPr b="0" lang="da-DK" sz="1100" spc="-1" strike="noStrike">
              <a:latin typeface="Arial"/>
            </a:endParaRPr>
          </a:p>
          <a:p>
            <a:pPr marL="457200" indent="-317160">
              <a:lnSpc>
                <a:spcPct val="100000"/>
              </a:lnSpc>
              <a:buClr>
                <a:srgbClr val="000000"/>
              </a:buClr>
              <a:buFont typeface="Wingdings" charset="2"/>
              <a:buChar char=""/>
              <a:tabLst>
                <a:tab algn="l" pos="0"/>
              </a:tabLst>
            </a:pPr>
            <a:r>
              <a:rPr b="0" lang="da-DK" sz="1100" spc="-1" strike="noStrike">
                <a:latin typeface="Arial"/>
              </a:rPr>
              <a:t>Svar på spørgsmål. </a:t>
            </a:r>
            <a:endParaRPr b="0" lang="da-DK" sz="1100" spc="-1" strike="noStrike">
              <a:latin typeface="Arial"/>
            </a:endParaRPr>
          </a:p>
          <a:p>
            <a:pPr marL="457200" indent="-317160">
              <a:lnSpc>
                <a:spcPct val="100000"/>
              </a:lnSpc>
              <a:buClr>
                <a:srgbClr val="000000"/>
              </a:buClr>
              <a:buFont typeface="Wingdings" charset="2"/>
              <a:buChar char=""/>
              <a:tabLst>
                <a:tab algn="l" pos="0"/>
              </a:tabLst>
            </a:pPr>
            <a:r>
              <a:rPr b="0" lang="da-DK" sz="1100" spc="-1" strike="noStrike">
                <a:latin typeface="Arial"/>
              </a:rPr>
              <a:t>Eksamensinformation</a:t>
            </a:r>
            <a:endParaRPr b="0" lang="da-DK" sz="1100" spc="-1" strike="noStrike">
              <a:latin typeface="Arial"/>
            </a:endParaRPr>
          </a:p>
          <a:p>
            <a:pPr marL="457200" indent="-317160">
              <a:lnSpc>
                <a:spcPct val="100000"/>
              </a:lnSpc>
              <a:buClr>
                <a:srgbClr val="000000"/>
              </a:buClr>
              <a:buFont typeface="Wingdings" charset="2"/>
              <a:buChar char=""/>
              <a:tabLst>
                <a:tab algn="l" pos="0"/>
              </a:tabLst>
            </a:pPr>
            <a:r>
              <a:rPr b="0" lang="da-DK" sz="1100" spc="-1" strike="noStrike">
                <a:latin typeface="Arial"/>
              </a:rPr>
              <a:t>Øvelse af eksamensspørgsmål</a:t>
            </a:r>
            <a:endParaRPr b="0" lang="da-DK" sz="1100" spc="-1" strike="noStrike">
              <a:latin typeface="Arial"/>
            </a:endParaRPr>
          </a:p>
          <a:p>
            <a:pPr marL="457200" indent="-317160">
              <a:lnSpc>
                <a:spcPct val="100000"/>
              </a:lnSpc>
              <a:buClr>
                <a:srgbClr val="000000"/>
              </a:buClr>
              <a:buFont typeface="Wingdings" charset="2"/>
              <a:buChar char=""/>
              <a:tabLst>
                <a:tab algn="l" pos="0"/>
              </a:tabLst>
            </a:pPr>
            <a:r>
              <a:rPr b="0" lang="da-DK" sz="1100" spc="-1" strike="noStrike">
                <a:latin typeface="Arial"/>
              </a:rPr>
              <a:t>Buffer for ting vi ikke nåede. </a:t>
            </a:r>
            <a:endParaRPr b="0" lang="da-DK"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381240" y="685800"/>
            <a:ext cx="6095520" cy="3428640"/>
          </a:xfrm>
          <a:prstGeom prst="rect">
            <a:avLst/>
          </a:prstGeom>
          <a:ln w="0">
            <a:noFill/>
          </a:ln>
        </p:spPr>
      </p:sp>
      <p:sp>
        <p:nvSpPr>
          <p:cNvPr id="55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I de følgende slides vil jeg tale om hvorfor i også skal have et fag som sygdoms lære. De forskellige punkter er ikke skarpt adskilt. </a:t>
            </a:r>
            <a:endParaRPr b="0" lang="da-DK" sz="1100" spc="-1" strike="noStrike">
              <a:latin typeface="Arial"/>
            </a:endParaRPr>
          </a:p>
          <a:p>
            <a:pPr>
              <a:lnSpc>
                <a:spcPct val="100000"/>
              </a:lnSpc>
              <a:buNone/>
              <a:tabLst>
                <a:tab algn="l" pos="0"/>
              </a:tabLst>
            </a:pPr>
            <a:r>
              <a:rPr b="0" lang="da-DK" sz="1100" spc="-1" strike="noStrike">
                <a:solidFill>
                  <a:srgbClr val="000000"/>
                </a:solidFill>
                <a:latin typeface="Arial"/>
              </a:rPr>
              <a:t>Jeg forventer ikke præcise svar på spørgsmålene, men bare refleksion og jeres tanker. Tal gerne sammen med jeres medstuderende. </a:t>
            </a:r>
            <a:endParaRPr b="0" lang="da-DK"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381240" y="685800"/>
            <a:ext cx="6095520" cy="3428640"/>
          </a:xfrm>
          <a:prstGeom prst="rect">
            <a:avLst/>
          </a:prstGeom>
          <a:ln w="0">
            <a:noFill/>
          </a:ln>
        </p:spPr>
      </p:sp>
      <p:sp>
        <p:nvSpPr>
          <p:cNvPr id="55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algn="l" pos="0"/>
              </a:tabLst>
            </a:pPr>
            <a:r>
              <a:rPr b="0" lang="da-DK" sz="1100" spc="-1" strike="noStrike">
                <a:latin typeface="Arial"/>
              </a:rPr>
              <a:t>Hvorfor skal i overhovedet have denne undervisning? Bare byd ind!</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latin typeface="Arial"/>
              </a:rPr>
              <a:t>Grænserne her er ganske flydende hvilket også vil fremgå af de næste slides, hvor problemstillingerne kan passes ind under flere af ovenstående punkter.</a:t>
            </a:r>
            <a:endParaRPr b="0" lang="da-DK" sz="1100" spc="-1" strike="noStrike">
              <a:latin typeface="Arial"/>
            </a:endParaRPr>
          </a:p>
          <a:p>
            <a:pPr marL="457200">
              <a:lnSpc>
                <a:spcPct val="100000"/>
              </a:lnSpc>
              <a:buNone/>
              <a:tabLst>
                <a:tab algn="l" pos="0"/>
              </a:tabLst>
            </a:pPr>
            <a:endParaRPr b="0" lang="da-DK"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6B600C1F-8357-42D9-9E7A-21237AE54A3F}"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1"/>
          </p:nvPr>
        </p:nvSpPr>
        <p:spPr/>
        <p:txBody>
          <a:bodyPr/>
          <a:p>
            <a:fld id="{F763FC43-121E-4772-B3DF-5A1CB3CFEA71}"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3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3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3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 name="PlaceHolder 6"/>
          <p:cNvSpPr>
            <a:spLocks noGrp="1"/>
          </p:cNvSpPr>
          <p:nvPr>
            <p:ph type="sldNum" idx="1"/>
          </p:nvPr>
        </p:nvSpPr>
        <p:spPr/>
        <p:txBody>
          <a:bodyPr/>
          <a:p>
            <a:fld id="{92079584-C94A-4CCE-AE35-0B977ED3185C}"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3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3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3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3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3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4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9" name="PlaceHolder 8"/>
          <p:cNvSpPr>
            <a:spLocks noGrp="1"/>
          </p:cNvSpPr>
          <p:nvPr>
            <p:ph type="sldNum" idx="1"/>
          </p:nvPr>
        </p:nvSpPr>
        <p:spPr/>
        <p:txBody>
          <a:bodyPr/>
          <a:p>
            <a:fld id="{DD26A93D-8A0F-4BC7-ADBC-280AB1B3B6BD}"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6AB756E2-694B-4240-A432-4F09E55ECD2C}"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4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4" name="PlaceHolder 3"/>
          <p:cNvSpPr>
            <a:spLocks noGrp="1"/>
          </p:cNvSpPr>
          <p:nvPr>
            <p:ph type="sldNum" idx="2"/>
          </p:nvPr>
        </p:nvSpPr>
        <p:spPr/>
        <p:txBody>
          <a:bodyPr/>
          <a:p>
            <a:fld id="{F8672F16-57FF-4A6B-9D24-D91D616693E7}"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4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4" name="PlaceHolder 3"/>
          <p:cNvSpPr>
            <a:spLocks noGrp="1"/>
          </p:cNvSpPr>
          <p:nvPr>
            <p:ph type="sldNum" idx="2"/>
          </p:nvPr>
        </p:nvSpPr>
        <p:spPr/>
        <p:txBody>
          <a:bodyPr/>
          <a:p>
            <a:fld id="{C051E299-2745-4CEF-99B9-60FF3A2EA0D5}"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2"/>
          </p:nvPr>
        </p:nvSpPr>
        <p:spPr/>
        <p:txBody>
          <a:bodyPr/>
          <a:p>
            <a:fld id="{E0B54560-4F58-4079-B8A4-70D22E58B15D}"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3" name="PlaceHolder 2"/>
          <p:cNvSpPr>
            <a:spLocks noGrp="1"/>
          </p:cNvSpPr>
          <p:nvPr>
            <p:ph type="sldNum" idx="2"/>
          </p:nvPr>
        </p:nvSpPr>
        <p:spPr/>
        <p:txBody>
          <a:bodyPr/>
          <a:p>
            <a:fld id="{C6FA22F3-E0ED-4C26-B5D4-1737EE8C9C96}"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98280" y="16200"/>
            <a:ext cx="8826120" cy="279324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3" name="PlaceHolder 2"/>
          <p:cNvSpPr>
            <a:spLocks noGrp="1"/>
          </p:cNvSpPr>
          <p:nvPr>
            <p:ph type="sldNum" idx="2"/>
          </p:nvPr>
        </p:nvSpPr>
        <p:spPr/>
        <p:txBody>
          <a:bodyPr/>
          <a:p>
            <a:fld id="{34A49527-4569-496B-ADC1-21BF70F76543}"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2"/>
          </p:nvPr>
        </p:nvSpPr>
        <p:spPr/>
        <p:txBody>
          <a:bodyPr/>
          <a:p>
            <a:fld id="{5A72B2F7-5B6F-4E00-835C-51DCB802C7F5}"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4" name="PlaceHolder 3"/>
          <p:cNvSpPr>
            <a:spLocks noGrp="1"/>
          </p:cNvSpPr>
          <p:nvPr>
            <p:ph type="sldNum" idx="1"/>
          </p:nvPr>
        </p:nvSpPr>
        <p:spPr/>
        <p:txBody>
          <a:bodyPr/>
          <a:p>
            <a:fld id="{AC6FF4D2-8CD8-4CDE-9233-3A89959A9999}"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5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2"/>
          </p:nvPr>
        </p:nvSpPr>
        <p:spPr/>
        <p:txBody>
          <a:bodyPr/>
          <a:p>
            <a:fld id="{85B93F7E-12DE-4BEC-9DBE-21D6751BD2E2}"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6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2"/>
          </p:nvPr>
        </p:nvSpPr>
        <p:spPr/>
        <p:txBody>
          <a:bodyPr/>
          <a:p>
            <a:fld id="{A28D5459-3852-473A-9583-7DA68CED1557}"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6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2"/>
          </p:nvPr>
        </p:nvSpPr>
        <p:spPr/>
        <p:txBody>
          <a:bodyPr/>
          <a:p>
            <a:fld id="{0E840736-849C-4410-8343-17783FE09AD9}"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 name="PlaceHolder 6"/>
          <p:cNvSpPr>
            <a:spLocks noGrp="1"/>
          </p:cNvSpPr>
          <p:nvPr>
            <p:ph type="sldNum" idx="2"/>
          </p:nvPr>
        </p:nvSpPr>
        <p:spPr/>
        <p:txBody>
          <a:bodyPr/>
          <a:p>
            <a:fld id="{48E7EFC6-260F-417B-BAC7-5F3320242585}"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7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9" name="PlaceHolder 8"/>
          <p:cNvSpPr>
            <a:spLocks noGrp="1"/>
          </p:cNvSpPr>
          <p:nvPr>
            <p:ph type="sldNum" idx="2"/>
          </p:nvPr>
        </p:nvSpPr>
        <p:spPr/>
        <p:txBody>
          <a:bodyPr/>
          <a:p>
            <a:fld id="{E1F20468-89BD-4EAE-9237-76471067D50D}"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4F3A9691-AFEC-4765-BDDE-3D8FC0028F37}"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8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4" name="PlaceHolder 3"/>
          <p:cNvSpPr>
            <a:spLocks noGrp="1"/>
          </p:cNvSpPr>
          <p:nvPr>
            <p:ph type="sldNum" idx="3"/>
          </p:nvPr>
        </p:nvSpPr>
        <p:spPr/>
        <p:txBody>
          <a:bodyPr/>
          <a:p>
            <a:fld id="{DD63EFE1-13A8-45CF-85C6-A9759A580E7F}"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8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4" name="PlaceHolder 3"/>
          <p:cNvSpPr>
            <a:spLocks noGrp="1"/>
          </p:cNvSpPr>
          <p:nvPr>
            <p:ph type="sldNum" idx="3"/>
          </p:nvPr>
        </p:nvSpPr>
        <p:spPr/>
        <p:txBody>
          <a:bodyPr/>
          <a:p>
            <a:fld id="{93E3FBF9-16B6-4507-AF67-29CE33952964}"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9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9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3"/>
          </p:nvPr>
        </p:nvSpPr>
        <p:spPr/>
        <p:txBody>
          <a:bodyPr/>
          <a:p>
            <a:fld id="{547DEB6C-5479-4EA6-8410-344F64C3E7B1}"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3" name="PlaceHolder 2"/>
          <p:cNvSpPr>
            <a:spLocks noGrp="1"/>
          </p:cNvSpPr>
          <p:nvPr>
            <p:ph type="sldNum" idx="3"/>
          </p:nvPr>
        </p:nvSpPr>
        <p:spPr/>
        <p:txBody>
          <a:bodyPr/>
          <a:p>
            <a:fld id="{B9DD68D6-D3FA-4549-A21F-5F93D1D76EC5}"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4" name="PlaceHolder 3"/>
          <p:cNvSpPr>
            <a:spLocks noGrp="1"/>
          </p:cNvSpPr>
          <p:nvPr>
            <p:ph type="sldNum" idx="1"/>
          </p:nvPr>
        </p:nvSpPr>
        <p:spPr/>
        <p:txBody>
          <a:bodyPr/>
          <a:p>
            <a:fld id="{3399F6A8-8F28-46A4-80C1-DC7EE50BBE4C}"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98280" y="16200"/>
            <a:ext cx="8826120" cy="279324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3" name="PlaceHolder 2"/>
          <p:cNvSpPr>
            <a:spLocks noGrp="1"/>
          </p:cNvSpPr>
          <p:nvPr>
            <p:ph type="sldNum" idx="3"/>
          </p:nvPr>
        </p:nvSpPr>
        <p:spPr/>
        <p:txBody>
          <a:bodyPr/>
          <a:p>
            <a:fld id="{706A0765-0E8D-4087-8917-ADBCBD2FF540}"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9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9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3"/>
          </p:nvPr>
        </p:nvSpPr>
        <p:spPr/>
        <p:txBody>
          <a:bodyPr/>
          <a:p>
            <a:fld id="{F1386D42-6A36-4D95-83D4-33A5C2C47D94}"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0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0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0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3"/>
          </p:nvPr>
        </p:nvSpPr>
        <p:spPr/>
        <p:txBody>
          <a:bodyPr/>
          <a:p>
            <a:fld id="{C752E8EC-1EC1-47EB-8373-D36466F67AA7}"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0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0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0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3"/>
          </p:nvPr>
        </p:nvSpPr>
        <p:spPr/>
        <p:txBody>
          <a:bodyPr/>
          <a:p>
            <a:fld id="{8EB47D71-73DC-4004-86A9-22698850730C}"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0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0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3"/>
          </p:nvPr>
        </p:nvSpPr>
        <p:spPr/>
        <p:txBody>
          <a:bodyPr/>
          <a:p>
            <a:fld id="{F42E5BCA-868B-4726-B8E2-125A67D648D1}"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1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1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1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1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 name="PlaceHolder 6"/>
          <p:cNvSpPr>
            <a:spLocks noGrp="1"/>
          </p:cNvSpPr>
          <p:nvPr>
            <p:ph type="sldNum" idx="3"/>
          </p:nvPr>
        </p:nvSpPr>
        <p:spPr/>
        <p:txBody>
          <a:bodyPr/>
          <a:p>
            <a:fld id="{CC39922B-109B-4209-890D-0685A200E2BE}"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1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1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1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1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2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2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9" name="PlaceHolder 8"/>
          <p:cNvSpPr>
            <a:spLocks noGrp="1"/>
          </p:cNvSpPr>
          <p:nvPr>
            <p:ph type="sldNum" idx="3"/>
          </p:nvPr>
        </p:nvSpPr>
        <p:spPr/>
        <p:txBody>
          <a:bodyPr/>
          <a:p>
            <a:fld id="{E00F0068-4690-4DF0-9F3E-68E422038756}"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21EE55FE-6E3D-45C6-B43C-897D5B3D1E83}"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2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4" name="PlaceHolder 3"/>
          <p:cNvSpPr>
            <a:spLocks noGrp="1"/>
          </p:cNvSpPr>
          <p:nvPr>
            <p:ph type="sldNum" idx="4"/>
          </p:nvPr>
        </p:nvSpPr>
        <p:spPr/>
        <p:txBody>
          <a:bodyPr/>
          <a:p>
            <a:fld id="{5562CBA8-19DE-4545-8435-DEDE7EE20C57}"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3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4" name="PlaceHolder 3"/>
          <p:cNvSpPr>
            <a:spLocks noGrp="1"/>
          </p:cNvSpPr>
          <p:nvPr>
            <p:ph type="sldNum" idx="4"/>
          </p:nvPr>
        </p:nvSpPr>
        <p:spPr/>
        <p:txBody>
          <a:bodyPr/>
          <a:p>
            <a:fld id="{6D18EDCF-DB52-49BB-98F8-C77444AA043D}"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1"/>
          </p:nvPr>
        </p:nvSpPr>
        <p:spPr/>
        <p:txBody>
          <a:bodyPr/>
          <a:p>
            <a:fld id="{A1CBB7CE-5191-4883-8587-F411B22F7BDF}"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3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3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4"/>
          </p:nvPr>
        </p:nvSpPr>
        <p:spPr/>
        <p:txBody>
          <a:bodyPr/>
          <a:p>
            <a:fld id="{29A58B07-8AE6-4D44-A811-44F8DFEB9707}"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3" name="PlaceHolder 2"/>
          <p:cNvSpPr>
            <a:spLocks noGrp="1"/>
          </p:cNvSpPr>
          <p:nvPr>
            <p:ph type="sldNum" idx="4"/>
          </p:nvPr>
        </p:nvSpPr>
        <p:spPr/>
        <p:txBody>
          <a:bodyPr/>
          <a:p>
            <a:fld id="{AFA6B70A-2844-4F53-981C-403B08CA41FC}"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98280" y="16200"/>
            <a:ext cx="8826120" cy="279324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3" name="PlaceHolder 2"/>
          <p:cNvSpPr>
            <a:spLocks noGrp="1"/>
          </p:cNvSpPr>
          <p:nvPr>
            <p:ph type="sldNum" idx="4"/>
          </p:nvPr>
        </p:nvSpPr>
        <p:spPr/>
        <p:txBody>
          <a:bodyPr/>
          <a:p>
            <a:fld id="{D6591B2B-F0D8-4E18-9CB0-D15DFA403814}"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3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3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3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4"/>
          </p:nvPr>
        </p:nvSpPr>
        <p:spPr/>
        <p:txBody>
          <a:bodyPr/>
          <a:p>
            <a:fld id="{3241CECE-539B-437F-BF88-1509C559CDB6}"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4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4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4"/>
          </p:nvPr>
        </p:nvSpPr>
        <p:spPr/>
        <p:txBody>
          <a:bodyPr/>
          <a:p>
            <a:fld id="{2419897B-4A6D-42F1-B0FA-B3EE466716D9}"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4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4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4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4"/>
          </p:nvPr>
        </p:nvSpPr>
        <p:spPr/>
        <p:txBody>
          <a:bodyPr/>
          <a:p>
            <a:fld id="{FEDD0ED5-06CD-4E54-BF54-011AA0B24148}"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4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5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4"/>
          </p:nvPr>
        </p:nvSpPr>
        <p:spPr/>
        <p:txBody>
          <a:bodyPr/>
          <a:p>
            <a:fld id="{5BE8F2FD-105F-46A2-A23D-17DA140C596B}"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5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5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 name="PlaceHolder 6"/>
          <p:cNvSpPr>
            <a:spLocks noGrp="1"/>
          </p:cNvSpPr>
          <p:nvPr>
            <p:ph type="sldNum" idx="4"/>
          </p:nvPr>
        </p:nvSpPr>
        <p:spPr/>
        <p:txBody>
          <a:bodyPr/>
          <a:p>
            <a:fld id="{EBB1F202-499C-4C37-9E9D-A5DAFBA13C45}"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5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5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5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6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6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6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9" name="PlaceHolder 8"/>
          <p:cNvSpPr>
            <a:spLocks noGrp="1"/>
          </p:cNvSpPr>
          <p:nvPr>
            <p:ph type="sldNum" idx="4"/>
          </p:nvPr>
        </p:nvSpPr>
        <p:spPr/>
        <p:txBody>
          <a:bodyPr/>
          <a:p>
            <a:fld id="{5D788E01-7599-4A29-BEEB-D2A020344930}"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p>
            <a:fld id="{524FF8F9-A489-4216-B847-30D95824FD63}"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3" name="PlaceHolder 2"/>
          <p:cNvSpPr>
            <a:spLocks noGrp="1"/>
          </p:cNvSpPr>
          <p:nvPr>
            <p:ph type="sldNum" idx="1"/>
          </p:nvPr>
        </p:nvSpPr>
        <p:spPr/>
        <p:txBody>
          <a:bodyPr/>
          <a:p>
            <a:fld id="{C7A96FB5-C2FA-4D25-BF9C-53DFF24D7BB0}"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6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4" name="PlaceHolder 3"/>
          <p:cNvSpPr>
            <a:spLocks noGrp="1"/>
          </p:cNvSpPr>
          <p:nvPr>
            <p:ph type="sldNum" idx="5"/>
          </p:nvPr>
        </p:nvSpPr>
        <p:spPr/>
        <p:txBody>
          <a:bodyPr/>
          <a:p>
            <a:fld id="{81712B0F-C001-48EE-8500-44FB9A94089A}"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6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4" name="PlaceHolder 3"/>
          <p:cNvSpPr>
            <a:spLocks noGrp="1"/>
          </p:cNvSpPr>
          <p:nvPr>
            <p:ph type="sldNum" idx="5"/>
          </p:nvPr>
        </p:nvSpPr>
        <p:spPr/>
        <p:txBody>
          <a:bodyPr/>
          <a:p>
            <a:fld id="{A02C5587-8BA2-40E4-A156-3F1D1D7E776C}"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7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7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5"/>
          </p:nvPr>
        </p:nvSpPr>
        <p:spPr/>
        <p:txBody>
          <a:bodyPr/>
          <a:p>
            <a:fld id="{78D0E99D-C7DA-425B-B8BB-AB9587E382FC}"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3" name="PlaceHolder 2"/>
          <p:cNvSpPr>
            <a:spLocks noGrp="1"/>
          </p:cNvSpPr>
          <p:nvPr>
            <p:ph type="sldNum" idx="5"/>
          </p:nvPr>
        </p:nvSpPr>
        <p:spPr/>
        <p:txBody>
          <a:bodyPr/>
          <a:p>
            <a:fld id="{3F40DFD9-A8E3-4452-9E03-EAAC4E6188C2}"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98280" y="16200"/>
            <a:ext cx="8826120" cy="279324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3" name="PlaceHolder 2"/>
          <p:cNvSpPr>
            <a:spLocks noGrp="1"/>
          </p:cNvSpPr>
          <p:nvPr>
            <p:ph type="sldNum" idx="5"/>
          </p:nvPr>
        </p:nvSpPr>
        <p:spPr/>
        <p:txBody>
          <a:bodyPr/>
          <a:p>
            <a:fld id="{33682277-23BE-4548-B974-61DF747C4F46}"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7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7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7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5"/>
          </p:nvPr>
        </p:nvSpPr>
        <p:spPr/>
        <p:txBody>
          <a:bodyPr/>
          <a:p>
            <a:fld id="{D12F7BAE-62F3-46E7-9B7D-613EF3CEA1A7}"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8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8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5"/>
          </p:nvPr>
        </p:nvSpPr>
        <p:spPr/>
        <p:txBody>
          <a:bodyPr/>
          <a:p>
            <a:fld id="{AB4298A8-D1C2-48A4-ABBC-7D0963A8C5B2}"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8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8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5"/>
          </p:nvPr>
        </p:nvSpPr>
        <p:spPr/>
        <p:txBody>
          <a:bodyPr/>
          <a:p>
            <a:fld id="{915A9050-E6BA-42B5-94AA-6A26612822BC}"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8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8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5"/>
          </p:nvPr>
        </p:nvSpPr>
        <p:spPr/>
        <p:txBody>
          <a:bodyPr/>
          <a:p>
            <a:fld id="{165A9111-348E-45E3-9CE8-B972E627B4EC}"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9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9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9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9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 name="PlaceHolder 6"/>
          <p:cNvSpPr>
            <a:spLocks noGrp="1"/>
          </p:cNvSpPr>
          <p:nvPr>
            <p:ph type="sldNum" idx="5"/>
          </p:nvPr>
        </p:nvSpPr>
        <p:spPr/>
        <p:txBody>
          <a:bodyPr/>
          <a:p>
            <a:fld id="{02824A26-B25D-4925-8557-35B880D0BF76}"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8280" y="16200"/>
            <a:ext cx="8826120" cy="279324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3" name="PlaceHolder 2"/>
          <p:cNvSpPr>
            <a:spLocks noGrp="1"/>
          </p:cNvSpPr>
          <p:nvPr>
            <p:ph type="sldNum" idx="1"/>
          </p:nvPr>
        </p:nvSpPr>
        <p:spPr/>
        <p:txBody>
          <a:bodyPr/>
          <a:p>
            <a:fld id="{FBAA2FE4-0582-49DD-9AE1-B31E9C6C02C0}" type="slidenum">
              <a:t>&lt;#&gt;</a:t>
            </a:fld>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9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9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9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9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0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0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9" name="PlaceHolder 8"/>
          <p:cNvSpPr>
            <a:spLocks noGrp="1"/>
          </p:cNvSpPr>
          <p:nvPr>
            <p:ph type="sldNum" idx="5"/>
          </p:nvPr>
        </p:nvSpPr>
        <p:spPr/>
        <p:txBody>
          <a:bodyPr/>
          <a:p>
            <a:fld id="{6D441813-17DB-48EF-BCBA-A7B2124212B9}"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p>
            <a:fld id="{1D3959C6-375B-41FD-9CC8-6615CA0071AE}"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0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4" name="PlaceHolder 3"/>
          <p:cNvSpPr>
            <a:spLocks noGrp="1"/>
          </p:cNvSpPr>
          <p:nvPr>
            <p:ph type="sldNum" idx="6"/>
          </p:nvPr>
        </p:nvSpPr>
        <p:spPr/>
        <p:txBody>
          <a:bodyPr/>
          <a:p>
            <a:fld id="{D333480A-1A78-47AF-82C9-AB16CA87E6CE}"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0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4" name="PlaceHolder 3"/>
          <p:cNvSpPr>
            <a:spLocks noGrp="1"/>
          </p:cNvSpPr>
          <p:nvPr>
            <p:ph type="sldNum" idx="6"/>
          </p:nvPr>
        </p:nvSpPr>
        <p:spPr/>
        <p:txBody>
          <a:bodyPr/>
          <a:p>
            <a:fld id="{B6ED40A7-1E5A-4144-9384-370F8B3FA30A}"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1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1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6"/>
          </p:nvPr>
        </p:nvSpPr>
        <p:spPr/>
        <p:txBody>
          <a:bodyPr/>
          <a:p>
            <a:fld id="{8DF23837-CE29-4FBC-B4BD-48CACD3E21BF}"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3" name="PlaceHolder 2"/>
          <p:cNvSpPr>
            <a:spLocks noGrp="1"/>
          </p:cNvSpPr>
          <p:nvPr>
            <p:ph type="sldNum" idx="6"/>
          </p:nvPr>
        </p:nvSpPr>
        <p:spPr/>
        <p:txBody>
          <a:bodyPr/>
          <a:p>
            <a:fld id="{A62BAB6D-CAB5-4715-BF55-5CEC4D211BFA}"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98280" y="16200"/>
            <a:ext cx="8826120" cy="2793240"/>
          </a:xfrm>
          <a:prstGeom prst="rect">
            <a:avLst/>
          </a:prstGeom>
          <a:noFill/>
          <a:ln w="0">
            <a:noFill/>
          </a:ln>
        </p:spPr>
        <p:txBody>
          <a:bodyPr lIns="0" rIns="0" tIns="0" bIns="0" anchor="ctr">
            <a:noAutofit/>
          </a:bodyPr>
          <a:p>
            <a:pPr algn="ctr">
              <a:buNone/>
            </a:pPr>
            <a:endParaRPr b="0" lang="da-DK" sz="3200" spc="-1" strike="noStrike">
              <a:latin typeface="Arial"/>
            </a:endParaRPr>
          </a:p>
        </p:txBody>
      </p:sp>
      <p:sp>
        <p:nvSpPr>
          <p:cNvPr id="3" name="PlaceHolder 2"/>
          <p:cNvSpPr>
            <a:spLocks noGrp="1"/>
          </p:cNvSpPr>
          <p:nvPr>
            <p:ph type="sldNum" idx="6"/>
          </p:nvPr>
        </p:nvSpPr>
        <p:spPr/>
        <p:txBody>
          <a:bodyPr/>
          <a:p>
            <a:fld id="{F54C7976-B06B-4E39-9E9D-1229333DFC0F}"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1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1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6"/>
          </p:nvPr>
        </p:nvSpPr>
        <p:spPr/>
        <p:txBody>
          <a:bodyPr/>
          <a:p>
            <a:fld id="{BE305B02-2D08-4E02-B891-AE852ED90797}"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1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2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6"/>
          </p:nvPr>
        </p:nvSpPr>
        <p:spPr/>
        <p:txBody>
          <a:bodyPr/>
          <a:p>
            <a:fld id="{E4C0AC3E-6BC2-46DC-9A6B-E55809462F0D}"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2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6"/>
          </p:nvPr>
        </p:nvSpPr>
        <p:spPr/>
        <p:txBody>
          <a:bodyPr/>
          <a:p>
            <a:fld id="{8BF1EB1D-F9CF-4F84-B60C-728C798F8924}"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1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1"/>
          </p:nvPr>
        </p:nvSpPr>
        <p:spPr/>
        <p:txBody>
          <a:bodyPr/>
          <a:p>
            <a:fld id="{D21BF1FE-1007-4EC4-9E20-C68158D8BA40}" type="slidenum">
              <a:t>&lt;#&gt;</a:t>
            </a:fld>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2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2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5" name="PlaceHolder 4"/>
          <p:cNvSpPr>
            <a:spLocks noGrp="1"/>
          </p:cNvSpPr>
          <p:nvPr>
            <p:ph type="sldNum" idx="6"/>
          </p:nvPr>
        </p:nvSpPr>
        <p:spPr/>
        <p:txBody>
          <a:bodyPr/>
          <a:p>
            <a:fld id="{9E1FEE5F-6C12-4B47-A192-BDDC4D3DE304}"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3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3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3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7" name="PlaceHolder 6"/>
          <p:cNvSpPr>
            <a:spLocks noGrp="1"/>
          </p:cNvSpPr>
          <p:nvPr>
            <p:ph type="sldNum" idx="6"/>
          </p:nvPr>
        </p:nvSpPr>
        <p:spPr/>
        <p:txBody>
          <a:bodyPr/>
          <a:p>
            <a:fld id="{F5DB58E3-F76C-412D-9B19-4483392716C1}"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3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3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3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3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3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4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9" name="PlaceHolder 8"/>
          <p:cNvSpPr>
            <a:spLocks noGrp="1"/>
          </p:cNvSpPr>
          <p:nvPr>
            <p:ph type="sldNum" idx="6"/>
          </p:nvPr>
        </p:nvSpPr>
        <p:spPr/>
        <p:txBody>
          <a:bodyPr/>
          <a:p>
            <a:fld id="{3DD76B52-8B3A-48F9-A37E-2586AC198D52}"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4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da-DK"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5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5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98280" y="16200"/>
            <a:ext cx="8826120" cy="2793240"/>
          </a:xfrm>
          <a:prstGeom prst="rect">
            <a:avLst/>
          </a:prstGeom>
          <a:noFill/>
          <a:ln w="0">
            <a:noFill/>
          </a:ln>
        </p:spPr>
        <p:txBody>
          <a:bodyPr lIns="0" rIns="0" tIns="0" bIns="0" anchor="ctr">
            <a:noAutofit/>
          </a:bodyPr>
          <a:p>
            <a:pPr algn="ctr">
              <a:buNone/>
            </a:pPr>
            <a:endParaRPr b="0" lang="da-DK"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5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5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5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1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1"/>
          </p:nvPr>
        </p:nvSpPr>
        <p:spPr/>
        <p:txBody>
          <a:bodyPr/>
          <a:p>
            <a:fld id="{3E13776E-C840-48BA-B192-5B6B61AA1DFE}" type="slidenum">
              <a:t>&lt;#&gt;</a:t>
            </a:fld>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6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6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6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6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6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6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7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7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7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7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7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7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8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8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endParaRPr b="0" lang="da-DK" sz="2600" spc="-1" strike="noStrike">
              <a:solidFill>
                <a:srgbClr val="eeeeee"/>
              </a:solidFill>
              <a:latin typeface="Roboto"/>
            </a:endParaRPr>
          </a:p>
        </p:txBody>
      </p:sp>
      <p:sp>
        <p:nvSpPr>
          <p:cNvPr id="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2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da-DK" sz="1400" spc="-1" strike="noStrike">
              <a:solidFill>
                <a:srgbClr val="000000"/>
              </a:solidFill>
              <a:latin typeface="Arial"/>
            </a:endParaRPr>
          </a:p>
        </p:txBody>
      </p:sp>
      <p:sp>
        <p:nvSpPr>
          <p:cNvPr id="6" name="PlaceHolder 5"/>
          <p:cNvSpPr>
            <a:spLocks noGrp="1"/>
          </p:cNvSpPr>
          <p:nvPr>
            <p:ph type="sldNum" idx="1"/>
          </p:nvPr>
        </p:nvSpPr>
        <p:spPr/>
        <p:txBody>
          <a:bodyPr/>
          <a:p>
            <a:fld id="{BF56A6FE-0F48-4C76-AA48-8AC09BB6F0CD}"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0" name="Google Shape;10;p2"/>
          <p:cNvSpPr/>
          <p:nvPr/>
        </p:nvSpPr>
        <p:spPr>
          <a:xfrm flipH="1">
            <a:off x="8246520" y="4245840"/>
            <a:ext cx="897120" cy="897120"/>
          </a:xfrm>
          <a:prstGeom prst="rtTriangle">
            <a:avLst/>
          </a:prstGeom>
          <a:solidFill>
            <a:srgbClr val="ffffff"/>
          </a:solidFill>
          <a:ln w="0">
            <a:noFill/>
          </a:ln>
        </p:spPr>
        <p:style>
          <a:lnRef idx="0"/>
          <a:fillRef idx="0"/>
          <a:effectRef idx="0"/>
          <a:fontRef idx="minor"/>
        </p:style>
      </p:sp>
      <p:sp>
        <p:nvSpPr>
          <p:cNvPr id="1" name="Google Shape;11;p2"/>
          <p:cNvSpPr/>
          <p:nvPr/>
        </p:nvSpPr>
        <p:spPr>
          <a:xfrm flipH="1">
            <a:off x="8246520" y="4245840"/>
            <a:ext cx="897120" cy="897120"/>
          </a:xfrm>
          <a:prstGeom prst="round1Rect">
            <a:avLst>
              <a:gd name="adj" fmla="val 16667"/>
            </a:avLst>
          </a:prstGeom>
          <a:solidFill>
            <a:srgbClr val="ffffff">
              <a:alpha val="69000"/>
            </a:srgbClr>
          </a:solidFill>
          <a:ln w="0">
            <a:noFill/>
          </a:ln>
        </p:spPr>
        <p:style>
          <a:lnRef idx="0"/>
          <a:fillRef idx="0"/>
          <a:effectRef idx="0"/>
          <a:fontRef idx="minor"/>
        </p:style>
      </p:sp>
      <p:sp>
        <p:nvSpPr>
          <p:cNvPr id="2" name="PlaceHolder 1"/>
          <p:cNvSpPr>
            <a:spLocks noGrp="1"/>
          </p:cNvSpPr>
          <p:nvPr>
            <p:ph type="title"/>
          </p:nvPr>
        </p:nvSpPr>
        <p:spPr>
          <a:xfrm>
            <a:off x="390600" y="1819440"/>
            <a:ext cx="8221680" cy="933120"/>
          </a:xfrm>
          <a:prstGeom prst="rect">
            <a:avLst/>
          </a:prstGeom>
          <a:noFill/>
          <a:ln w="0">
            <a:noFill/>
          </a:ln>
        </p:spPr>
        <p:txBody>
          <a:bodyPr lIns="0" rIns="0" tIns="0" bIns="0" anchor="ctr">
            <a:noAutofit/>
          </a:bodyPr>
          <a:p>
            <a:r>
              <a:rPr b="0" lang="da-DK" sz="1400" spc="-1" strike="noStrike">
                <a:solidFill>
                  <a:srgbClr val="000000"/>
                </a:solidFill>
                <a:latin typeface="Arial"/>
              </a:rPr>
              <a:t>Click to edit the </a:t>
            </a:r>
            <a:r>
              <a:rPr b="0" lang="da-DK" sz="1400" spc="-1" strike="noStrike">
                <a:solidFill>
                  <a:srgbClr val="000000"/>
                </a:solidFill>
                <a:latin typeface="Arial"/>
              </a:rPr>
              <a:t>title text format</a:t>
            </a:r>
            <a:endParaRPr b="0" lang="da-DK" sz="1400" spc="-1" strike="noStrike">
              <a:solidFill>
                <a:srgbClr val="000000"/>
              </a:solidFill>
              <a:latin typeface="Arial"/>
            </a:endParaRPr>
          </a:p>
        </p:txBody>
      </p:sp>
      <p:sp>
        <p:nvSpPr>
          <p:cNvPr id="3" name="PlaceHolder 2"/>
          <p:cNvSpPr>
            <a:spLocks noGrp="1"/>
          </p:cNvSpPr>
          <p:nvPr>
            <p:ph type="sldNum" idx="1"/>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da-DK" sz="1000" spc="-1" strike="noStrike">
                <a:solidFill>
                  <a:srgbClr val="737373"/>
                </a:solidFill>
                <a:latin typeface="Roboto"/>
                <a:ea typeface="Roboto"/>
              </a:defRPr>
            </a:lvl1pPr>
          </a:lstStyle>
          <a:p>
            <a:pPr algn="r">
              <a:lnSpc>
                <a:spcPct val="100000"/>
              </a:lnSpc>
              <a:buNone/>
              <a:tabLst>
                <a:tab algn="l" pos="0"/>
              </a:tabLst>
            </a:pPr>
            <a:fld id="{F8242988-666D-4329-ADC2-8A44FB6A466A}" type="slidenum">
              <a:rPr b="0" lang="da-DK" sz="1000" spc="-1" strike="noStrike">
                <a:solidFill>
                  <a:srgbClr val="737373"/>
                </a:solidFill>
                <a:latin typeface="Roboto"/>
                <a:ea typeface="Roboto"/>
              </a:rPr>
              <a:t>&lt;number&gt;</a:t>
            </a:fld>
            <a:endParaRPr b="0" lang="da-DK" sz="1000" spc="-1" strike="noStrike">
              <a:latin typeface="Times New Roman"/>
            </a:endParaRPr>
          </a:p>
        </p:txBody>
      </p:sp>
      <p:sp>
        <p:nvSpPr>
          <p:cNvPr id="4"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a-DK" sz="1400" spc="-1" strike="noStrike">
                <a:solidFill>
                  <a:srgbClr val="000000"/>
                </a:solidFill>
                <a:latin typeface="Arial"/>
              </a:rPr>
              <a:t>Click to edit the outline text format</a:t>
            </a:r>
            <a:endParaRPr b="0" lang="da-D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a-DK" sz="1400" spc="-1" strike="noStrike">
                <a:solidFill>
                  <a:srgbClr val="000000"/>
                </a:solidFill>
                <a:latin typeface="Arial"/>
              </a:rPr>
              <a:t>Second Outline Level</a:t>
            </a:r>
            <a:endParaRPr b="0" lang="da-D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a-DK" sz="1400" spc="-1" strike="noStrike">
                <a:solidFill>
                  <a:srgbClr val="000000"/>
                </a:solidFill>
                <a:latin typeface="Arial"/>
              </a:rPr>
              <a:t>Third Outline Level</a:t>
            </a:r>
            <a:endParaRPr b="0" lang="da-D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a-DK" sz="1400" spc="-1" strike="noStrike">
                <a:solidFill>
                  <a:srgbClr val="000000"/>
                </a:solidFill>
                <a:latin typeface="Arial"/>
              </a:rPr>
              <a:t>Fourth Outline Level</a:t>
            </a:r>
            <a:endParaRPr b="0" lang="da-D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a-DK" sz="2000" spc="-1" strike="noStrike">
                <a:solidFill>
                  <a:srgbClr val="000000"/>
                </a:solidFill>
                <a:latin typeface="Arial"/>
              </a:rPr>
              <a:t>Fifth Outline Level</a:t>
            </a:r>
            <a:endParaRPr b="0" lang="da-D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a-DK" sz="2000" spc="-1" strike="noStrike">
                <a:solidFill>
                  <a:srgbClr val="000000"/>
                </a:solidFill>
                <a:latin typeface="Arial"/>
              </a:rPr>
              <a:t>Sixth Outline Level</a:t>
            </a:r>
            <a:endParaRPr b="0" lang="da-D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a-DK" sz="2000" spc="-1" strike="noStrike">
                <a:solidFill>
                  <a:srgbClr val="000000"/>
                </a:solidFill>
                <a:latin typeface="Arial"/>
              </a:rPr>
              <a:t>Seventh Outline Level</a:t>
            </a:r>
            <a:endParaRPr b="0" lang="da-DK"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60800" y="2065320"/>
            <a:ext cx="8221680" cy="1012320"/>
          </a:xfrm>
          <a:prstGeom prst="rect">
            <a:avLst/>
          </a:prstGeom>
          <a:noFill/>
          <a:ln w="0">
            <a:noFill/>
          </a:ln>
        </p:spPr>
        <p:txBody>
          <a:bodyPr lIns="0" rIns="0" tIns="0" bIns="0" anchor="ctr">
            <a:noAutofit/>
          </a:bodyPr>
          <a:p>
            <a:r>
              <a:rPr b="0" lang="da-DK" sz="1400" spc="-1" strike="noStrike">
                <a:solidFill>
                  <a:srgbClr val="000000"/>
                </a:solidFill>
                <a:latin typeface="Arial"/>
              </a:rPr>
              <a:t>Click to edit the </a:t>
            </a:r>
            <a:r>
              <a:rPr b="0" lang="da-DK" sz="1400" spc="-1" strike="noStrike">
                <a:solidFill>
                  <a:srgbClr val="000000"/>
                </a:solidFill>
                <a:latin typeface="Arial"/>
              </a:rPr>
              <a:t>title text format</a:t>
            </a:r>
            <a:endParaRPr b="0" lang="da-DK" sz="1400" spc="-1" strike="noStrike">
              <a:solidFill>
                <a:srgbClr val="000000"/>
              </a:solidFill>
              <a:latin typeface="Arial"/>
            </a:endParaRPr>
          </a:p>
        </p:txBody>
      </p:sp>
      <p:sp>
        <p:nvSpPr>
          <p:cNvPr id="42" name="PlaceHolder 2"/>
          <p:cNvSpPr>
            <a:spLocks noGrp="1"/>
          </p:cNvSpPr>
          <p:nvPr>
            <p:ph type="sldNum" idx="2"/>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da-DK" sz="1000" spc="-1" strike="noStrike">
                <a:solidFill>
                  <a:srgbClr val="ffffff"/>
                </a:solidFill>
                <a:latin typeface="Roboto"/>
                <a:ea typeface="Roboto"/>
              </a:defRPr>
            </a:lvl1pPr>
          </a:lstStyle>
          <a:p>
            <a:pPr algn="r">
              <a:lnSpc>
                <a:spcPct val="100000"/>
              </a:lnSpc>
              <a:buNone/>
              <a:tabLst>
                <a:tab algn="l" pos="0"/>
              </a:tabLst>
            </a:pPr>
            <a:fld id="{8CB6CF82-75ED-4522-BC9F-C2C69C9BE39D}" type="slidenum">
              <a:rPr b="0" lang="da-DK" sz="1000" spc="-1" strike="noStrike">
                <a:solidFill>
                  <a:srgbClr val="ffffff"/>
                </a:solidFill>
                <a:latin typeface="Roboto"/>
                <a:ea typeface="Roboto"/>
              </a:rPr>
              <a:t>&lt;number&gt;</a:t>
            </a:fld>
            <a:endParaRPr b="0" lang="da-DK" sz="1000" spc="-1" strike="noStrike">
              <a:latin typeface="Times New Roman"/>
            </a:endParaRPr>
          </a:p>
        </p:txBody>
      </p:sp>
      <p:sp>
        <p:nvSpPr>
          <p:cNvPr id="43"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a-DK" sz="1400" spc="-1" strike="noStrike">
                <a:solidFill>
                  <a:srgbClr val="000000"/>
                </a:solidFill>
                <a:latin typeface="Arial"/>
              </a:rPr>
              <a:t>Click to edit the outline text format</a:t>
            </a:r>
            <a:endParaRPr b="0" lang="da-D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a-DK" sz="1400" spc="-1" strike="noStrike">
                <a:solidFill>
                  <a:srgbClr val="000000"/>
                </a:solidFill>
                <a:latin typeface="Arial"/>
              </a:rPr>
              <a:t>Second Outline Level</a:t>
            </a:r>
            <a:endParaRPr b="0" lang="da-D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a-DK" sz="1400" spc="-1" strike="noStrike">
                <a:solidFill>
                  <a:srgbClr val="000000"/>
                </a:solidFill>
                <a:latin typeface="Arial"/>
              </a:rPr>
              <a:t>Third Outline Level</a:t>
            </a:r>
            <a:endParaRPr b="0" lang="da-D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a-DK" sz="1400" spc="-1" strike="noStrike">
                <a:solidFill>
                  <a:srgbClr val="000000"/>
                </a:solidFill>
                <a:latin typeface="Arial"/>
              </a:rPr>
              <a:t>Fourth Outline Level</a:t>
            </a:r>
            <a:endParaRPr b="0" lang="da-D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a-DK" sz="2000" spc="-1" strike="noStrike">
                <a:solidFill>
                  <a:srgbClr val="000000"/>
                </a:solidFill>
                <a:latin typeface="Arial"/>
              </a:rPr>
              <a:t>Fifth Outline </a:t>
            </a:r>
            <a:r>
              <a:rPr b="0" lang="da-DK" sz="2000" spc="-1" strike="noStrike">
                <a:solidFill>
                  <a:srgbClr val="000000"/>
                </a:solidFill>
                <a:latin typeface="Arial"/>
              </a:rPr>
              <a:t>Level</a:t>
            </a:r>
            <a:endParaRPr b="0" lang="da-D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a-DK" sz="2000" spc="-1" strike="noStrike">
                <a:solidFill>
                  <a:srgbClr val="000000"/>
                </a:solidFill>
                <a:latin typeface="Arial"/>
              </a:rPr>
              <a:t>Sixth </a:t>
            </a:r>
            <a:r>
              <a:rPr b="0" lang="da-DK" sz="2000" spc="-1" strike="noStrike">
                <a:solidFill>
                  <a:srgbClr val="000000"/>
                </a:solidFill>
                <a:latin typeface="Arial"/>
              </a:rPr>
              <a:t>Outline </a:t>
            </a:r>
            <a:r>
              <a:rPr b="0" lang="da-DK" sz="2000" spc="-1" strike="noStrike">
                <a:solidFill>
                  <a:srgbClr val="000000"/>
                </a:solidFill>
                <a:latin typeface="Arial"/>
              </a:rPr>
              <a:t>Level</a:t>
            </a:r>
            <a:endParaRPr b="0" lang="da-D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a-DK" sz="2000" spc="-1" strike="noStrike">
                <a:solidFill>
                  <a:srgbClr val="000000"/>
                </a:solidFill>
                <a:latin typeface="Arial"/>
              </a:rPr>
              <a:t>Seve</a:t>
            </a:r>
            <a:r>
              <a:rPr b="0" lang="da-DK" sz="2000" spc="-1" strike="noStrike">
                <a:solidFill>
                  <a:srgbClr val="000000"/>
                </a:solidFill>
                <a:latin typeface="Arial"/>
              </a:rPr>
              <a:t>nth </a:t>
            </a:r>
            <a:r>
              <a:rPr b="0" lang="da-DK" sz="2000" spc="-1" strike="noStrike">
                <a:solidFill>
                  <a:srgbClr val="000000"/>
                </a:solidFill>
                <a:latin typeface="Arial"/>
              </a:rPr>
              <a:t>Outlin</a:t>
            </a:r>
            <a:r>
              <a:rPr b="0" lang="da-DK" sz="2000" spc="-1" strike="noStrike">
                <a:solidFill>
                  <a:srgbClr val="000000"/>
                </a:solidFill>
                <a:latin typeface="Arial"/>
              </a:rPr>
              <a:t>e </a:t>
            </a:r>
            <a:r>
              <a:rPr b="0" lang="da-DK" sz="2000" spc="-1" strike="noStrike">
                <a:solidFill>
                  <a:srgbClr val="000000"/>
                </a:solidFill>
                <a:latin typeface="Arial"/>
              </a:rPr>
              <a:t>Level</a:t>
            </a:r>
            <a:endParaRPr b="0" lang="da-DK"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80" name="Google Shape;25;p5"/>
          <p:cNvSpPr/>
          <p:nvPr/>
        </p:nvSpPr>
        <p:spPr>
          <a:xfrm flipH="1" rot="10800000">
            <a:off x="-4680" y="1686600"/>
            <a:ext cx="9143640" cy="3457080"/>
          </a:xfrm>
          <a:prstGeom prst="rect">
            <a:avLst/>
          </a:prstGeom>
          <a:solidFill>
            <a:srgbClr val="fafafa"/>
          </a:solidFill>
          <a:ln w="0">
            <a:noFill/>
          </a:ln>
        </p:spPr>
        <p:style>
          <a:lnRef idx="0"/>
          <a:fillRef idx="0"/>
          <a:effectRef idx="0"/>
          <a:fontRef idx="minor"/>
        </p:style>
      </p:sp>
      <p:sp>
        <p:nvSpPr>
          <p:cNvPr id="81" name="Google Shape;26;p5"/>
          <p:cNvSpPr/>
          <p:nvPr/>
        </p:nvSpPr>
        <p:spPr>
          <a:xfrm>
            <a:off x="0" y="1685880"/>
            <a:ext cx="9143640" cy="108360"/>
          </a:xfrm>
          <a:prstGeom prst="rect">
            <a:avLst/>
          </a:prstGeom>
          <a:gradFill rotWithShape="0">
            <a:gsLst>
              <a:gs pos="0">
                <a:srgbClr val="f9f9f9"/>
              </a:gs>
              <a:gs pos="100000">
                <a:srgbClr val="dedede"/>
              </a:gs>
            </a:gsLst>
            <a:lin ang="16200000"/>
          </a:gradFill>
          <a:ln w="0">
            <a:noFill/>
          </a:ln>
        </p:spPr>
        <p:style>
          <a:lnRef idx="0"/>
          <a:fillRef idx="0"/>
          <a:effectRef idx="0"/>
          <a:fontRef idx="minor"/>
        </p:style>
      </p:sp>
      <p:sp>
        <p:nvSpPr>
          <p:cNvPr id="82" name="PlaceHolder 1"/>
          <p:cNvSpPr>
            <a:spLocks noGrp="1"/>
          </p:cNvSpPr>
          <p:nvPr>
            <p:ph type="title"/>
          </p:nvPr>
        </p:nvSpPr>
        <p:spPr>
          <a:xfrm>
            <a:off x="471960" y="738720"/>
            <a:ext cx="8221680" cy="767520"/>
          </a:xfrm>
          <a:prstGeom prst="rect">
            <a:avLst/>
          </a:prstGeom>
          <a:noFill/>
          <a:ln w="0">
            <a:noFill/>
          </a:ln>
        </p:spPr>
        <p:txBody>
          <a:bodyPr lIns="0" rIns="0" tIns="0" bIns="0" anchor="ctr">
            <a:noAutofit/>
          </a:bodyPr>
          <a:p>
            <a:r>
              <a:rPr b="0" lang="da-DK" sz="1400" spc="-1" strike="noStrike">
                <a:solidFill>
                  <a:srgbClr val="000000"/>
                </a:solidFill>
                <a:latin typeface="Arial"/>
              </a:rPr>
              <a:t>Click to edit the </a:t>
            </a:r>
            <a:r>
              <a:rPr b="0" lang="da-DK" sz="1400" spc="-1" strike="noStrike">
                <a:solidFill>
                  <a:srgbClr val="000000"/>
                </a:solidFill>
                <a:latin typeface="Arial"/>
              </a:rPr>
              <a:t>title text format</a:t>
            </a:r>
            <a:endParaRPr b="0" lang="da-DK" sz="1400" spc="-1" strike="noStrike">
              <a:solidFill>
                <a:srgbClr val="000000"/>
              </a:solidFill>
              <a:latin typeface="Arial"/>
            </a:endParaRPr>
          </a:p>
        </p:txBody>
      </p:sp>
      <p:sp>
        <p:nvSpPr>
          <p:cNvPr id="83" name="PlaceHolder 2"/>
          <p:cNvSpPr>
            <a:spLocks noGrp="1"/>
          </p:cNvSpPr>
          <p:nvPr>
            <p:ph type="body"/>
          </p:nvPr>
        </p:nvSpPr>
        <p:spPr>
          <a:xfrm>
            <a:off x="471960" y="1919160"/>
            <a:ext cx="3999600" cy="2709720"/>
          </a:xfrm>
          <a:prstGeom prst="rect">
            <a:avLst/>
          </a:prstGeom>
          <a:noFill/>
          <a:ln w="0">
            <a:noFill/>
          </a:ln>
        </p:spPr>
        <p:txBody>
          <a:bodyPr lIns="0" rIns="0" tIns="0" bIns="0" anchor="t">
            <a:normAutofit fontScale="92000"/>
          </a:bodyPr>
          <a:p>
            <a:pPr marL="432000" indent="-324000">
              <a:spcBef>
                <a:spcPts val="1417"/>
              </a:spcBef>
              <a:buClr>
                <a:srgbClr val="000000"/>
              </a:buClr>
              <a:buSzPct val="45000"/>
              <a:buFont typeface="Wingdings" charset="2"/>
              <a:buChar char=""/>
            </a:pPr>
            <a:r>
              <a:rPr b="0" lang="da-DK" sz="1400" spc="-1" strike="noStrike">
                <a:solidFill>
                  <a:srgbClr val="000000"/>
                </a:solidFill>
                <a:latin typeface="Arial"/>
              </a:rPr>
              <a:t>Click to edit the outline text format</a:t>
            </a:r>
            <a:endParaRPr b="0" lang="da-D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a-DK" sz="1400" spc="-1" strike="noStrike">
                <a:solidFill>
                  <a:srgbClr val="000000"/>
                </a:solidFill>
                <a:latin typeface="Arial"/>
              </a:rPr>
              <a:t>Second Outline Level</a:t>
            </a:r>
            <a:endParaRPr b="0" lang="da-D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a-DK" sz="1400" spc="-1" strike="noStrike">
                <a:solidFill>
                  <a:srgbClr val="000000"/>
                </a:solidFill>
                <a:latin typeface="Arial"/>
              </a:rPr>
              <a:t>Third Outline Level</a:t>
            </a:r>
            <a:endParaRPr b="0" lang="da-D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a-DK" sz="1400" spc="-1" strike="noStrike">
                <a:solidFill>
                  <a:srgbClr val="000000"/>
                </a:solidFill>
                <a:latin typeface="Arial"/>
              </a:rPr>
              <a:t>Fourth Outline Level</a:t>
            </a:r>
            <a:endParaRPr b="0" lang="da-D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a-DK" sz="2000" spc="-1" strike="noStrike">
                <a:solidFill>
                  <a:srgbClr val="000000"/>
                </a:solidFill>
                <a:latin typeface="Arial"/>
              </a:rPr>
              <a:t>Fifth Outline Level</a:t>
            </a:r>
            <a:endParaRPr b="0" lang="da-D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a-DK" sz="2000" spc="-1" strike="noStrike">
                <a:solidFill>
                  <a:srgbClr val="000000"/>
                </a:solidFill>
                <a:latin typeface="Arial"/>
              </a:rPr>
              <a:t>Sixth Outline Level</a:t>
            </a:r>
            <a:endParaRPr b="0" lang="da-D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a-DK" sz="2000" spc="-1" strike="noStrike">
                <a:solidFill>
                  <a:srgbClr val="000000"/>
                </a:solidFill>
                <a:latin typeface="Arial"/>
              </a:rPr>
              <a:t>Seventh Outline Level</a:t>
            </a:r>
            <a:endParaRPr b="0" lang="da-DK" sz="2000" spc="-1" strike="noStrike">
              <a:solidFill>
                <a:srgbClr val="000000"/>
              </a:solidFill>
              <a:latin typeface="Arial"/>
            </a:endParaRPr>
          </a:p>
        </p:txBody>
      </p:sp>
      <p:sp>
        <p:nvSpPr>
          <p:cNvPr id="84" name="PlaceHolder 3"/>
          <p:cNvSpPr>
            <a:spLocks noGrp="1"/>
          </p:cNvSpPr>
          <p:nvPr>
            <p:ph type="body"/>
          </p:nvPr>
        </p:nvSpPr>
        <p:spPr>
          <a:xfrm>
            <a:off x="4694400" y="1919160"/>
            <a:ext cx="3999600" cy="2709720"/>
          </a:xfrm>
          <a:prstGeom prst="rect">
            <a:avLst/>
          </a:prstGeom>
          <a:noFill/>
          <a:ln w="0">
            <a:noFill/>
          </a:ln>
        </p:spPr>
        <p:txBody>
          <a:bodyPr lIns="0" rIns="0" tIns="0" bIns="0" anchor="t">
            <a:normAutofit fontScale="92000"/>
          </a:bodyPr>
          <a:p>
            <a:pPr marL="432000" indent="-324000">
              <a:spcBef>
                <a:spcPts val="1417"/>
              </a:spcBef>
              <a:buClr>
                <a:srgbClr val="000000"/>
              </a:buClr>
              <a:buSzPct val="45000"/>
              <a:buFont typeface="Wingdings" charset="2"/>
              <a:buChar char=""/>
            </a:pPr>
            <a:r>
              <a:rPr b="0" lang="da-DK" sz="1400" spc="-1" strike="noStrike">
                <a:solidFill>
                  <a:srgbClr val="000000"/>
                </a:solidFill>
                <a:latin typeface="Arial"/>
              </a:rPr>
              <a:t>Click to edit the outline text format</a:t>
            </a:r>
            <a:endParaRPr b="0" lang="da-D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a-DK" sz="1400" spc="-1" strike="noStrike">
                <a:solidFill>
                  <a:srgbClr val="000000"/>
                </a:solidFill>
                <a:latin typeface="Arial"/>
              </a:rPr>
              <a:t>Second Outline Level</a:t>
            </a:r>
            <a:endParaRPr b="0" lang="da-D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a-DK" sz="1400" spc="-1" strike="noStrike">
                <a:solidFill>
                  <a:srgbClr val="000000"/>
                </a:solidFill>
                <a:latin typeface="Arial"/>
              </a:rPr>
              <a:t>Third Outline Level</a:t>
            </a:r>
            <a:endParaRPr b="0" lang="da-D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a-DK" sz="1400" spc="-1" strike="noStrike">
                <a:solidFill>
                  <a:srgbClr val="000000"/>
                </a:solidFill>
                <a:latin typeface="Arial"/>
              </a:rPr>
              <a:t>Fourth Outline Level</a:t>
            </a:r>
            <a:endParaRPr b="0" lang="da-D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a-DK" sz="2000" spc="-1" strike="noStrike">
                <a:solidFill>
                  <a:srgbClr val="000000"/>
                </a:solidFill>
                <a:latin typeface="Arial"/>
              </a:rPr>
              <a:t>Fifth Outline Level</a:t>
            </a:r>
            <a:endParaRPr b="0" lang="da-D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a-DK" sz="2000" spc="-1" strike="noStrike">
                <a:solidFill>
                  <a:srgbClr val="000000"/>
                </a:solidFill>
                <a:latin typeface="Arial"/>
              </a:rPr>
              <a:t>Sixth Outline Level</a:t>
            </a:r>
            <a:endParaRPr b="0" lang="da-D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a-DK" sz="2000" spc="-1" strike="noStrike">
                <a:solidFill>
                  <a:srgbClr val="000000"/>
                </a:solidFill>
                <a:latin typeface="Arial"/>
              </a:rPr>
              <a:t>Seventh Outline Level</a:t>
            </a:r>
            <a:endParaRPr b="0" lang="da-DK" sz="2000" spc="-1" strike="noStrike">
              <a:solidFill>
                <a:srgbClr val="000000"/>
              </a:solidFill>
              <a:latin typeface="Arial"/>
            </a:endParaRPr>
          </a:p>
        </p:txBody>
      </p:sp>
      <p:sp>
        <p:nvSpPr>
          <p:cNvPr id="85" name="PlaceHolder 4"/>
          <p:cNvSpPr>
            <a:spLocks noGrp="1"/>
          </p:cNvSpPr>
          <p:nvPr>
            <p:ph type="sldNum" idx="3"/>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da-DK" sz="1000" spc="-1" strike="noStrike">
                <a:solidFill>
                  <a:srgbClr val="737373"/>
                </a:solidFill>
                <a:latin typeface="Roboto"/>
                <a:ea typeface="Roboto"/>
              </a:defRPr>
            </a:lvl1pPr>
          </a:lstStyle>
          <a:p>
            <a:pPr algn="r">
              <a:lnSpc>
                <a:spcPct val="100000"/>
              </a:lnSpc>
              <a:buNone/>
              <a:tabLst>
                <a:tab algn="l" pos="0"/>
              </a:tabLst>
            </a:pPr>
            <a:fld id="{56603A40-AA76-4E1A-9C67-A180DCD74276}" type="slidenum">
              <a:rPr b="0" lang="da-DK" sz="1000" spc="-1" strike="noStrike">
                <a:solidFill>
                  <a:srgbClr val="737373"/>
                </a:solidFill>
                <a:latin typeface="Roboto"/>
                <a:ea typeface="Roboto"/>
              </a:rPr>
              <a:t>&lt;number&gt;</a:t>
            </a:fld>
            <a:endParaRPr b="0" lang="da-DK"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122" name="Google Shape;32;p6"/>
          <p:cNvSpPr/>
          <p:nvPr/>
        </p:nvSpPr>
        <p:spPr>
          <a:xfrm flipH="1" rot="10800000">
            <a:off x="-4680" y="657000"/>
            <a:ext cx="9143640" cy="4486680"/>
          </a:xfrm>
          <a:prstGeom prst="rect">
            <a:avLst/>
          </a:prstGeom>
          <a:solidFill>
            <a:srgbClr val="fafafa"/>
          </a:solidFill>
          <a:ln w="0">
            <a:noFill/>
          </a:ln>
        </p:spPr>
        <p:style>
          <a:lnRef idx="0"/>
          <a:fillRef idx="0"/>
          <a:effectRef idx="0"/>
          <a:fontRef idx="minor"/>
        </p:style>
      </p:sp>
      <p:sp>
        <p:nvSpPr>
          <p:cNvPr id="123" name="Google Shape;33;p6"/>
          <p:cNvSpPr/>
          <p:nvPr/>
        </p:nvSpPr>
        <p:spPr>
          <a:xfrm>
            <a:off x="0" y="656280"/>
            <a:ext cx="9143640" cy="108360"/>
          </a:xfrm>
          <a:prstGeom prst="rect">
            <a:avLst/>
          </a:prstGeom>
          <a:gradFill rotWithShape="0">
            <a:gsLst>
              <a:gs pos="0">
                <a:srgbClr val="f9f9f9"/>
              </a:gs>
              <a:gs pos="100000">
                <a:srgbClr val="dedede"/>
              </a:gs>
            </a:gsLst>
            <a:lin ang="16200000"/>
          </a:gradFill>
          <a:ln w="0">
            <a:noFill/>
          </a:ln>
        </p:spPr>
        <p:style>
          <a:lnRef idx="0"/>
          <a:fillRef idx="0"/>
          <a:effectRef idx="0"/>
          <a:fontRef idx="minor"/>
        </p:style>
      </p:sp>
      <p:sp>
        <p:nvSpPr>
          <p:cNvPr id="124" name="PlaceHolder 1"/>
          <p:cNvSpPr>
            <a:spLocks noGrp="1"/>
          </p:cNvSpPr>
          <p:nvPr>
            <p:ph type="title"/>
          </p:nvPr>
        </p:nvSpPr>
        <p:spPr>
          <a:xfrm>
            <a:off x="98280" y="16200"/>
            <a:ext cx="8826120" cy="602280"/>
          </a:xfrm>
          <a:prstGeom prst="rect">
            <a:avLst/>
          </a:prstGeom>
          <a:noFill/>
          <a:ln w="0">
            <a:noFill/>
          </a:ln>
        </p:spPr>
        <p:txBody>
          <a:bodyPr lIns="0" rIns="0" tIns="0" bIns="0" anchor="ctr">
            <a:noAutofit/>
          </a:bodyPr>
          <a:p>
            <a:r>
              <a:rPr b="0" lang="da-DK" sz="2600" spc="-1" strike="noStrike">
                <a:solidFill>
                  <a:srgbClr val="eeeeee"/>
                </a:solidFill>
                <a:latin typeface="Roboto"/>
              </a:rPr>
              <a:t>Click to </a:t>
            </a:r>
            <a:r>
              <a:rPr b="0" lang="da-DK" sz="2600" spc="-1" strike="noStrike">
                <a:solidFill>
                  <a:srgbClr val="eeeeee"/>
                </a:solidFill>
                <a:latin typeface="Roboto"/>
              </a:rPr>
              <a:t>edit </a:t>
            </a:r>
            <a:r>
              <a:rPr b="0" lang="da-DK" sz="2600" spc="-1" strike="noStrike">
                <a:solidFill>
                  <a:srgbClr val="eeeeee"/>
                </a:solidFill>
                <a:latin typeface="Roboto"/>
              </a:rPr>
              <a:t>the </a:t>
            </a:r>
            <a:r>
              <a:rPr b="0" lang="da-DK" sz="2600" spc="-1" strike="noStrike">
                <a:solidFill>
                  <a:srgbClr val="eeeeee"/>
                </a:solidFill>
                <a:latin typeface="Roboto"/>
              </a:rPr>
              <a:t>title </a:t>
            </a:r>
            <a:r>
              <a:rPr b="0" lang="da-DK" sz="2600" spc="-1" strike="noStrike">
                <a:solidFill>
                  <a:srgbClr val="eeeeee"/>
                </a:solidFill>
                <a:latin typeface="Roboto"/>
              </a:rPr>
              <a:t>text </a:t>
            </a:r>
            <a:r>
              <a:rPr b="0" lang="da-DK" sz="2600" spc="-1" strike="noStrike">
                <a:solidFill>
                  <a:srgbClr val="eeeeee"/>
                </a:solidFill>
                <a:latin typeface="Roboto"/>
              </a:rPr>
              <a:t>format</a:t>
            </a:r>
            <a:endParaRPr b="0" lang="da-DK" sz="2600" spc="-1" strike="noStrike">
              <a:solidFill>
                <a:srgbClr val="eeeeee"/>
              </a:solidFill>
              <a:latin typeface="Roboto"/>
            </a:endParaRPr>
          </a:p>
        </p:txBody>
      </p:sp>
      <p:sp>
        <p:nvSpPr>
          <p:cNvPr id="125" name="PlaceHolder 2"/>
          <p:cNvSpPr>
            <a:spLocks noGrp="1"/>
          </p:cNvSpPr>
          <p:nvPr>
            <p:ph type="sldNum" idx="4"/>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da-DK" sz="1000" spc="-1" strike="noStrike">
                <a:solidFill>
                  <a:srgbClr val="737373"/>
                </a:solidFill>
                <a:latin typeface="Roboto"/>
                <a:ea typeface="Roboto"/>
              </a:defRPr>
            </a:lvl1pPr>
          </a:lstStyle>
          <a:p>
            <a:pPr algn="r">
              <a:lnSpc>
                <a:spcPct val="100000"/>
              </a:lnSpc>
              <a:buNone/>
              <a:tabLst>
                <a:tab algn="l" pos="0"/>
              </a:tabLst>
            </a:pPr>
            <a:fld id="{BF72A707-AFE9-47FE-B044-05B7A797185C}" type="slidenum">
              <a:rPr b="0" lang="da-DK" sz="1000" spc="-1" strike="noStrike">
                <a:solidFill>
                  <a:srgbClr val="737373"/>
                </a:solidFill>
                <a:latin typeface="Roboto"/>
                <a:ea typeface="Roboto"/>
              </a:rPr>
              <a:t>&lt;number&gt;</a:t>
            </a:fld>
            <a:endParaRPr b="0" lang="da-DK" sz="1000" spc="-1" strike="noStrike">
              <a:latin typeface="Times New Roman"/>
            </a:endParaRPr>
          </a:p>
        </p:txBody>
      </p:sp>
      <p:sp>
        <p:nvSpPr>
          <p:cNvPr id="12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a-DK" sz="1400" spc="-1" strike="noStrike">
                <a:solidFill>
                  <a:srgbClr val="000000"/>
                </a:solidFill>
                <a:latin typeface="Arial"/>
              </a:rPr>
              <a:t>Click to edit the outline text format</a:t>
            </a:r>
            <a:endParaRPr b="0" lang="da-D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a-DK" sz="1400" spc="-1" strike="noStrike">
                <a:solidFill>
                  <a:srgbClr val="000000"/>
                </a:solidFill>
                <a:latin typeface="Arial"/>
              </a:rPr>
              <a:t>Second Outline Level</a:t>
            </a:r>
            <a:endParaRPr b="0" lang="da-D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a-DK" sz="1400" spc="-1" strike="noStrike">
                <a:solidFill>
                  <a:srgbClr val="000000"/>
                </a:solidFill>
                <a:latin typeface="Arial"/>
              </a:rPr>
              <a:t>Third Outline Level</a:t>
            </a:r>
            <a:endParaRPr b="0" lang="da-D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a-DK" sz="1400" spc="-1" strike="noStrike">
                <a:solidFill>
                  <a:srgbClr val="000000"/>
                </a:solidFill>
                <a:latin typeface="Arial"/>
              </a:rPr>
              <a:t>Fourth Outline Level</a:t>
            </a:r>
            <a:endParaRPr b="0" lang="da-D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a-DK" sz="2000" spc="-1" strike="noStrike">
                <a:solidFill>
                  <a:srgbClr val="000000"/>
                </a:solidFill>
                <a:latin typeface="Arial"/>
              </a:rPr>
              <a:t>Fifth Outline Level</a:t>
            </a:r>
            <a:endParaRPr b="0" lang="da-D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a-DK" sz="2000" spc="-1" strike="noStrike">
                <a:solidFill>
                  <a:srgbClr val="000000"/>
                </a:solidFill>
                <a:latin typeface="Arial"/>
              </a:rPr>
              <a:t>Sixth Outline Level</a:t>
            </a:r>
            <a:endParaRPr b="0" lang="da-D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a-DK" sz="2000" spc="-1" strike="noStrike">
                <a:solidFill>
                  <a:srgbClr val="000000"/>
                </a:solidFill>
                <a:latin typeface="Arial"/>
              </a:rPr>
              <a:t>Seventh Outline Level</a:t>
            </a:r>
            <a:endParaRPr b="0" lang="da-DK"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163" name="PlaceHolder 1"/>
          <p:cNvSpPr>
            <a:spLocks noGrp="1"/>
          </p:cNvSpPr>
          <p:nvPr>
            <p:ph type="title"/>
          </p:nvPr>
        </p:nvSpPr>
        <p:spPr>
          <a:xfrm>
            <a:off x="490320" y="488160"/>
            <a:ext cx="6226920" cy="4090320"/>
          </a:xfrm>
          <a:prstGeom prst="rect">
            <a:avLst/>
          </a:prstGeom>
          <a:noFill/>
          <a:ln w="0">
            <a:noFill/>
          </a:ln>
        </p:spPr>
        <p:txBody>
          <a:bodyPr lIns="0" rIns="0" tIns="0" bIns="0" anchor="ctr">
            <a:noAutofit/>
          </a:bodyPr>
          <a:p>
            <a:r>
              <a:rPr b="0" lang="da-DK" sz="1400" spc="-1" strike="noStrike">
                <a:solidFill>
                  <a:srgbClr val="000000"/>
                </a:solidFill>
                <a:latin typeface="Arial"/>
              </a:rPr>
              <a:t>Click to edit the </a:t>
            </a:r>
            <a:r>
              <a:rPr b="0" lang="da-DK" sz="1400" spc="-1" strike="noStrike">
                <a:solidFill>
                  <a:srgbClr val="000000"/>
                </a:solidFill>
                <a:latin typeface="Arial"/>
              </a:rPr>
              <a:t>title text format</a:t>
            </a:r>
            <a:endParaRPr b="0" lang="da-DK" sz="1400" spc="-1" strike="noStrike">
              <a:solidFill>
                <a:srgbClr val="000000"/>
              </a:solidFill>
              <a:latin typeface="Arial"/>
            </a:endParaRPr>
          </a:p>
        </p:txBody>
      </p:sp>
      <p:sp>
        <p:nvSpPr>
          <p:cNvPr id="164" name="PlaceHolder 2"/>
          <p:cNvSpPr>
            <a:spLocks noGrp="1"/>
          </p:cNvSpPr>
          <p:nvPr>
            <p:ph type="sldNum" idx="5"/>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da-DK" sz="1000" spc="-1" strike="noStrike">
                <a:solidFill>
                  <a:srgbClr val="ffffff"/>
                </a:solidFill>
                <a:latin typeface="Roboto"/>
                <a:ea typeface="Roboto"/>
              </a:defRPr>
            </a:lvl1pPr>
          </a:lstStyle>
          <a:p>
            <a:pPr algn="r">
              <a:lnSpc>
                <a:spcPct val="100000"/>
              </a:lnSpc>
              <a:buNone/>
              <a:tabLst>
                <a:tab algn="l" pos="0"/>
              </a:tabLst>
            </a:pPr>
            <a:fld id="{7B57727C-DE33-48EA-AF18-3D3FF1DFABFF}" type="slidenum">
              <a:rPr b="0" lang="da-DK" sz="1000" spc="-1" strike="noStrike">
                <a:solidFill>
                  <a:srgbClr val="ffffff"/>
                </a:solidFill>
                <a:latin typeface="Roboto"/>
                <a:ea typeface="Roboto"/>
              </a:rPr>
              <a:t>&lt;number&gt;</a:t>
            </a:fld>
            <a:endParaRPr b="0" lang="da-DK" sz="1000" spc="-1" strike="noStrike">
              <a:latin typeface="Times New Roman"/>
            </a:endParaRPr>
          </a:p>
        </p:txBody>
      </p:sp>
      <p:sp>
        <p:nvSpPr>
          <p:cNvPr id="165"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a-DK" sz="1400" spc="-1" strike="noStrike">
                <a:solidFill>
                  <a:srgbClr val="000000"/>
                </a:solidFill>
                <a:latin typeface="Arial"/>
              </a:rPr>
              <a:t>Click to edit the outline text format</a:t>
            </a:r>
            <a:endParaRPr b="0" lang="da-D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a-DK" sz="1400" spc="-1" strike="noStrike">
                <a:solidFill>
                  <a:srgbClr val="000000"/>
                </a:solidFill>
                <a:latin typeface="Arial"/>
              </a:rPr>
              <a:t>Second Outline Level</a:t>
            </a:r>
            <a:endParaRPr b="0" lang="da-D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a-DK" sz="1400" spc="-1" strike="noStrike">
                <a:solidFill>
                  <a:srgbClr val="000000"/>
                </a:solidFill>
                <a:latin typeface="Arial"/>
              </a:rPr>
              <a:t>Third Outline Level</a:t>
            </a:r>
            <a:endParaRPr b="0" lang="da-D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a-DK" sz="1400" spc="-1" strike="noStrike">
                <a:solidFill>
                  <a:srgbClr val="000000"/>
                </a:solidFill>
                <a:latin typeface="Arial"/>
              </a:rPr>
              <a:t>Fourth Outline Level</a:t>
            </a:r>
            <a:endParaRPr b="0" lang="da-D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a-DK" sz="2000" spc="-1" strike="noStrike">
                <a:solidFill>
                  <a:srgbClr val="000000"/>
                </a:solidFill>
                <a:latin typeface="Arial"/>
              </a:rPr>
              <a:t>Fifth Outline Level</a:t>
            </a:r>
            <a:endParaRPr b="0" lang="da-D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a-DK" sz="2000" spc="-1" strike="noStrike">
                <a:solidFill>
                  <a:srgbClr val="000000"/>
                </a:solidFill>
                <a:latin typeface="Arial"/>
              </a:rPr>
              <a:t>Sixth Outline Level</a:t>
            </a:r>
            <a:endParaRPr b="0" lang="da-D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a-DK" sz="2000" spc="-1" strike="noStrike">
                <a:solidFill>
                  <a:srgbClr val="000000"/>
                </a:solidFill>
                <a:latin typeface="Arial"/>
              </a:rPr>
              <a:t>Seventh Outline Level</a:t>
            </a:r>
            <a:endParaRPr b="0" lang="da-DK"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afafa"/>
        </a:solidFill>
      </p:bgPr>
    </p:bg>
    <p:spTree>
      <p:nvGrpSpPr>
        <p:cNvPr id="1" name=""/>
        <p:cNvGrpSpPr/>
        <p:nvPr/>
      </p:nvGrpSpPr>
      <p:grpSpPr>
        <a:xfrm>
          <a:off x="0" y="0"/>
          <a:ext cx="0" cy="0"/>
          <a:chOff x="0" y="0"/>
          <a:chExt cx="0" cy="0"/>
        </a:xfrm>
      </p:grpSpPr>
      <p:sp>
        <p:nvSpPr>
          <p:cNvPr id="202" name="PlaceHolder 1"/>
          <p:cNvSpPr>
            <a:spLocks noGrp="1"/>
          </p:cNvSpPr>
          <p:nvPr>
            <p:ph type="sldNum" idx="6"/>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algn="l" pos="0"/>
              </a:tabLst>
              <a:defRPr b="0" lang="da-DK" sz="1000" spc="-1" strike="noStrike">
                <a:solidFill>
                  <a:srgbClr val="737373"/>
                </a:solidFill>
                <a:latin typeface="Roboto"/>
                <a:ea typeface="Roboto"/>
              </a:defRPr>
            </a:lvl1pPr>
          </a:lstStyle>
          <a:p>
            <a:pPr algn="r">
              <a:lnSpc>
                <a:spcPct val="100000"/>
              </a:lnSpc>
              <a:buNone/>
              <a:tabLst>
                <a:tab algn="l" pos="0"/>
              </a:tabLst>
            </a:pPr>
            <a:fld id="{27593E93-9D72-428D-81C4-889EC84FD711}" type="slidenum">
              <a:rPr b="0" lang="da-DK" sz="1000" spc="-1" strike="noStrike">
                <a:solidFill>
                  <a:srgbClr val="737373"/>
                </a:solidFill>
                <a:latin typeface="Roboto"/>
                <a:ea typeface="Roboto"/>
              </a:rPr>
              <a:t>&lt;number&gt;</a:t>
            </a:fld>
            <a:endParaRPr b="0" lang="da-DK" sz="1000" spc="-1" strike="noStrike">
              <a:latin typeface="Times New Roman"/>
            </a:endParaRPr>
          </a:p>
        </p:txBody>
      </p:sp>
      <p:sp>
        <p:nvSpPr>
          <p:cNvPr id="203" name="PlaceHolder 2"/>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da-DK" sz="1400" spc="-1" strike="noStrike">
                <a:solidFill>
                  <a:srgbClr val="000000"/>
                </a:solidFill>
                <a:latin typeface="Arial"/>
              </a:rPr>
              <a:t>Click to edit the </a:t>
            </a:r>
            <a:r>
              <a:rPr b="0" lang="da-DK" sz="1400" spc="-1" strike="noStrike">
                <a:solidFill>
                  <a:srgbClr val="000000"/>
                </a:solidFill>
                <a:latin typeface="Arial"/>
              </a:rPr>
              <a:t>title text format</a:t>
            </a:r>
            <a:endParaRPr b="0" lang="da-DK" sz="1400" spc="-1" strike="noStrike">
              <a:solidFill>
                <a:srgbClr val="000000"/>
              </a:solidFill>
              <a:latin typeface="Arial"/>
            </a:endParaRPr>
          </a:p>
        </p:txBody>
      </p:sp>
      <p:sp>
        <p:nvSpPr>
          <p:cNvPr id="204"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da-DK" sz="1400" spc="-1" strike="noStrike">
                <a:solidFill>
                  <a:srgbClr val="000000"/>
                </a:solidFill>
                <a:latin typeface="Arial"/>
              </a:rPr>
              <a:t>Click to edit the outline text format</a:t>
            </a:r>
            <a:endParaRPr b="0" lang="da-D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a-DK" sz="1400" spc="-1" strike="noStrike">
                <a:solidFill>
                  <a:srgbClr val="000000"/>
                </a:solidFill>
                <a:latin typeface="Arial"/>
              </a:rPr>
              <a:t>Second Outline Level</a:t>
            </a:r>
            <a:endParaRPr b="0" lang="da-D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a-DK" sz="1400" spc="-1" strike="noStrike">
                <a:solidFill>
                  <a:srgbClr val="000000"/>
                </a:solidFill>
                <a:latin typeface="Arial"/>
              </a:rPr>
              <a:t>Third Outline Level</a:t>
            </a:r>
            <a:endParaRPr b="0" lang="da-D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a-DK" sz="1400" spc="-1" strike="noStrike">
                <a:solidFill>
                  <a:srgbClr val="000000"/>
                </a:solidFill>
                <a:latin typeface="Arial"/>
              </a:rPr>
              <a:t>Fourth Outline Level</a:t>
            </a:r>
            <a:endParaRPr b="0" lang="da-D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a-DK" sz="2000" spc="-1" strike="noStrike">
                <a:solidFill>
                  <a:srgbClr val="000000"/>
                </a:solidFill>
                <a:latin typeface="Arial"/>
              </a:rPr>
              <a:t>Fifth Outline Level</a:t>
            </a:r>
            <a:endParaRPr b="0" lang="da-D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a-DK" sz="2000" spc="-1" strike="noStrike">
                <a:solidFill>
                  <a:srgbClr val="000000"/>
                </a:solidFill>
                <a:latin typeface="Arial"/>
              </a:rPr>
              <a:t>Sixth Outline Level</a:t>
            </a:r>
            <a:endParaRPr b="0" lang="da-D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a-DK" sz="2000" spc="-1" strike="noStrike">
                <a:solidFill>
                  <a:srgbClr val="000000"/>
                </a:solidFill>
                <a:latin typeface="Arial"/>
              </a:rPr>
              <a:t>Seventh Outline Level</a:t>
            </a:r>
            <a:endParaRPr b="0" lang="da-DK"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285f4"/>
        </a:solidFill>
      </p:bgPr>
    </p:bg>
    <p:spTree>
      <p:nvGrpSpPr>
        <p:cNvPr id="1" name=""/>
        <p:cNvGrpSpPr/>
        <p:nvPr/>
      </p:nvGrpSpPr>
      <p:grpSpPr>
        <a:xfrm>
          <a:off x="0" y="0"/>
          <a:ext cx="0" cy="0"/>
          <a:chOff x="0" y="0"/>
          <a:chExt cx="0" cy="0"/>
        </a:xfrm>
      </p:grpSpPr>
      <p:sp>
        <p:nvSpPr>
          <p:cNvPr id="241" name="PlaceHolder 1"/>
          <p:cNvSpPr>
            <a:spLocks noGrp="1"/>
          </p:cNvSpPr>
          <p:nvPr>
            <p:ph type="title"/>
          </p:nvPr>
        </p:nvSpPr>
        <p:spPr>
          <a:xfrm>
            <a:off x="628560" y="273960"/>
            <a:ext cx="7886520" cy="993960"/>
          </a:xfrm>
          <a:prstGeom prst="rect">
            <a:avLst/>
          </a:prstGeom>
          <a:noFill/>
          <a:ln w="0">
            <a:noFill/>
          </a:ln>
        </p:spPr>
        <p:txBody>
          <a:bodyPr lIns="0" rIns="0" tIns="0" bIns="0" anchor="ctr">
            <a:noAutofit/>
          </a:bodyPr>
          <a:p>
            <a:r>
              <a:rPr b="0" lang="da-DK" sz="1400" spc="-1" strike="noStrike">
                <a:solidFill>
                  <a:srgbClr val="000000"/>
                </a:solidFill>
                <a:latin typeface="Arial"/>
              </a:rPr>
              <a:t>Click to edit the </a:t>
            </a:r>
            <a:r>
              <a:rPr b="0" lang="da-DK" sz="1400" spc="-1" strike="noStrike">
                <a:solidFill>
                  <a:srgbClr val="000000"/>
                </a:solidFill>
                <a:latin typeface="Arial"/>
              </a:rPr>
              <a:t>title text format</a:t>
            </a:r>
            <a:endParaRPr b="0" lang="da-DK" sz="1400" spc="-1" strike="noStrike">
              <a:solidFill>
                <a:srgbClr val="000000"/>
              </a:solidFill>
              <a:latin typeface="Arial"/>
            </a:endParaRPr>
          </a:p>
        </p:txBody>
      </p:sp>
      <p:sp>
        <p:nvSpPr>
          <p:cNvPr id="242" name="PlaceHolder 2"/>
          <p:cNvSpPr>
            <a:spLocks noGrp="1"/>
          </p:cNvSpPr>
          <p:nvPr>
            <p:ph type="body"/>
          </p:nvPr>
        </p:nvSpPr>
        <p:spPr>
          <a:xfrm>
            <a:off x="457200" y="1203480"/>
            <a:ext cx="4015440" cy="1422360"/>
          </a:xfrm>
          <a:prstGeom prst="rect">
            <a:avLst/>
          </a:prstGeom>
          <a:noFill/>
          <a:ln w="0">
            <a:noFill/>
          </a:ln>
        </p:spPr>
        <p:txBody>
          <a:bodyPr lIns="0" rIns="0" tIns="0" bIns="0" anchor="t">
            <a:normAutofit fontScale="67000"/>
          </a:bodyPr>
          <a:p>
            <a:pPr marL="432000" indent="-324000">
              <a:spcBef>
                <a:spcPts val="1417"/>
              </a:spcBef>
              <a:buClr>
                <a:srgbClr val="000000"/>
              </a:buClr>
              <a:buSzPct val="45000"/>
              <a:buFont typeface="Wingdings" charset="2"/>
              <a:buChar char=""/>
            </a:pPr>
            <a:r>
              <a:rPr b="0" lang="da-DK" sz="1400" spc="-1" strike="noStrike">
                <a:solidFill>
                  <a:srgbClr val="000000"/>
                </a:solidFill>
                <a:latin typeface="Arial"/>
              </a:rPr>
              <a:t>Click to edit the outline text format</a:t>
            </a:r>
            <a:endParaRPr b="0" lang="da-D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a-DK" sz="1400" spc="-1" strike="noStrike">
                <a:solidFill>
                  <a:srgbClr val="000000"/>
                </a:solidFill>
                <a:latin typeface="Arial"/>
              </a:rPr>
              <a:t>Second Outline Level</a:t>
            </a:r>
            <a:endParaRPr b="0" lang="da-D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a-DK" sz="1400" spc="-1" strike="noStrike">
                <a:solidFill>
                  <a:srgbClr val="000000"/>
                </a:solidFill>
                <a:latin typeface="Arial"/>
              </a:rPr>
              <a:t>Third Outline Level</a:t>
            </a:r>
            <a:endParaRPr b="0" lang="da-D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a-DK" sz="1400" spc="-1" strike="noStrike">
                <a:solidFill>
                  <a:srgbClr val="000000"/>
                </a:solidFill>
                <a:latin typeface="Arial"/>
              </a:rPr>
              <a:t>Fourth Outline Level</a:t>
            </a:r>
            <a:endParaRPr b="0" lang="da-D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a-DK" sz="2000" spc="-1" strike="noStrike">
                <a:solidFill>
                  <a:srgbClr val="000000"/>
                </a:solidFill>
                <a:latin typeface="Arial"/>
              </a:rPr>
              <a:t>Fifth Outline Level</a:t>
            </a:r>
            <a:endParaRPr b="0" lang="da-D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a-DK" sz="2000" spc="-1" strike="noStrike">
                <a:solidFill>
                  <a:srgbClr val="000000"/>
                </a:solidFill>
                <a:latin typeface="Arial"/>
              </a:rPr>
              <a:t>Sixth Outline Level</a:t>
            </a:r>
            <a:endParaRPr b="0" lang="da-D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a-DK" sz="2000" spc="-1" strike="noStrike">
                <a:solidFill>
                  <a:srgbClr val="000000"/>
                </a:solidFill>
                <a:latin typeface="Arial"/>
              </a:rPr>
              <a:t>Seventh Outline Level</a:t>
            </a:r>
            <a:endParaRPr b="0" lang="da-DK" sz="2000" spc="-1" strike="noStrike">
              <a:solidFill>
                <a:srgbClr val="000000"/>
              </a:solidFill>
              <a:latin typeface="Arial"/>
            </a:endParaRPr>
          </a:p>
        </p:txBody>
      </p:sp>
      <p:sp>
        <p:nvSpPr>
          <p:cNvPr id="243" name="PlaceHolder 3"/>
          <p:cNvSpPr>
            <a:spLocks noGrp="1"/>
          </p:cNvSpPr>
          <p:nvPr>
            <p:ph type="body"/>
          </p:nvPr>
        </p:nvSpPr>
        <p:spPr>
          <a:xfrm>
            <a:off x="4673880" y="1203480"/>
            <a:ext cx="4015440" cy="1422360"/>
          </a:xfrm>
          <a:prstGeom prst="rect">
            <a:avLst/>
          </a:prstGeom>
          <a:noFill/>
          <a:ln w="0">
            <a:noFill/>
          </a:ln>
        </p:spPr>
        <p:txBody>
          <a:bodyPr lIns="0" rIns="0" tIns="0" bIns="0" anchor="t">
            <a:normAutofit fontScale="67000"/>
          </a:bodyPr>
          <a:p>
            <a:pPr marL="432000" indent="-324000">
              <a:spcBef>
                <a:spcPts val="1417"/>
              </a:spcBef>
              <a:buClr>
                <a:srgbClr val="000000"/>
              </a:buClr>
              <a:buSzPct val="45000"/>
              <a:buFont typeface="Wingdings" charset="2"/>
              <a:buChar char=""/>
            </a:pPr>
            <a:r>
              <a:rPr b="0" lang="da-DK" sz="1400" spc="-1" strike="noStrike">
                <a:solidFill>
                  <a:srgbClr val="000000"/>
                </a:solidFill>
                <a:latin typeface="Arial"/>
              </a:rPr>
              <a:t>Click to edit the outline text format</a:t>
            </a:r>
            <a:endParaRPr b="0" lang="da-D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a-DK" sz="1400" spc="-1" strike="noStrike">
                <a:solidFill>
                  <a:srgbClr val="000000"/>
                </a:solidFill>
                <a:latin typeface="Arial"/>
              </a:rPr>
              <a:t>Second Outline Level</a:t>
            </a:r>
            <a:endParaRPr b="0" lang="da-D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a-DK" sz="1400" spc="-1" strike="noStrike">
                <a:solidFill>
                  <a:srgbClr val="000000"/>
                </a:solidFill>
                <a:latin typeface="Arial"/>
              </a:rPr>
              <a:t>Third Outline Level</a:t>
            </a:r>
            <a:endParaRPr b="0" lang="da-D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a-DK" sz="1400" spc="-1" strike="noStrike">
                <a:solidFill>
                  <a:srgbClr val="000000"/>
                </a:solidFill>
                <a:latin typeface="Arial"/>
              </a:rPr>
              <a:t>Fourth Outline Level</a:t>
            </a:r>
            <a:endParaRPr b="0" lang="da-D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a-DK" sz="2000" spc="-1" strike="noStrike">
                <a:solidFill>
                  <a:srgbClr val="000000"/>
                </a:solidFill>
                <a:latin typeface="Arial"/>
              </a:rPr>
              <a:t>Fifth Outline Level</a:t>
            </a:r>
            <a:endParaRPr b="0" lang="da-D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a-DK" sz="2000" spc="-1" strike="noStrike">
                <a:solidFill>
                  <a:srgbClr val="000000"/>
                </a:solidFill>
                <a:latin typeface="Arial"/>
              </a:rPr>
              <a:t>Sixth Outline Level</a:t>
            </a:r>
            <a:endParaRPr b="0" lang="da-D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a-DK" sz="2000" spc="-1" strike="noStrike">
                <a:solidFill>
                  <a:srgbClr val="000000"/>
                </a:solidFill>
                <a:latin typeface="Arial"/>
              </a:rPr>
              <a:t>Seventh Outline Level</a:t>
            </a:r>
            <a:endParaRPr b="0" lang="da-DK" sz="2000" spc="-1" strike="noStrike">
              <a:solidFill>
                <a:srgbClr val="000000"/>
              </a:solidFill>
              <a:latin typeface="Arial"/>
            </a:endParaRPr>
          </a:p>
        </p:txBody>
      </p:sp>
      <p:sp>
        <p:nvSpPr>
          <p:cNvPr id="244" name="PlaceHolder 4"/>
          <p:cNvSpPr>
            <a:spLocks noGrp="1"/>
          </p:cNvSpPr>
          <p:nvPr>
            <p:ph type="body"/>
          </p:nvPr>
        </p:nvSpPr>
        <p:spPr>
          <a:xfrm>
            <a:off x="457200" y="2761560"/>
            <a:ext cx="4015440" cy="1422360"/>
          </a:xfrm>
          <a:prstGeom prst="rect">
            <a:avLst/>
          </a:prstGeom>
          <a:noFill/>
          <a:ln w="0">
            <a:noFill/>
          </a:ln>
        </p:spPr>
        <p:txBody>
          <a:bodyPr lIns="0" rIns="0" tIns="0" bIns="0" anchor="t">
            <a:normAutofit fontScale="67000"/>
          </a:bodyPr>
          <a:p>
            <a:pPr marL="432000" indent="-324000">
              <a:spcBef>
                <a:spcPts val="1417"/>
              </a:spcBef>
              <a:buClr>
                <a:srgbClr val="000000"/>
              </a:buClr>
              <a:buSzPct val="45000"/>
              <a:buFont typeface="Wingdings" charset="2"/>
              <a:buChar char=""/>
            </a:pPr>
            <a:r>
              <a:rPr b="0" lang="da-DK" sz="1400" spc="-1" strike="noStrike">
                <a:solidFill>
                  <a:srgbClr val="000000"/>
                </a:solidFill>
                <a:latin typeface="Arial"/>
              </a:rPr>
              <a:t>Click to edit the outline text format</a:t>
            </a:r>
            <a:endParaRPr b="0" lang="da-D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a-DK" sz="1400" spc="-1" strike="noStrike">
                <a:solidFill>
                  <a:srgbClr val="000000"/>
                </a:solidFill>
                <a:latin typeface="Arial"/>
              </a:rPr>
              <a:t>Second Outline Level</a:t>
            </a:r>
            <a:endParaRPr b="0" lang="da-D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a-DK" sz="1400" spc="-1" strike="noStrike">
                <a:solidFill>
                  <a:srgbClr val="000000"/>
                </a:solidFill>
                <a:latin typeface="Arial"/>
              </a:rPr>
              <a:t>Third Outline Level</a:t>
            </a:r>
            <a:endParaRPr b="0" lang="da-D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a-DK" sz="1400" spc="-1" strike="noStrike">
                <a:solidFill>
                  <a:srgbClr val="000000"/>
                </a:solidFill>
                <a:latin typeface="Arial"/>
              </a:rPr>
              <a:t>Fourth Outline Level</a:t>
            </a:r>
            <a:endParaRPr b="0" lang="da-D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a-DK" sz="2000" spc="-1" strike="noStrike">
                <a:solidFill>
                  <a:srgbClr val="000000"/>
                </a:solidFill>
                <a:latin typeface="Arial"/>
              </a:rPr>
              <a:t>Fifth Outline Level</a:t>
            </a:r>
            <a:endParaRPr b="0" lang="da-D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a-DK" sz="2000" spc="-1" strike="noStrike">
                <a:solidFill>
                  <a:srgbClr val="000000"/>
                </a:solidFill>
                <a:latin typeface="Arial"/>
              </a:rPr>
              <a:t>Sixth Outline Level</a:t>
            </a:r>
            <a:endParaRPr b="0" lang="da-D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a-DK" sz="2000" spc="-1" strike="noStrike">
                <a:solidFill>
                  <a:srgbClr val="000000"/>
                </a:solidFill>
                <a:latin typeface="Arial"/>
              </a:rPr>
              <a:t>Seventh Outline Level</a:t>
            </a:r>
            <a:endParaRPr b="0" lang="da-DK" sz="2000" spc="-1" strike="noStrike">
              <a:solidFill>
                <a:srgbClr val="000000"/>
              </a:solidFill>
              <a:latin typeface="Arial"/>
            </a:endParaRPr>
          </a:p>
        </p:txBody>
      </p:sp>
      <p:sp>
        <p:nvSpPr>
          <p:cNvPr id="245" name="PlaceHolder 5"/>
          <p:cNvSpPr>
            <a:spLocks noGrp="1"/>
          </p:cNvSpPr>
          <p:nvPr>
            <p:ph type="body"/>
          </p:nvPr>
        </p:nvSpPr>
        <p:spPr>
          <a:xfrm>
            <a:off x="4673880" y="2761560"/>
            <a:ext cx="4015440" cy="1422360"/>
          </a:xfrm>
          <a:prstGeom prst="rect">
            <a:avLst/>
          </a:prstGeom>
          <a:noFill/>
          <a:ln w="0">
            <a:noFill/>
          </a:ln>
        </p:spPr>
        <p:txBody>
          <a:bodyPr lIns="0" rIns="0" tIns="0" bIns="0" anchor="t">
            <a:normAutofit fontScale="67000"/>
          </a:bodyPr>
          <a:p>
            <a:pPr marL="432000" indent="-324000">
              <a:spcBef>
                <a:spcPts val="1417"/>
              </a:spcBef>
              <a:buClr>
                <a:srgbClr val="000000"/>
              </a:buClr>
              <a:buSzPct val="45000"/>
              <a:buFont typeface="Wingdings" charset="2"/>
              <a:buChar char=""/>
            </a:pPr>
            <a:r>
              <a:rPr b="0" lang="da-DK" sz="1400" spc="-1" strike="noStrike">
                <a:solidFill>
                  <a:srgbClr val="000000"/>
                </a:solidFill>
                <a:latin typeface="Arial"/>
              </a:rPr>
              <a:t>Click to edit the outline text format</a:t>
            </a:r>
            <a:endParaRPr b="0" lang="da-DK"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da-DK" sz="1400" spc="-1" strike="noStrike">
                <a:solidFill>
                  <a:srgbClr val="000000"/>
                </a:solidFill>
                <a:latin typeface="Arial"/>
              </a:rPr>
              <a:t>Second Outline Level</a:t>
            </a:r>
            <a:endParaRPr b="0" lang="da-DK"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da-DK" sz="1400" spc="-1" strike="noStrike">
                <a:solidFill>
                  <a:srgbClr val="000000"/>
                </a:solidFill>
                <a:latin typeface="Arial"/>
              </a:rPr>
              <a:t>Third Outline Level</a:t>
            </a:r>
            <a:endParaRPr b="0" lang="da-DK"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da-DK" sz="1400" spc="-1" strike="noStrike">
                <a:solidFill>
                  <a:srgbClr val="000000"/>
                </a:solidFill>
                <a:latin typeface="Arial"/>
              </a:rPr>
              <a:t>Fourth Outline Level</a:t>
            </a:r>
            <a:endParaRPr b="0" lang="da-DK"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da-DK" sz="2000" spc="-1" strike="noStrike">
                <a:solidFill>
                  <a:srgbClr val="000000"/>
                </a:solidFill>
                <a:latin typeface="Arial"/>
              </a:rPr>
              <a:t>Fifth Outline Level</a:t>
            </a:r>
            <a:endParaRPr b="0" lang="da-DK"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da-DK" sz="2000" spc="-1" strike="noStrike">
                <a:solidFill>
                  <a:srgbClr val="000000"/>
                </a:solidFill>
                <a:latin typeface="Arial"/>
              </a:rPr>
              <a:t>Sixth Outline Level</a:t>
            </a:r>
            <a:endParaRPr b="0" lang="da-DK"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da-DK" sz="2000" spc="-1" strike="noStrike">
                <a:solidFill>
                  <a:srgbClr val="000000"/>
                </a:solidFill>
                <a:latin typeface="Arial"/>
              </a:rPr>
              <a:t>Seventh Outline Level</a:t>
            </a:r>
            <a:endParaRPr b="0" lang="da-DK"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gif"/><Relationship Id="rId2" Type="http://schemas.openxmlformats.org/officeDocument/2006/relationships/slideLayout" Target="../slideLayouts/slideLayout38.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4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4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41.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37.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7.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37.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41.xml"/>
</Relationships>
</file>

<file path=ppt/slides/_rels/slide2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image" Target="../media/image25.png"/><Relationship Id="rId4" Type="http://schemas.openxmlformats.org/officeDocument/2006/relationships/slideLayout" Target="../slideLayouts/slideLayout41.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4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hyperlink" Target="mailto:andreas.svendsen@gmail.com" TargetMode="External"/><Relationship Id="rId3" Type="http://schemas.openxmlformats.org/officeDocument/2006/relationships/slideLayout" Target="../slideLayouts/slideLayout40.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jpeg"/><Relationship Id="rId3" Type="http://schemas.openxmlformats.org/officeDocument/2006/relationships/slideLayout" Target="../slideLayouts/slideLayout41.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41.xml"/>
</Relationships>
</file>

<file path=ppt/slides/_rels/slide33.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41.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4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40.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47.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4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hyperlink" Target="https://ucl.itslearning.com/plans/courses/18838/topics/74652" TargetMode="External"/><Relationship Id="rId2" Type="http://schemas.openxmlformats.org/officeDocument/2006/relationships/image" Target="../media/image3.png"/><Relationship Id="rId3" Type="http://schemas.openxmlformats.org/officeDocument/2006/relationships/slideLayout" Target="../slideLayouts/slideLayout40.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47.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4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47.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47.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47.xml"/>
</Relationships>
</file>

<file path=ppt/slides/_rels/slide45.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47.xml"/>
</Relationships>
</file>

<file path=ppt/slides/_rels/slide46.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47.xml"/>
</Relationships>
</file>

<file path=ppt/slides/_rels/slide47.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jpeg"/><Relationship Id="rId3" Type="http://schemas.openxmlformats.org/officeDocument/2006/relationships/slideLayout" Target="../slideLayouts/slideLayout47.xml"/>
</Relationships>
</file>

<file path=ppt/slides/_rels/slide48.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47.xml"/>
</Relationships>
</file>

<file path=ppt/slides/_rels/slide49.xml.rels><?xml version="1.0" encoding="UTF-8"?>
<Relationships xmlns="http://schemas.openxmlformats.org/package/2006/relationships"><Relationship Id="rId1" Type="http://schemas.openxmlformats.org/officeDocument/2006/relationships/hyperlink" Target="https://www.dr.dk/drtv/se/med-livet-i-haenderne_-et-nyt-liv_438018" TargetMode="External"/><Relationship Id="rId2" Type="http://schemas.openxmlformats.org/officeDocument/2006/relationships/slideLayout" Target="../slideLayouts/slideLayout47.xml"/>
</Relationships>
</file>

<file path=ppt/slides/_rels/slide5.xml.rels><?xml version="1.0" encoding="UTF-8"?>
<Relationships xmlns="http://schemas.openxmlformats.org/package/2006/relationships"><Relationship Id="rId1" Type="http://schemas.openxmlformats.org/officeDocument/2006/relationships/image" Target="../media/image4.gif"/><Relationship Id="rId2" Type="http://schemas.openxmlformats.org/officeDocument/2006/relationships/slideLayout" Target="../slideLayouts/slideLayout4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47.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47.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390600" y="1819440"/>
            <a:ext cx="8221680" cy="933120"/>
          </a:xfrm>
          <a:prstGeom prst="rect">
            <a:avLst/>
          </a:prstGeom>
          <a:noFill/>
          <a:ln w="0">
            <a:noFill/>
          </a:ln>
        </p:spPr>
        <p:txBody>
          <a:bodyPr tIns="91440" bIns="91440" anchor="b">
            <a:normAutofit/>
          </a:bodyPr>
          <a:p>
            <a:pPr>
              <a:lnSpc>
                <a:spcPct val="100000"/>
              </a:lnSpc>
              <a:buNone/>
              <a:tabLst>
                <a:tab algn="l" pos="0"/>
              </a:tabLst>
            </a:pPr>
            <a:r>
              <a:rPr b="0" lang="da-DK" sz="4800" spc="-1" strike="noStrike">
                <a:solidFill>
                  <a:srgbClr val="ffffff"/>
                </a:solidFill>
                <a:latin typeface="Roboto"/>
                <a:ea typeface="Roboto"/>
              </a:rPr>
              <a:t>Sygdomslære</a:t>
            </a:r>
            <a:endParaRPr b="0" lang="da-DK" sz="4800" spc="-1" strike="noStrike">
              <a:solidFill>
                <a:srgbClr val="eeeeee"/>
              </a:solidFill>
              <a:latin typeface="Roboto"/>
            </a:endParaRPr>
          </a:p>
        </p:txBody>
      </p:sp>
      <p:sp>
        <p:nvSpPr>
          <p:cNvPr id="289" name="PlaceHolder 2"/>
          <p:cNvSpPr>
            <a:spLocks noGrp="1"/>
          </p:cNvSpPr>
          <p:nvPr>
            <p:ph type="subTitle"/>
          </p:nvPr>
        </p:nvSpPr>
        <p:spPr>
          <a:xfrm>
            <a:off x="390600" y="2789280"/>
            <a:ext cx="8221680" cy="1631520"/>
          </a:xfrm>
          <a:prstGeom prst="rect">
            <a:avLst/>
          </a:prstGeom>
          <a:noFill/>
          <a:ln w="0">
            <a:noFill/>
          </a:ln>
        </p:spPr>
        <p:txBody>
          <a:bodyPr tIns="91440" bIns="91440" anchor="t">
            <a:noAutofit/>
          </a:bodyPr>
          <a:p>
            <a:pPr>
              <a:lnSpc>
                <a:spcPct val="80000"/>
              </a:lnSpc>
              <a:buNone/>
              <a:tabLst>
                <a:tab algn="l" pos="0"/>
              </a:tabLst>
            </a:pPr>
            <a:r>
              <a:rPr b="0" lang="da-DK" sz="2940" spc="-1" strike="noStrike">
                <a:solidFill>
                  <a:srgbClr val="ffffff"/>
                </a:solidFill>
                <a:latin typeface="Roboto"/>
                <a:ea typeface="Roboto"/>
              </a:rPr>
              <a:t>Medicin &amp; kirurgi</a:t>
            </a:r>
            <a:endParaRPr b="0" lang="da-DK" sz="2940" spc="-1" strike="noStrike">
              <a:latin typeface="Arial"/>
            </a:endParaRPr>
          </a:p>
          <a:p>
            <a:pPr>
              <a:lnSpc>
                <a:spcPct val="80000"/>
              </a:lnSpc>
              <a:buNone/>
              <a:tabLst>
                <a:tab algn="l" pos="0"/>
              </a:tabLst>
            </a:pPr>
            <a:r>
              <a:rPr b="0" lang="da-DK" sz="2940" spc="-1" strike="noStrike">
                <a:solidFill>
                  <a:srgbClr val="ffffff"/>
                </a:solidFill>
                <a:latin typeface="Roboto"/>
                <a:ea typeface="Roboto"/>
              </a:rPr>
              <a:t>Lektion 1</a:t>
            </a:r>
            <a:endParaRPr b="0" lang="da-DK" sz="2940" spc="-1" strike="noStrike">
              <a:latin typeface="Arial"/>
            </a:endParaRPr>
          </a:p>
          <a:p>
            <a:pPr>
              <a:lnSpc>
                <a:spcPct val="80000"/>
              </a:lnSpc>
              <a:buNone/>
              <a:tabLst>
                <a:tab algn="l" pos="0"/>
              </a:tabLst>
            </a:pPr>
            <a:r>
              <a:rPr b="0" lang="da-DK" sz="2940" spc="-1" strike="noStrike">
                <a:solidFill>
                  <a:srgbClr val="ffffff"/>
                </a:solidFill>
                <a:latin typeface="Roboto"/>
                <a:ea typeface="Roboto"/>
              </a:rPr>
              <a:t>Introduktion til faget og den akutte patient </a:t>
            </a:r>
            <a:endParaRPr b="0" lang="da-DK" sz="2940" spc="-1" strike="noStrike">
              <a:latin typeface="Arial"/>
            </a:endParaRPr>
          </a:p>
        </p:txBody>
      </p:sp>
      <p:pic>
        <p:nvPicPr>
          <p:cNvPr id="290" name="Google Shape;75;p14" descr=""/>
          <p:cNvPicPr/>
          <p:nvPr/>
        </p:nvPicPr>
        <p:blipFill>
          <a:blip r:embed="rId1"/>
          <a:stretch/>
        </p:blipFill>
        <p:spPr>
          <a:xfrm>
            <a:off x="6706080" y="315360"/>
            <a:ext cx="1755000" cy="28184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algn="l" pos="0"/>
              </a:tabLst>
            </a:pPr>
            <a:r>
              <a:rPr b="0" lang="da-DK" sz="3200" spc="-1" strike="noStrike">
                <a:solidFill>
                  <a:srgbClr val="ffffff"/>
                </a:solidFill>
                <a:latin typeface="Roboto"/>
                <a:ea typeface="Roboto"/>
              </a:rPr>
              <a:t>Helhedsforståelse af patientens tilstand</a:t>
            </a:r>
            <a:endParaRPr b="0" lang="da-DK" sz="3200" spc="-1" strike="noStrike">
              <a:solidFill>
                <a:srgbClr val="eeeeee"/>
              </a:solidFill>
              <a:latin typeface="Roboto"/>
            </a:endParaRPr>
          </a:p>
        </p:txBody>
      </p:sp>
      <p:sp>
        <p:nvSpPr>
          <p:cNvPr id="318" name="PlaceHolder 2"/>
          <p:cNvSpPr>
            <a:spLocks noGrp="1"/>
          </p:cNvSpPr>
          <p:nvPr>
            <p:ph/>
          </p:nvPr>
        </p:nvSpPr>
        <p:spPr>
          <a:xfrm>
            <a:off x="37800" y="748800"/>
            <a:ext cx="5987520" cy="4291920"/>
          </a:xfrm>
          <a:prstGeom prst="rect">
            <a:avLst/>
          </a:prstGeom>
          <a:noFill/>
          <a:ln w="0">
            <a:noFill/>
          </a:ln>
        </p:spPr>
        <p:txBody>
          <a:bodyPr tIns="91440" bIns="91440" anchor="t">
            <a:normAutofit fontScale="89000"/>
          </a:bodyPr>
          <a:p>
            <a:pPr marL="457200" indent="-334080">
              <a:lnSpc>
                <a:spcPct val="150000"/>
              </a:lnSpc>
              <a:buClr>
                <a:srgbClr val="737373"/>
              </a:buClr>
              <a:buFont typeface="Roboto"/>
              <a:buChar char="●"/>
            </a:pPr>
            <a:r>
              <a:rPr b="0" lang="da-DK" sz="1800" spc="-1" strike="noStrike">
                <a:solidFill>
                  <a:srgbClr val="737373"/>
                </a:solidFill>
                <a:latin typeface="Roboto"/>
                <a:ea typeface="Roboto"/>
              </a:rPr>
              <a:t>Del af et tværfagligt team i sundhedsvæsenet. </a:t>
            </a:r>
            <a:endParaRPr b="0" lang="da-DK" sz="1800" spc="-1" strike="noStrike">
              <a:solidFill>
                <a:srgbClr val="000000"/>
              </a:solidFill>
              <a:latin typeface="Arial"/>
            </a:endParaRPr>
          </a:p>
          <a:p>
            <a:pPr marL="450000" indent="-334080">
              <a:lnSpc>
                <a:spcPct val="150000"/>
              </a:lnSpc>
              <a:buClr>
                <a:srgbClr val="737373"/>
              </a:buClr>
              <a:buFont typeface="Roboto"/>
              <a:buChar char="●"/>
            </a:pPr>
            <a:r>
              <a:rPr b="0" lang="da-DK" sz="1800" spc="-1" strike="noStrike">
                <a:solidFill>
                  <a:srgbClr val="737373"/>
                </a:solidFill>
                <a:latin typeface="Roboto"/>
                <a:ea typeface="Roboto"/>
              </a:rPr>
              <a:t>Kendskab til medicin og kirurgi bedrer forståelsen for patientens samlede behandlingsforløb og hvordan fysioterapi spiller sammen med andre behandlingsformer.</a:t>
            </a:r>
            <a:endParaRPr b="0" lang="da-DK" sz="1800" spc="-1" strike="noStrike">
              <a:solidFill>
                <a:srgbClr val="000000"/>
              </a:solidFill>
              <a:latin typeface="Arial"/>
            </a:endParaRPr>
          </a:p>
          <a:p>
            <a:pPr marL="457200" indent="-334080">
              <a:lnSpc>
                <a:spcPct val="150000"/>
              </a:lnSpc>
              <a:buClr>
                <a:srgbClr val="737373"/>
              </a:buClr>
              <a:buFont typeface="Roboto"/>
              <a:buChar char="●"/>
            </a:pPr>
            <a:r>
              <a:rPr b="1" lang="da-DK" sz="1800" spc="-1" strike="noStrike">
                <a:solidFill>
                  <a:srgbClr val="737373"/>
                </a:solidFill>
                <a:latin typeface="Roboto"/>
                <a:ea typeface="Roboto"/>
              </a:rPr>
              <a:t>Case: </a:t>
            </a:r>
            <a:r>
              <a:rPr b="0" lang="da-DK" sz="1800" spc="-1" strike="noStrike">
                <a:solidFill>
                  <a:srgbClr val="737373"/>
                </a:solidFill>
                <a:latin typeface="Roboto"/>
                <a:ea typeface="Roboto"/>
              </a:rPr>
              <a:t>En 55-årig mand kommer til fysioterapi efter en knæoperation. Han har også diabetes type 2 og tager blodfortyndende medicin.</a:t>
            </a:r>
            <a:endParaRPr b="0" lang="da-DK" sz="1800" spc="-1" strike="noStrike">
              <a:solidFill>
                <a:srgbClr val="000000"/>
              </a:solidFill>
              <a:latin typeface="Arial"/>
            </a:endParaRPr>
          </a:p>
          <a:p>
            <a:pPr marL="457200" indent="-334080">
              <a:lnSpc>
                <a:spcPct val="150000"/>
              </a:lnSpc>
              <a:buClr>
                <a:srgbClr val="737373"/>
              </a:buClr>
              <a:buFont typeface="Roboto"/>
              <a:buChar char="●"/>
            </a:pPr>
            <a:r>
              <a:rPr b="1" lang="da-DK" sz="1800" spc="-1" strike="noStrike">
                <a:solidFill>
                  <a:srgbClr val="737373"/>
                </a:solidFill>
                <a:latin typeface="Roboto"/>
                <a:ea typeface="Roboto"/>
              </a:rPr>
              <a:t>Spørgsmål: </a:t>
            </a:r>
            <a:r>
              <a:rPr b="0" lang="da-DK" sz="1800" spc="-1" strike="noStrike">
                <a:solidFill>
                  <a:srgbClr val="737373"/>
                </a:solidFill>
                <a:latin typeface="Roboto"/>
                <a:ea typeface="Roboto"/>
              </a:rPr>
              <a:t>Hvad tænker i?</a:t>
            </a:r>
            <a:endParaRPr b="0" lang="da-DK" sz="1800" spc="-1" strike="noStrike">
              <a:solidFill>
                <a:srgbClr val="000000"/>
              </a:solidFill>
              <a:latin typeface="Arial"/>
            </a:endParaRPr>
          </a:p>
          <a:p>
            <a:pPr lvl="1" marL="720000" indent="-310320">
              <a:lnSpc>
                <a:spcPct val="150000"/>
              </a:lnSpc>
              <a:buClr>
                <a:srgbClr val="737373"/>
              </a:buClr>
              <a:buFont typeface="Roboto"/>
              <a:buChar char="○"/>
            </a:pPr>
            <a:r>
              <a:rPr b="0" lang="da-DK" sz="1400" spc="-1" strike="noStrike">
                <a:solidFill>
                  <a:srgbClr val="737373"/>
                </a:solidFill>
                <a:latin typeface="Roboto"/>
                <a:ea typeface="Roboto"/>
              </a:rPr>
              <a:t>Hvordan påvirker patientens diabetes og medicin din tilgang til genoptræningen? Hvordan ville du tilpasse din behandlingsplan?</a:t>
            </a:r>
            <a:endParaRPr b="0" lang="da-DK" sz="1400" spc="-1" strike="noStrike">
              <a:solidFill>
                <a:srgbClr val="000000"/>
              </a:solidFill>
              <a:latin typeface="Arial"/>
            </a:endParaRPr>
          </a:p>
          <a:p>
            <a:pPr>
              <a:lnSpc>
                <a:spcPct val="150000"/>
              </a:lnSpc>
              <a:spcBef>
                <a:spcPts val="1199"/>
              </a:spcBef>
              <a:spcAft>
                <a:spcPts val="1199"/>
              </a:spcAft>
              <a:buNone/>
              <a:tabLst>
                <a:tab algn="l" pos="0"/>
              </a:tabLst>
            </a:pPr>
            <a:endParaRPr b="0" lang="da-DK" sz="1800" spc="-1" strike="noStrike">
              <a:solidFill>
                <a:srgbClr val="000000"/>
              </a:solidFill>
              <a:latin typeface="Arial"/>
            </a:endParaRPr>
          </a:p>
        </p:txBody>
      </p:sp>
      <p:pic>
        <p:nvPicPr>
          <p:cNvPr id="319" name="Google Shape;140;p23" descr=""/>
          <p:cNvPicPr/>
          <p:nvPr/>
        </p:nvPicPr>
        <p:blipFill>
          <a:blip r:embed="rId1"/>
          <a:stretch/>
        </p:blipFill>
        <p:spPr>
          <a:xfrm>
            <a:off x="6215400" y="748800"/>
            <a:ext cx="2584440" cy="2023560"/>
          </a:xfrm>
          <a:prstGeom prst="rect">
            <a:avLst/>
          </a:prstGeom>
          <a:ln w="0">
            <a:noFill/>
          </a:ln>
        </p:spPr>
      </p:pic>
      <p:pic>
        <p:nvPicPr>
          <p:cNvPr id="320" name="Google Shape;141;p23" descr=""/>
          <p:cNvPicPr/>
          <p:nvPr/>
        </p:nvPicPr>
        <p:blipFill>
          <a:blip r:embed="rId2"/>
          <a:stretch/>
        </p:blipFill>
        <p:spPr>
          <a:xfrm>
            <a:off x="6158880" y="2918880"/>
            <a:ext cx="2698200" cy="2023560"/>
          </a:xfrm>
          <a:prstGeom prst="rect">
            <a:avLst/>
          </a:prstGeom>
          <a:ln w="0">
            <a:noFill/>
          </a:ln>
        </p:spPr>
      </p:pic>
    </p:spTree>
  </p:cSld>
  <mc:AlternateContent>
    <mc:Choice Requires="p14">
      <p:transition spd="slow" p14:dur="2000"/>
    </mc:Choice>
    <mc:Fallback>
      <p:transition spd="slow"/>
    </mc:Fallback>
  </mc:AlternateContent>
  <p:timing>
    <p:tnLst>
      <p:par>
        <p:cTn id="52" dur="indefinite" restart="never" nodeType="tmRoot">
          <p:childTnLst>
            <p:seq>
              <p:cTn id="53" dur="indefinite" nodeType="mainSeq">
                <p:childTnLst>
                  <p:par>
                    <p:cTn id="54" fill="hold">
                      <p:stCondLst>
                        <p:cond delay="indefinite"/>
                      </p:stCondLst>
                      <p:childTnLst>
                        <p:par>
                          <p:cTn id="55" fill="hold">
                            <p:stCondLst>
                              <p:cond delay="0"/>
                            </p:stCondLst>
                            <p:childTnLst>
                              <p:par>
                                <p:cTn id="56" nodeType="clickEffect" fill="hold" presetClass="entr" presetID="1">
                                  <p:stCondLst>
                                    <p:cond delay="0"/>
                                  </p:stCondLst>
                                  <p:childTnLst>
                                    <p:set>
                                      <p:cBhvr>
                                        <p:cTn id="57" dur="1" fill="hold">
                                          <p:stCondLst>
                                            <p:cond delay="0"/>
                                          </p:stCondLst>
                                        </p:cTn>
                                        <p:tgtEl>
                                          <p:spTgt spid="318">
                                            <p:txEl>
                                              <p:pRg st="0" end="0"/>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1">
                                  <p:stCondLst>
                                    <p:cond delay="0"/>
                                  </p:stCondLst>
                                  <p:childTnLst>
                                    <p:set>
                                      <p:cBhvr>
                                        <p:cTn id="61" dur="1" fill="hold">
                                          <p:stCondLst>
                                            <p:cond delay="0"/>
                                          </p:stCondLst>
                                        </p:cTn>
                                        <p:tgtEl>
                                          <p:spTgt spid="318">
                                            <p:txEl>
                                              <p:pRg st="1" end="1"/>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nodeType="clickEffect" fill="hold" presetClass="entr" presetID="1">
                                  <p:stCondLst>
                                    <p:cond delay="0"/>
                                  </p:stCondLst>
                                  <p:childTnLst>
                                    <p:set>
                                      <p:cBhvr>
                                        <p:cTn id="65" dur="1" fill="hold">
                                          <p:stCondLst>
                                            <p:cond delay="0"/>
                                          </p:stCondLst>
                                        </p:cTn>
                                        <p:tgtEl>
                                          <p:spTgt spid="318">
                                            <p:txEl>
                                              <p:pRg st="2" end="2"/>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nodeType="clickEffect" fill="hold" presetClass="entr" presetID="1">
                                  <p:stCondLst>
                                    <p:cond delay="0"/>
                                  </p:stCondLst>
                                  <p:childTnLst>
                                    <p:set>
                                      <p:cBhvr>
                                        <p:cTn id="69" dur="1" fill="hold">
                                          <p:stCondLst>
                                            <p:cond delay="0"/>
                                          </p:stCondLst>
                                        </p:cTn>
                                        <p:tgtEl>
                                          <p:spTgt spid="318">
                                            <p:txEl>
                                              <p:pRg st="3" end="3"/>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
                                  <p:stCondLst>
                                    <p:cond delay="0"/>
                                  </p:stCondLst>
                                  <p:childTnLst>
                                    <p:set>
                                      <p:cBhvr>
                                        <p:cTn id="73" dur="1" fill="hold">
                                          <p:stCondLst>
                                            <p:cond delay="0"/>
                                          </p:stCondLst>
                                        </p:cTn>
                                        <p:tgtEl>
                                          <p:spTgt spid="318">
                                            <p:txEl>
                                              <p:pRg st="4" end="4"/>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318">
                                            <p:txEl>
                                              <p:pRg st="5" end="5"/>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
                                  <p:stCondLst>
                                    <p:cond delay="0"/>
                                  </p:stCondLst>
                                  <p:childTnLst>
                                    <p:set>
                                      <p:cBhvr>
                                        <p:cTn id="81" dur="1" fill="hold">
                                          <p:stCondLst>
                                            <p:cond delay="0"/>
                                          </p:stCondLst>
                                        </p:cTn>
                                        <p:tgtEl>
                                          <p:spTgt spid="31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nodeType="clickEffect" fill="hold" presetClass="entr" presetID="1">
                                  <p:stCondLst>
                                    <p:cond delay="0"/>
                                  </p:stCondLst>
                                  <p:childTnLst>
                                    <p:set>
                                      <p:cBhvr>
                                        <p:cTn id="85"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algn="l" pos="0"/>
              </a:tabLst>
            </a:pPr>
            <a:r>
              <a:rPr b="0" lang="da-DK" sz="3200" spc="-1" strike="noStrike">
                <a:solidFill>
                  <a:srgbClr val="ffffff"/>
                </a:solidFill>
                <a:latin typeface="Roboto"/>
                <a:ea typeface="Roboto"/>
              </a:rPr>
              <a:t>Sikkerhed og kontraindikation</a:t>
            </a:r>
            <a:endParaRPr b="0" lang="da-DK" sz="3200" spc="-1" strike="noStrike">
              <a:solidFill>
                <a:srgbClr val="eeeeee"/>
              </a:solidFill>
              <a:latin typeface="Roboto"/>
            </a:endParaRPr>
          </a:p>
        </p:txBody>
      </p:sp>
      <p:sp>
        <p:nvSpPr>
          <p:cNvPr id="322" name="PlaceHolder 2"/>
          <p:cNvSpPr>
            <a:spLocks noGrp="1"/>
          </p:cNvSpPr>
          <p:nvPr>
            <p:ph/>
          </p:nvPr>
        </p:nvSpPr>
        <p:spPr>
          <a:xfrm>
            <a:off x="37800" y="748800"/>
            <a:ext cx="6442200" cy="4243320"/>
          </a:xfrm>
          <a:prstGeom prst="rect">
            <a:avLst/>
          </a:prstGeom>
          <a:noFill/>
          <a:ln w="0">
            <a:noFill/>
          </a:ln>
        </p:spPr>
        <p:txBody>
          <a:bodyPr tIns="91440" bIns="91440" anchor="t">
            <a:normAutofit fontScale="95000"/>
          </a:bodyPr>
          <a:p>
            <a:pPr marL="457200" indent="-342720">
              <a:lnSpc>
                <a:spcPct val="150000"/>
              </a:lnSpc>
              <a:buClr>
                <a:srgbClr val="737373"/>
              </a:buClr>
              <a:buFont typeface="Roboto"/>
              <a:buChar char="●"/>
            </a:pPr>
            <a:r>
              <a:rPr b="0" lang="da-DK" sz="1800" spc="-1" strike="noStrike">
                <a:solidFill>
                  <a:srgbClr val="737373"/>
                </a:solidFill>
                <a:latin typeface="Roboto"/>
                <a:ea typeface="Roboto"/>
              </a:rPr>
              <a:t>Identifikation af potentielle risici</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Undgåelse af kontraindikationer</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1" lang="da-DK" sz="1800" spc="-1" strike="noStrike">
                <a:solidFill>
                  <a:srgbClr val="737373"/>
                </a:solidFill>
                <a:latin typeface="Roboto"/>
                <a:ea typeface="Roboto"/>
              </a:rPr>
              <a:t>Case:</a:t>
            </a:r>
            <a:r>
              <a:rPr b="0" lang="da-DK" sz="1800" spc="-1" strike="noStrike">
                <a:solidFill>
                  <a:srgbClr val="737373"/>
                </a:solidFill>
                <a:latin typeface="Roboto"/>
                <a:ea typeface="Roboto"/>
              </a:rPr>
              <a:t> En 40-årig kvinde med rygproblemer fortæller, at hun netop er begyndt på et nyt smertestillende præparat, som gør hende lidt svimmel. Du bemærker desuden patienten er ankommet i egen bil.</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1" lang="da-DK" sz="1800" spc="-1" strike="noStrike">
                <a:solidFill>
                  <a:srgbClr val="737373"/>
                </a:solidFill>
                <a:latin typeface="Roboto"/>
                <a:ea typeface="Roboto"/>
              </a:rPr>
              <a:t>Spørgsmål:</a:t>
            </a:r>
            <a:r>
              <a:rPr b="0" lang="da-DK" sz="1800" spc="-1" strike="noStrike">
                <a:solidFill>
                  <a:srgbClr val="737373"/>
                </a:solidFill>
                <a:latin typeface="Roboto"/>
                <a:ea typeface="Roboto"/>
              </a:rPr>
              <a:t> Hvad tænker i?</a:t>
            </a:r>
            <a:endParaRPr b="0" lang="da-DK" sz="1800" spc="-1" strike="noStrike">
              <a:solidFill>
                <a:srgbClr val="000000"/>
              </a:solidFill>
              <a:latin typeface="Arial"/>
            </a:endParaRPr>
          </a:p>
          <a:p>
            <a:pPr lvl="1" marL="914400" indent="-317160">
              <a:lnSpc>
                <a:spcPct val="150000"/>
              </a:lnSpc>
              <a:buClr>
                <a:srgbClr val="737373"/>
              </a:buClr>
              <a:buFont typeface="Roboto"/>
              <a:buChar char="○"/>
            </a:pPr>
            <a:r>
              <a:rPr b="0" lang="da-DK" sz="1400" spc="-1" strike="noStrike">
                <a:solidFill>
                  <a:srgbClr val="737373"/>
                </a:solidFill>
                <a:latin typeface="Roboto"/>
                <a:ea typeface="Roboto"/>
              </a:rPr>
              <a:t>Hvilke overvejelser gør du dig om sikkerheden ved fysisk træning? Hvordan ville du justere din behandling? Har du et ansvar for andres sikkerhed?</a:t>
            </a:r>
            <a:endParaRPr b="0" lang="da-DK" sz="1400" spc="-1" strike="noStrike">
              <a:solidFill>
                <a:srgbClr val="000000"/>
              </a:solidFill>
              <a:latin typeface="Arial"/>
            </a:endParaRPr>
          </a:p>
        </p:txBody>
      </p:sp>
      <p:pic>
        <p:nvPicPr>
          <p:cNvPr id="323" name="Google Shape;148;p24" descr=""/>
          <p:cNvPicPr/>
          <p:nvPr/>
        </p:nvPicPr>
        <p:blipFill>
          <a:blip r:embed="rId1"/>
          <a:stretch/>
        </p:blipFill>
        <p:spPr>
          <a:xfrm>
            <a:off x="6703200" y="748800"/>
            <a:ext cx="2268720" cy="2268720"/>
          </a:xfrm>
          <a:prstGeom prst="rect">
            <a:avLst/>
          </a:prstGeom>
          <a:ln w="0">
            <a:noFill/>
          </a:ln>
        </p:spPr>
      </p:pic>
      <p:pic>
        <p:nvPicPr>
          <p:cNvPr id="324" name="Google Shape;149;p24" descr=""/>
          <p:cNvPicPr/>
          <p:nvPr/>
        </p:nvPicPr>
        <p:blipFill>
          <a:blip r:embed="rId2"/>
          <a:stretch/>
        </p:blipFill>
        <p:spPr>
          <a:xfrm>
            <a:off x="7078320" y="3164040"/>
            <a:ext cx="1428480" cy="1428480"/>
          </a:xfrm>
          <a:prstGeom prst="rect">
            <a:avLst/>
          </a:prstGeom>
          <a:ln w="0">
            <a:noFill/>
          </a:ln>
        </p:spPr>
      </p:pic>
      <p:sp>
        <p:nvSpPr>
          <p:cNvPr id="325" name="Google Shape;150;p24"/>
          <p:cNvSpPr/>
          <p:nvPr/>
        </p:nvSpPr>
        <p:spPr>
          <a:xfrm>
            <a:off x="6708960" y="4391640"/>
            <a:ext cx="2765520" cy="6854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da-DK" sz="1100" spc="-1" strike="noStrike">
                <a:solidFill>
                  <a:srgbClr val="333333"/>
                </a:solidFill>
                <a:latin typeface="Arial"/>
                <a:ea typeface="Arial"/>
              </a:rPr>
              <a:t>Fast behandling med korttidsvirkende opioider er i udgangspunktet ikke foreneligt med bilkørsel!</a:t>
            </a:r>
            <a:endParaRPr b="0" lang="da-DK" sz="1100" spc="-1" strike="noStrike">
              <a:latin typeface="Arial"/>
            </a:endParaRPr>
          </a:p>
        </p:txBody>
      </p:sp>
    </p:spTree>
  </p:cSld>
  <mc:AlternateContent>
    <mc:Choice Requires="p14">
      <p:transition spd="slow" p14:dur="2000"/>
    </mc:Choice>
    <mc:Fallback>
      <p:transition spd="slow"/>
    </mc:Fallback>
  </mc:AlternateContent>
  <p:timing>
    <p:tnLst>
      <p:par>
        <p:cTn id="86" dur="indefinite" restart="never" nodeType="tmRoot">
          <p:childTnLst>
            <p:seq>
              <p:cTn id="87" dur="indefinite" nodeType="mainSeq">
                <p:childTnLst>
                  <p:par>
                    <p:cTn id="88" fill="hold">
                      <p:stCondLst>
                        <p:cond delay="indefinite"/>
                      </p:stCondLst>
                      <p:childTnLst>
                        <p:par>
                          <p:cTn id="89" fill="hold">
                            <p:stCondLst>
                              <p:cond delay="0"/>
                            </p:stCondLst>
                            <p:childTnLst>
                              <p:par>
                                <p:cTn id="90" nodeType="clickEffect" fill="hold" presetClass="entr" presetID="1">
                                  <p:stCondLst>
                                    <p:cond delay="0"/>
                                  </p:stCondLst>
                                  <p:childTnLst>
                                    <p:set>
                                      <p:cBhvr>
                                        <p:cTn id="91" dur="1" fill="hold">
                                          <p:stCondLst>
                                            <p:cond delay="0"/>
                                          </p:stCondLst>
                                        </p:cTn>
                                        <p:tgtEl>
                                          <p:spTgt spid="322">
                                            <p:txEl>
                                              <p:pRg st="0" end="0"/>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nodeType="clickEffect" fill="hold" presetClass="entr" presetID="1">
                                  <p:stCondLst>
                                    <p:cond delay="0"/>
                                  </p:stCondLst>
                                  <p:childTnLst>
                                    <p:set>
                                      <p:cBhvr>
                                        <p:cTn id="95" dur="1" fill="hold">
                                          <p:stCondLst>
                                            <p:cond delay="0"/>
                                          </p:stCondLst>
                                        </p:cTn>
                                        <p:tgtEl>
                                          <p:spTgt spid="322">
                                            <p:txEl>
                                              <p:pRg st="1" end="1"/>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1">
                                  <p:stCondLst>
                                    <p:cond delay="0"/>
                                  </p:stCondLst>
                                  <p:childTnLst>
                                    <p:set>
                                      <p:cBhvr>
                                        <p:cTn id="99" dur="1" fill="hold">
                                          <p:stCondLst>
                                            <p:cond delay="0"/>
                                          </p:stCondLst>
                                        </p:cTn>
                                        <p:tgtEl>
                                          <p:spTgt spid="322">
                                            <p:txEl>
                                              <p:pRg st="2" end="2"/>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1">
                                  <p:stCondLst>
                                    <p:cond delay="0"/>
                                  </p:stCondLst>
                                  <p:childTnLst>
                                    <p:set>
                                      <p:cBhvr>
                                        <p:cTn id="103" dur="1" fill="hold">
                                          <p:stCondLst>
                                            <p:cond delay="0"/>
                                          </p:stCondLst>
                                        </p:cTn>
                                        <p:tgtEl>
                                          <p:spTgt spid="322">
                                            <p:txEl>
                                              <p:pRg st="3" end="3"/>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nodeType="clickEffect" fill="hold" presetClass="entr" presetID="1">
                                  <p:stCondLst>
                                    <p:cond delay="0"/>
                                  </p:stCondLst>
                                  <p:childTnLst>
                                    <p:set>
                                      <p:cBhvr>
                                        <p:cTn id="107" dur="1" fill="hold">
                                          <p:stCondLst>
                                            <p:cond delay="0"/>
                                          </p:stCondLst>
                                        </p:cTn>
                                        <p:tgtEl>
                                          <p:spTgt spid="322">
                                            <p:txEl>
                                              <p:pRg st="4" end="4"/>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nodeType="clickEffect" fill="hold" presetClass="entr" presetID="1">
                                  <p:stCondLst>
                                    <p:cond delay="0"/>
                                  </p:stCondLst>
                                  <p:childTnLst>
                                    <p:set>
                                      <p:cBhvr>
                                        <p:cTn id="111" dur="1" fill="hold">
                                          <p:stCondLst>
                                            <p:cond delay="0"/>
                                          </p:stCondLst>
                                        </p:cTn>
                                        <p:tgtEl>
                                          <p:spTgt spid="324"/>
                                        </p:tgtEl>
                                        <p:attrNameLst>
                                          <p:attrName>style.visibility</p:attrName>
                                        </p:attrNameLst>
                                      </p:cBhvr>
                                      <p:to>
                                        <p:strVal val="visible"/>
                                      </p:to>
                                    </p:set>
                                  </p:childTnLst>
                                </p:cTn>
                              </p:par>
                              <p:par>
                                <p:cTn id="112" nodeType="withEffect" fill="hold" presetClass="entr" presetID="1">
                                  <p:stCondLst>
                                    <p:cond delay="0"/>
                                  </p:stCondLst>
                                  <p:childTnLst>
                                    <p:set>
                                      <p:cBhvr>
                                        <p:cTn id="113" dur="1" fill="hold">
                                          <p:stCondLst>
                                            <p:cond delay="0"/>
                                          </p:stCondLst>
                                        </p:cTn>
                                        <p:tgtEl>
                                          <p:spTgt spid="325"/>
                                        </p:tgtEl>
                                        <p:attrNameLst>
                                          <p:attrName>style.visibility</p:attrName>
                                        </p:attrNameLst>
                                      </p:cBhvr>
                                      <p:to>
                                        <p:strVal val="visible"/>
                                      </p:to>
                                    </p:set>
                                  </p:childTnLst>
                                </p:cTn>
                              </p:par>
                              <p:par>
                                <p:cTn id="114" nodeType="withEffect" fill="hold" presetClass="entr" presetID="1">
                                  <p:stCondLst>
                                    <p:cond delay="0"/>
                                  </p:stCondLst>
                                  <p:childTnLst>
                                    <p:set>
                                      <p:cBhvr>
                                        <p:cTn id="115"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algn="l" pos="0"/>
              </a:tabLst>
            </a:pPr>
            <a:r>
              <a:rPr b="0" lang="da-DK" sz="3200" spc="-1" strike="noStrike">
                <a:solidFill>
                  <a:srgbClr val="ffffff"/>
                </a:solidFill>
                <a:latin typeface="Roboto"/>
                <a:ea typeface="Roboto"/>
              </a:rPr>
              <a:t>Optimering af behandling</a:t>
            </a:r>
            <a:endParaRPr b="0" lang="da-DK" sz="3200" spc="-1" strike="noStrike">
              <a:solidFill>
                <a:srgbClr val="eeeeee"/>
              </a:solidFill>
              <a:latin typeface="Roboto"/>
            </a:endParaRPr>
          </a:p>
        </p:txBody>
      </p:sp>
      <p:sp>
        <p:nvSpPr>
          <p:cNvPr id="327" name="PlaceHolder 2"/>
          <p:cNvSpPr>
            <a:spLocks noGrp="1"/>
          </p:cNvSpPr>
          <p:nvPr>
            <p:ph/>
          </p:nvPr>
        </p:nvSpPr>
        <p:spPr>
          <a:xfrm>
            <a:off x="37800" y="748800"/>
            <a:ext cx="5112360" cy="4243320"/>
          </a:xfrm>
          <a:prstGeom prst="rect">
            <a:avLst/>
          </a:prstGeom>
          <a:noFill/>
          <a:ln w="0">
            <a:noFill/>
          </a:ln>
        </p:spPr>
        <p:txBody>
          <a:bodyPr tIns="91440" bIns="91440" anchor="t">
            <a:normAutofit fontScale="95000"/>
          </a:bodyPr>
          <a:p>
            <a:pPr marL="457200" indent="-342720">
              <a:lnSpc>
                <a:spcPct val="150000"/>
              </a:lnSpc>
              <a:buClr>
                <a:srgbClr val="737373"/>
              </a:buClr>
              <a:buFont typeface="Roboto"/>
              <a:buChar char="●"/>
            </a:pPr>
            <a:r>
              <a:rPr b="0" lang="da-DK" sz="1800" spc="-1" strike="noStrike">
                <a:solidFill>
                  <a:srgbClr val="737373"/>
                </a:solidFill>
                <a:latin typeface="Roboto"/>
                <a:ea typeface="Roboto"/>
              </a:rPr>
              <a:t>Tilpasning af behandlingsplaner</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Hensyn til medicinsk behandling</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Forbedring af postoperativ genoptræning</a:t>
            </a:r>
            <a:endParaRPr b="0" lang="da-DK" sz="1800" spc="-1" strike="noStrike">
              <a:solidFill>
                <a:srgbClr val="000000"/>
              </a:solidFill>
              <a:latin typeface="Arial"/>
            </a:endParaRPr>
          </a:p>
          <a:p>
            <a:pPr marL="457200" indent="-342720">
              <a:lnSpc>
                <a:spcPct val="115000"/>
              </a:lnSpc>
              <a:buClr>
                <a:srgbClr val="737373"/>
              </a:buClr>
              <a:buFont typeface="Roboto"/>
              <a:buChar char="●"/>
            </a:pPr>
            <a:r>
              <a:rPr b="1" lang="da-DK" sz="1800" spc="-1" strike="noStrike">
                <a:solidFill>
                  <a:srgbClr val="737373"/>
                </a:solidFill>
                <a:latin typeface="Roboto"/>
                <a:ea typeface="Roboto"/>
              </a:rPr>
              <a:t>Case</a:t>
            </a:r>
            <a:r>
              <a:rPr b="0" lang="da-DK" sz="1800" spc="-1" strike="noStrike">
                <a:solidFill>
                  <a:srgbClr val="737373"/>
                </a:solidFill>
                <a:latin typeface="Roboto"/>
                <a:ea typeface="Roboto"/>
              </a:rPr>
              <a:t>: En 60-årig kvinde er henvist til fysioterapi for skulderproblemer. Hun har for nylig fået en ny hjertemedicin, som kan påvirke hendes udholdenhed.</a:t>
            </a:r>
            <a:endParaRPr b="0" lang="da-DK" sz="1800" spc="-1" strike="noStrike">
              <a:solidFill>
                <a:srgbClr val="000000"/>
              </a:solidFill>
              <a:latin typeface="Arial"/>
            </a:endParaRPr>
          </a:p>
          <a:p>
            <a:pPr marL="457200" indent="-342720">
              <a:lnSpc>
                <a:spcPct val="115000"/>
              </a:lnSpc>
              <a:buClr>
                <a:srgbClr val="737373"/>
              </a:buClr>
              <a:buFont typeface="Roboto"/>
              <a:buChar char="●"/>
            </a:pPr>
            <a:r>
              <a:rPr b="1" lang="da-DK" sz="1800" spc="-1" strike="noStrike">
                <a:solidFill>
                  <a:srgbClr val="737373"/>
                </a:solidFill>
                <a:latin typeface="Roboto"/>
                <a:ea typeface="Roboto"/>
              </a:rPr>
              <a:t>Spørgsmål</a:t>
            </a:r>
            <a:r>
              <a:rPr b="0" lang="da-DK" sz="1800" spc="-1" strike="noStrike">
                <a:solidFill>
                  <a:srgbClr val="737373"/>
                </a:solidFill>
                <a:latin typeface="Roboto"/>
                <a:ea typeface="Roboto"/>
              </a:rPr>
              <a:t>: Hvordan vil du tilpasse din behandlingsplan for at tage højde for patientens hjertemedicin og potentielle begrænsninger i udholdenhed?</a:t>
            </a:r>
            <a:endParaRPr b="0" lang="da-DK" sz="1800" spc="-1" strike="noStrike">
              <a:solidFill>
                <a:srgbClr val="000000"/>
              </a:solidFill>
              <a:latin typeface="Arial"/>
            </a:endParaRPr>
          </a:p>
          <a:p>
            <a:pPr>
              <a:lnSpc>
                <a:spcPct val="150000"/>
              </a:lnSpc>
              <a:spcBef>
                <a:spcPts val="1199"/>
              </a:spcBef>
              <a:spcAft>
                <a:spcPts val="1199"/>
              </a:spcAft>
              <a:buNone/>
              <a:tabLst>
                <a:tab algn="l" pos="0"/>
              </a:tabLst>
            </a:pPr>
            <a:endParaRPr b="0" lang="da-DK" sz="1800" spc="-1" strike="noStrike">
              <a:solidFill>
                <a:srgbClr val="000000"/>
              </a:solidFill>
              <a:latin typeface="Arial"/>
            </a:endParaRPr>
          </a:p>
        </p:txBody>
      </p:sp>
      <p:pic>
        <p:nvPicPr>
          <p:cNvPr id="328" name="Google Shape;157;p25" descr=""/>
          <p:cNvPicPr/>
          <p:nvPr/>
        </p:nvPicPr>
        <p:blipFill>
          <a:blip r:embed="rId1"/>
          <a:stretch/>
        </p:blipFill>
        <p:spPr>
          <a:xfrm>
            <a:off x="5586840" y="912600"/>
            <a:ext cx="3440880" cy="1937160"/>
          </a:xfrm>
          <a:prstGeom prst="rect">
            <a:avLst/>
          </a:prstGeom>
          <a:ln w="0">
            <a:noFill/>
          </a:ln>
        </p:spPr>
      </p:pic>
    </p:spTree>
  </p:cSld>
  <mc:AlternateContent>
    <mc:Choice Requires="p14">
      <p:transition spd="slow" p14:dur="2000"/>
    </mc:Choice>
    <mc:Fallback>
      <p:transition spd="slow"/>
    </mc:Fallback>
  </mc:AlternateContent>
  <p:timing>
    <p:tnLst>
      <p:par>
        <p:cTn id="116" dur="indefinite" restart="never" nodeType="tmRoot">
          <p:childTnLst>
            <p:seq>
              <p:cTn id="117" dur="indefinite" nodeType="mainSeq">
                <p:childTnLst>
                  <p:par>
                    <p:cTn id="118" fill="hold">
                      <p:stCondLst>
                        <p:cond delay="indefinite"/>
                      </p:stCondLst>
                      <p:childTnLst>
                        <p:par>
                          <p:cTn id="119" fill="hold">
                            <p:stCondLst>
                              <p:cond delay="0"/>
                            </p:stCondLst>
                            <p:childTnLst>
                              <p:par>
                                <p:cTn id="120" nodeType="clickEffect" fill="hold" presetClass="entr" presetID="1">
                                  <p:stCondLst>
                                    <p:cond delay="0"/>
                                  </p:stCondLst>
                                  <p:childTnLst>
                                    <p:set>
                                      <p:cBhvr>
                                        <p:cTn id="121"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1">
                                  <p:stCondLst>
                                    <p:cond delay="0"/>
                                  </p:stCondLst>
                                  <p:childTnLst>
                                    <p:set>
                                      <p:cBhvr>
                                        <p:cTn id="125"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
                                  <p:stCondLst>
                                    <p:cond delay="0"/>
                                  </p:stCondLst>
                                  <p:childTnLst>
                                    <p:set>
                                      <p:cBhvr>
                                        <p:cTn id="129"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nodeType="clickEffect" fill="hold" presetClass="entr" presetID="1">
                                  <p:stCondLst>
                                    <p:cond delay="0"/>
                                  </p:stCondLst>
                                  <p:childTnLst>
                                    <p:set>
                                      <p:cBhvr>
                                        <p:cTn id="133"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nodeType="clickEffect" fill="hold" presetClass="entr" presetID="1">
                                  <p:stCondLst>
                                    <p:cond delay="0"/>
                                  </p:stCondLst>
                                  <p:childTnLst>
                                    <p:set>
                                      <p:cBhvr>
                                        <p:cTn id="137" dur="1" fill="hold">
                                          <p:stCondLst>
                                            <p:cond delay="0"/>
                                          </p:stCondLst>
                                        </p:cTn>
                                        <p:tgtEl>
                                          <p:spTgt spid="327">
                                            <p:txEl>
                                              <p:pRg st="4" end="4"/>
                                            </p:txEl>
                                          </p:spTgt>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nodeType="clickEffect" fill="hold" presetClass="entr" presetID="1">
                                  <p:stCondLst>
                                    <p:cond delay="0"/>
                                  </p:stCondLst>
                                  <p:childTnLst>
                                    <p:set>
                                      <p:cBhvr>
                                        <p:cTn id="141" dur="1" fill="hold">
                                          <p:stCondLst>
                                            <p:cond delay="0"/>
                                          </p:stCondLst>
                                        </p:cTn>
                                        <p:tgtEl>
                                          <p:spTgt spid="32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p:nvPr>
        </p:nvSpPr>
        <p:spPr>
          <a:xfrm>
            <a:off x="37800" y="748800"/>
            <a:ext cx="5112360" cy="4243320"/>
          </a:xfrm>
          <a:prstGeom prst="rect">
            <a:avLst/>
          </a:prstGeom>
          <a:noFill/>
          <a:ln w="0">
            <a:noFill/>
          </a:ln>
        </p:spPr>
        <p:txBody>
          <a:bodyPr tIns="91440" bIns="91440" anchor="t">
            <a:normAutofit fontScale="93000"/>
          </a:bodyPr>
          <a:p>
            <a:pPr marL="457200" indent="-334080">
              <a:lnSpc>
                <a:spcPct val="150000"/>
              </a:lnSpc>
              <a:buClr>
                <a:srgbClr val="737373"/>
              </a:buClr>
              <a:buFont typeface="Roboto"/>
              <a:buChar char="●"/>
            </a:pPr>
            <a:r>
              <a:rPr b="0" lang="da-DK" sz="1800" spc="-1" strike="noStrike">
                <a:solidFill>
                  <a:srgbClr val="737373"/>
                </a:solidFill>
                <a:latin typeface="Roboto"/>
                <a:ea typeface="Roboto"/>
              </a:rPr>
              <a:t>Forståelse af medicinsk terminologi</a:t>
            </a:r>
            <a:endParaRPr b="0" lang="da-DK" sz="1800" spc="-1" strike="noStrike">
              <a:solidFill>
                <a:srgbClr val="000000"/>
              </a:solidFill>
              <a:latin typeface="Arial"/>
            </a:endParaRPr>
          </a:p>
          <a:p>
            <a:pPr marL="457200" indent="-334080">
              <a:lnSpc>
                <a:spcPct val="150000"/>
              </a:lnSpc>
              <a:buClr>
                <a:srgbClr val="737373"/>
              </a:buClr>
              <a:buFont typeface="Roboto"/>
              <a:buChar char="●"/>
            </a:pPr>
            <a:r>
              <a:rPr b="0" lang="da-DK" sz="1800" spc="-1" strike="noStrike">
                <a:solidFill>
                  <a:srgbClr val="737373"/>
                </a:solidFill>
                <a:latin typeface="Roboto"/>
                <a:ea typeface="Roboto"/>
              </a:rPr>
              <a:t>Forbedret tværfagligt samarbejde</a:t>
            </a:r>
            <a:endParaRPr b="0" lang="da-DK" sz="1800" spc="-1" strike="noStrike">
              <a:solidFill>
                <a:srgbClr val="000000"/>
              </a:solidFill>
              <a:latin typeface="Arial"/>
            </a:endParaRPr>
          </a:p>
          <a:p>
            <a:pPr marL="457200" indent="-334080">
              <a:lnSpc>
                <a:spcPct val="150000"/>
              </a:lnSpc>
              <a:buClr>
                <a:srgbClr val="737373"/>
              </a:buClr>
              <a:buFont typeface="Roboto"/>
              <a:buChar char="●"/>
            </a:pPr>
            <a:r>
              <a:rPr b="0" lang="da-DK" sz="1800" spc="-1" strike="noStrike">
                <a:solidFill>
                  <a:srgbClr val="737373"/>
                </a:solidFill>
                <a:latin typeface="Roboto"/>
                <a:ea typeface="Roboto"/>
              </a:rPr>
              <a:t>Effektiv kommunikation med andre sundhedsprofessionelle</a:t>
            </a:r>
            <a:endParaRPr b="0" lang="da-DK" sz="1800" spc="-1" strike="noStrike">
              <a:solidFill>
                <a:srgbClr val="000000"/>
              </a:solidFill>
              <a:latin typeface="Arial"/>
            </a:endParaRPr>
          </a:p>
          <a:p>
            <a:pPr marL="457200" indent="-334080">
              <a:lnSpc>
                <a:spcPct val="115000"/>
              </a:lnSpc>
              <a:buClr>
                <a:srgbClr val="737373"/>
              </a:buClr>
              <a:buFont typeface="Roboto"/>
              <a:buChar char="●"/>
            </a:pPr>
            <a:r>
              <a:rPr b="1" lang="da-DK" sz="1800" spc="-1" strike="noStrike">
                <a:solidFill>
                  <a:srgbClr val="737373"/>
                </a:solidFill>
                <a:latin typeface="Roboto"/>
                <a:ea typeface="Roboto"/>
              </a:rPr>
              <a:t>Case</a:t>
            </a:r>
            <a:r>
              <a:rPr b="0" lang="da-DK" sz="1800" spc="-1" strike="noStrike">
                <a:solidFill>
                  <a:srgbClr val="737373"/>
                </a:solidFill>
                <a:latin typeface="Roboto"/>
                <a:ea typeface="Roboto"/>
              </a:rPr>
              <a:t>: Du behandler en patient efter en hofteoperation og bemærker en uventet hævelse og rødme omkring arret.</a:t>
            </a:r>
            <a:endParaRPr b="0" lang="da-DK" sz="1800" spc="-1" strike="noStrike">
              <a:solidFill>
                <a:srgbClr val="000000"/>
              </a:solidFill>
              <a:latin typeface="Arial"/>
            </a:endParaRPr>
          </a:p>
          <a:p>
            <a:pPr marL="457200" indent="-334080">
              <a:lnSpc>
                <a:spcPct val="115000"/>
              </a:lnSpc>
              <a:spcBef>
                <a:spcPts val="1001"/>
              </a:spcBef>
              <a:buClr>
                <a:srgbClr val="737373"/>
              </a:buClr>
              <a:buFont typeface="Roboto"/>
              <a:buChar char="●"/>
            </a:pPr>
            <a:r>
              <a:rPr b="1" lang="da-DK" sz="1800" spc="-1" strike="noStrike">
                <a:solidFill>
                  <a:srgbClr val="737373"/>
                </a:solidFill>
                <a:latin typeface="Roboto"/>
                <a:ea typeface="Roboto"/>
              </a:rPr>
              <a:t>Spørgsmål</a:t>
            </a:r>
            <a:r>
              <a:rPr b="0" lang="da-DK" sz="1800" spc="-1" strike="noStrike">
                <a:solidFill>
                  <a:srgbClr val="737373"/>
                </a:solidFill>
                <a:latin typeface="Roboto"/>
                <a:ea typeface="Roboto"/>
              </a:rPr>
              <a:t>: Hvad vil du spørge patienten om? Hvordan vil du kommunikere dine observationer til den opererende læge? Hvilke medicinske termer vil være relevante at bruge?</a:t>
            </a:r>
            <a:endParaRPr b="0" lang="da-DK" sz="1800" spc="-1" strike="noStrike">
              <a:solidFill>
                <a:srgbClr val="000000"/>
              </a:solidFill>
              <a:latin typeface="Arial"/>
            </a:endParaRPr>
          </a:p>
          <a:p>
            <a:pPr>
              <a:lnSpc>
                <a:spcPct val="150000"/>
              </a:lnSpc>
              <a:spcBef>
                <a:spcPts val="1199"/>
              </a:spcBef>
              <a:spcAft>
                <a:spcPts val="1199"/>
              </a:spcAft>
              <a:buNone/>
              <a:tabLst>
                <a:tab algn="l" pos="0"/>
              </a:tabLst>
            </a:pPr>
            <a:endParaRPr b="0" lang="da-DK" sz="1800" spc="-1" strike="noStrike">
              <a:solidFill>
                <a:srgbClr val="000000"/>
              </a:solidFill>
              <a:latin typeface="Arial"/>
            </a:endParaRPr>
          </a:p>
        </p:txBody>
      </p:sp>
      <p:sp>
        <p:nvSpPr>
          <p:cNvPr id="330" name="PlaceHolder 2"/>
          <p:cNvSpPr>
            <a:spLocks noGrp="1"/>
          </p:cNvSpPr>
          <p:nvPr>
            <p:ph type="title"/>
          </p:nvPr>
        </p:nvSpPr>
        <p:spPr>
          <a:xfrm>
            <a:off x="257040" y="0"/>
            <a:ext cx="8826120" cy="602280"/>
          </a:xfrm>
          <a:prstGeom prst="rect">
            <a:avLst/>
          </a:prstGeom>
          <a:noFill/>
          <a:ln w="0">
            <a:noFill/>
          </a:ln>
        </p:spPr>
        <p:txBody>
          <a:bodyPr tIns="91440" bIns="91440" anchor="ctr">
            <a:normAutofit fontScale="82000"/>
          </a:bodyPr>
          <a:p>
            <a:pPr>
              <a:lnSpc>
                <a:spcPct val="100000"/>
              </a:lnSpc>
              <a:buNone/>
              <a:tabLst>
                <a:tab algn="l" pos="0"/>
              </a:tabLst>
            </a:pPr>
            <a:r>
              <a:rPr b="0" lang="da-DK" sz="3200" spc="-1" strike="noStrike">
                <a:solidFill>
                  <a:srgbClr val="ffffff"/>
                </a:solidFill>
                <a:latin typeface="Roboto"/>
                <a:ea typeface="Roboto"/>
              </a:rPr>
              <a:t>Kommunikation med andre sundhedsprofessionelle</a:t>
            </a:r>
            <a:endParaRPr b="0" lang="da-DK" sz="3200" spc="-1" strike="noStrike">
              <a:solidFill>
                <a:srgbClr val="eeeeee"/>
              </a:solidFill>
              <a:latin typeface="Roboto"/>
            </a:endParaRPr>
          </a:p>
        </p:txBody>
      </p:sp>
      <p:pic>
        <p:nvPicPr>
          <p:cNvPr id="331" name="Google Shape;164;p26" descr=""/>
          <p:cNvPicPr/>
          <p:nvPr/>
        </p:nvPicPr>
        <p:blipFill>
          <a:blip r:embed="rId1"/>
          <a:stretch/>
        </p:blipFill>
        <p:spPr>
          <a:xfrm>
            <a:off x="5302800" y="755280"/>
            <a:ext cx="3688560" cy="2772360"/>
          </a:xfrm>
          <a:prstGeom prst="rect">
            <a:avLst/>
          </a:prstGeom>
          <a:ln w="0">
            <a:noFill/>
          </a:ln>
        </p:spPr>
      </p:pic>
      <p:sp>
        <p:nvSpPr>
          <p:cNvPr id="332" name="Google Shape;165;p26"/>
          <p:cNvSpPr/>
          <p:nvPr/>
        </p:nvSpPr>
        <p:spPr>
          <a:xfrm>
            <a:off x="5244840" y="3517200"/>
            <a:ext cx="3898800" cy="1022040"/>
          </a:xfrm>
          <a:prstGeom prst="rect">
            <a:avLst/>
          </a:prstGeom>
          <a:noFill/>
          <a:ln w="0">
            <a:noFill/>
          </a:ln>
        </p:spPr>
        <p:style>
          <a:lnRef idx="0"/>
          <a:fillRef idx="0"/>
          <a:effectRef idx="0"/>
          <a:fontRef idx="minor"/>
        </p:style>
        <p:txBody>
          <a:bodyPr tIns="91440" bIns="91440" anchor="t">
            <a:spAutoFit/>
          </a:bodyPr>
          <a:p>
            <a:pPr>
              <a:lnSpc>
                <a:spcPct val="115000"/>
              </a:lnSpc>
              <a:spcBef>
                <a:spcPts val="1199"/>
              </a:spcBef>
              <a:spcAft>
                <a:spcPts val="1199"/>
              </a:spcAft>
              <a:buNone/>
              <a:tabLst>
                <a:tab algn="l" pos="0"/>
              </a:tabLst>
            </a:pPr>
            <a:r>
              <a:rPr b="0" lang="da-DK" sz="1200" spc="-1" strike="noStrike">
                <a:solidFill>
                  <a:srgbClr val="737373"/>
                </a:solidFill>
                <a:latin typeface="Roboto"/>
                <a:ea typeface="Roboto"/>
              </a:rPr>
              <a:t>Inficeret cikatrice efter hofteoperation. 3 uger postoperativt. Hævet, rødt. Patienten havde tiltagende smerte ved bevægelse af leddet, samt feber og nedsat appetit.</a:t>
            </a:r>
            <a:endParaRPr b="0" lang="da-DK" sz="1200" spc="-1" strike="noStrike">
              <a:latin typeface="Arial"/>
            </a:endParaRPr>
          </a:p>
        </p:txBody>
      </p:sp>
    </p:spTree>
  </p:cSld>
  <mc:AlternateContent>
    <mc:Choice Requires="p14">
      <p:transition spd="slow" p14:dur="2000"/>
    </mc:Choice>
    <mc:Fallback>
      <p:transition spd="slow"/>
    </mc:Fallback>
  </mc:AlternateContent>
  <p:timing>
    <p:tnLst>
      <p:par>
        <p:cTn id="142" dur="indefinite" restart="never" nodeType="tmRoot">
          <p:childTnLst>
            <p:seq>
              <p:cTn id="143" dur="indefinite" nodeType="mainSeq">
                <p:childTnLst>
                  <p:par>
                    <p:cTn id="144" fill="hold">
                      <p:stCondLst>
                        <p:cond delay="indefinite"/>
                      </p:stCondLst>
                      <p:childTnLst>
                        <p:par>
                          <p:cTn id="145" fill="hold">
                            <p:stCondLst>
                              <p:cond delay="0"/>
                            </p:stCondLst>
                            <p:childTnLst>
                              <p:par>
                                <p:cTn id="146" nodeType="clickEffect" fill="hold" presetClass="entr" presetID="1">
                                  <p:stCondLst>
                                    <p:cond delay="0"/>
                                  </p:stCondLst>
                                  <p:childTnLst>
                                    <p:set>
                                      <p:cBhvr>
                                        <p:cTn id="147" dur="1" fill="hold">
                                          <p:stCondLst>
                                            <p:cond delay="0"/>
                                          </p:stCondLst>
                                        </p:cTn>
                                        <p:tgtEl>
                                          <p:spTgt spid="329">
                                            <p:txEl>
                                              <p:pRg st="0" end="0"/>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1">
                                  <p:stCondLst>
                                    <p:cond delay="0"/>
                                  </p:stCondLst>
                                  <p:childTnLst>
                                    <p:set>
                                      <p:cBhvr>
                                        <p:cTn id="151" dur="1" fill="hold">
                                          <p:stCondLst>
                                            <p:cond delay="0"/>
                                          </p:stCondLst>
                                        </p:cTn>
                                        <p:tgtEl>
                                          <p:spTgt spid="329">
                                            <p:txEl>
                                              <p:pRg st="1" end="1"/>
                                            </p:txEl>
                                          </p:spTgt>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nodeType="clickEffect" fill="hold" presetClass="entr" presetID="1">
                                  <p:stCondLst>
                                    <p:cond delay="0"/>
                                  </p:stCondLst>
                                  <p:childTnLst>
                                    <p:set>
                                      <p:cBhvr>
                                        <p:cTn id="155" dur="1" fill="hold">
                                          <p:stCondLst>
                                            <p:cond delay="0"/>
                                          </p:stCondLst>
                                        </p:cTn>
                                        <p:tgtEl>
                                          <p:spTgt spid="329">
                                            <p:txEl>
                                              <p:pRg st="2" end="2"/>
                                            </p:txEl>
                                          </p:spTgt>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nodeType="clickEffect" fill="hold" presetClass="entr" presetID="1">
                                  <p:stCondLst>
                                    <p:cond delay="0"/>
                                  </p:stCondLst>
                                  <p:childTnLst>
                                    <p:set>
                                      <p:cBhvr>
                                        <p:cTn id="159" dur="1" fill="hold">
                                          <p:stCondLst>
                                            <p:cond delay="0"/>
                                          </p:stCondLst>
                                        </p:cTn>
                                        <p:tgtEl>
                                          <p:spTgt spid="329">
                                            <p:txEl>
                                              <p:pRg st="3" end="3"/>
                                            </p:txEl>
                                          </p:spTgt>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nodeType="clickEffect" fill="hold" presetClass="entr" presetID="1">
                                  <p:stCondLst>
                                    <p:cond delay="0"/>
                                  </p:stCondLst>
                                  <p:childTnLst>
                                    <p:set>
                                      <p:cBhvr>
                                        <p:cTn id="163" dur="1" fill="hold">
                                          <p:stCondLst>
                                            <p:cond delay="0"/>
                                          </p:stCondLst>
                                        </p:cTn>
                                        <p:tgtEl>
                                          <p:spTgt spid="329">
                                            <p:txEl>
                                              <p:pRg st="4" end="4"/>
                                            </p:txEl>
                                          </p:spTgt>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nodeType="clickEffect" fill="hold" presetClass="entr" presetID="1">
                                  <p:stCondLst>
                                    <p:cond delay="0"/>
                                  </p:stCondLst>
                                  <p:childTnLst>
                                    <p:set>
                                      <p:cBhvr>
                                        <p:cTn id="167" dur="1" fill="hold">
                                          <p:stCondLst>
                                            <p:cond delay="0"/>
                                          </p:stCondLst>
                                        </p:cTn>
                                        <p:tgtEl>
                                          <p:spTgt spid="329">
                                            <p:txEl>
                                              <p:pRg st="5" end="5"/>
                                            </p:txEl>
                                          </p:spTgt>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nodeType="clickEffect" fill="hold" presetClass="entr" presetID="1">
                                  <p:stCondLst>
                                    <p:cond delay="0"/>
                                  </p:stCondLst>
                                  <p:childTnLst>
                                    <p:set>
                                      <p:cBhvr>
                                        <p:cTn id="171" dur="1" fill="hold">
                                          <p:stCondLst>
                                            <p:cond delay="0"/>
                                          </p:stCondLst>
                                        </p:cTn>
                                        <p:tgtEl>
                                          <p:spTgt spid="331"/>
                                        </p:tgtEl>
                                        <p:attrNameLst>
                                          <p:attrName>style.visibility</p:attrName>
                                        </p:attrNameLst>
                                      </p:cBhvr>
                                      <p:to>
                                        <p:strVal val="visible"/>
                                      </p:to>
                                    </p:set>
                                  </p:childTnLst>
                                </p:cTn>
                              </p:par>
                              <p:par>
                                <p:cTn id="172" nodeType="withEffect" fill="hold" presetClass="entr" presetID="1">
                                  <p:stCondLst>
                                    <p:cond delay="0"/>
                                  </p:stCondLst>
                                  <p:childTnLst>
                                    <p:set>
                                      <p:cBhvr>
                                        <p:cTn id="173"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257040" y="0"/>
            <a:ext cx="8826120" cy="602280"/>
          </a:xfrm>
          <a:prstGeom prst="rect">
            <a:avLst/>
          </a:prstGeom>
          <a:noFill/>
          <a:ln w="0">
            <a:noFill/>
          </a:ln>
        </p:spPr>
        <p:txBody>
          <a:bodyPr tIns="91440" bIns="91440" anchor="ctr">
            <a:normAutofit fontScale="86000"/>
          </a:bodyPr>
          <a:p>
            <a:pPr>
              <a:lnSpc>
                <a:spcPct val="100000"/>
              </a:lnSpc>
              <a:buNone/>
              <a:tabLst>
                <a:tab algn="l" pos="0"/>
              </a:tabLst>
            </a:pPr>
            <a:r>
              <a:rPr b="0" lang="da-DK" sz="3200" spc="-1" strike="noStrike">
                <a:solidFill>
                  <a:srgbClr val="ffffff"/>
                </a:solidFill>
                <a:latin typeface="Roboto"/>
                <a:ea typeface="Roboto"/>
              </a:rPr>
              <a:t>Patientuddannelse</a:t>
            </a:r>
            <a:endParaRPr b="0" lang="da-DK" sz="3200" spc="-1" strike="noStrike">
              <a:solidFill>
                <a:srgbClr val="eeeeee"/>
              </a:solidFill>
              <a:latin typeface="Roboto"/>
            </a:endParaRPr>
          </a:p>
        </p:txBody>
      </p:sp>
      <p:sp>
        <p:nvSpPr>
          <p:cNvPr id="334" name="PlaceHolder 2"/>
          <p:cNvSpPr>
            <a:spLocks noGrp="1"/>
          </p:cNvSpPr>
          <p:nvPr>
            <p:ph/>
          </p:nvPr>
        </p:nvSpPr>
        <p:spPr>
          <a:xfrm>
            <a:off x="37800" y="748800"/>
            <a:ext cx="6340320" cy="4243320"/>
          </a:xfrm>
          <a:prstGeom prst="rect">
            <a:avLst/>
          </a:prstGeom>
          <a:noFill/>
          <a:ln w="0">
            <a:noFill/>
          </a:ln>
        </p:spPr>
        <p:txBody>
          <a:bodyPr tIns="91440" bIns="91440" anchor="t">
            <a:normAutofit/>
          </a:bodyPr>
          <a:p>
            <a:pPr marL="457200" indent="-342720">
              <a:lnSpc>
                <a:spcPct val="150000"/>
              </a:lnSpc>
              <a:buClr>
                <a:srgbClr val="737373"/>
              </a:buClr>
              <a:buFont typeface="Roboto"/>
              <a:buChar char="●"/>
            </a:pPr>
            <a:r>
              <a:rPr b="0" lang="da-DK" sz="1800" spc="-1" strike="noStrike">
                <a:solidFill>
                  <a:srgbClr val="737373"/>
                </a:solidFill>
                <a:latin typeface="Roboto"/>
                <a:ea typeface="Roboto"/>
              </a:rPr>
              <a:t>Bedre informering af patienter</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Forklaring af tilstand og behandling</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Øget patientforståelse og compliance</a:t>
            </a:r>
            <a:endParaRPr b="0" lang="da-DK" sz="1800" spc="-1" strike="noStrike">
              <a:solidFill>
                <a:srgbClr val="000000"/>
              </a:solidFill>
              <a:latin typeface="Arial"/>
            </a:endParaRPr>
          </a:p>
          <a:p>
            <a:pPr marL="457200" indent="-342720">
              <a:lnSpc>
                <a:spcPct val="115000"/>
              </a:lnSpc>
              <a:buClr>
                <a:srgbClr val="737373"/>
              </a:buClr>
              <a:buFont typeface="Roboto"/>
              <a:buChar char="●"/>
            </a:pPr>
            <a:r>
              <a:rPr b="1" lang="da-DK" sz="1800" spc="-1" strike="noStrike">
                <a:solidFill>
                  <a:srgbClr val="737373"/>
                </a:solidFill>
                <a:latin typeface="Roboto"/>
                <a:ea typeface="Roboto"/>
              </a:rPr>
              <a:t>Case</a:t>
            </a:r>
            <a:r>
              <a:rPr b="0" lang="da-DK" sz="1800" spc="-1" strike="noStrike">
                <a:solidFill>
                  <a:srgbClr val="737373"/>
                </a:solidFill>
                <a:latin typeface="Roboto"/>
                <a:ea typeface="Roboto"/>
              </a:rPr>
              <a:t>: En yngre atlet vender tilbage til sport efter en ACL-rekonstruktion. Han er ivrig efter at genoptage fuld træning hurtigst muligt.</a:t>
            </a:r>
            <a:endParaRPr b="0" lang="da-DK" sz="1800" spc="-1" strike="noStrike">
              <a:solidFill>
                <a:srgbClr val="000000"/>
              </a:solidFill>
              <a:latin typeface="Arial"/>
            </a:endParaRPr>
          </a:p>
          <a:p>
            <a:pPr marL="457200" indent="-342720">
              <a:lnSpc>
                <a:spcPct val="115000"/>
              </a:lnSpc>
              <a:buClr>
                <a:srgbClr val="737373"/>
              </a:buClr>
              <a:buFont typeface="Roboto"/>
              <a:buChar char="●"/>
            </a:pPr>
            <a:r>
              <a:rPr b="1" lang="da-DK" sz="1800" spc="-1" strike="noStrike">
                <a:solidFill>
                  <a:srgbClr val="737373"/>
                </a:solidFill>
                <a:latin typeface="Roboto"/>
                <a:ea typeface="Roboto"/>
              </a:rPr>
              <a:t>Spørgsmål</a:t>
            </a:r>
            <a:r>
              <a:rPr b="0" lang="da-DK" sz="1800" spc="-1" strike="noStrike">
                <a:solidFill>
                  <a:srgbClr val="737373"/>
                </a:solidFill>
                <a:latin typeface="Roboto"/>
                <a:ea typeface="Roboto"/>
              </a:rPr>
              <a:t>: Hvordan vil du forklare helingsprocessen og risikoen for re-ruptur til patienten? Hvordan kan din viden om kirurgi hjælpe dig med at uddanne patienten?</a:t>
            </a:r>
            <a:endParaRPr b="0" lang="da-DK" sz="1800" spc="-1" strike="noStrike">
              <a:solidFill>
                <a:srgbClr val="000000"/>
              </a:solidFill>
              <a:latin typeface="Arial"/>
            </a:endParaRPr>
          </a:p>
          <a:p>
            <a:pPr marL="457200">
              <a:lnSpc>
                <a:spcPct val="150000"/>
              </a:lnSpc>
              <a:spcBef>
                <a:spcPts val="1199"/>
              </a:spcBef>
              <a:buNone/>
              <a:tabLst>
                <a:tab algn="l" pos="0"/>
              </a:tabLst>
            </a:pPr>
            <a:endParaRPr b="0" lang="da-DK" sz="1800" spc="-1" strike="noStrike">
              <a:solidFill>
                <a:srgbClr val="000000"/>
              </a:solidFill>
              <a:latin typeface="Arial"/>
            </a:endParaRPr>
          </a:p>
          <a:p>
            <a:pPr marL="457200">
              <a:lnSpc>
                <a:spcPct val="150000"/>
              </a:lnSpc>
              <a:spcBef>
                <a:spcPts val="1199"/>
              </a:spcBef>
              <a:spcAft>
                <a:spcPts val="1199"/>
              </a:spcAft>
              <a:buNone/>
              <a:tabLst>
                <a:tab algn="l" pos="0"/>
              </a:tabLst>
            </a:pPr>
            <a:endParaRPr b="0" lang="da-DK" sz="1800" spc="-1" strike="noStrike">
              <a:solidFill>
                <a:srgbClr val="000000"/>
              </a:solidFill>
              <a:latin typeface="Arial"/>
            </a:endParaRPr>
          </a:p>
        </p:txBody>
      </p:sp>
      <p:pic>
        <p:nvPicPr>
          <p:cNvPr id="335" name="Google Shape;172;p27" descr=""/>
          <p:cNvPicPr/>
          <p:nvPr/>
        </p:nvPicPr>
        <p:blipFill>
          <a:blip r:embed="rId1"/>
          <a:stretch/>
        </p:blipFill>
        <p:spPr>
          <a:xfrm>
            <a:off x="6530760" y="755280"/>
            <a:ext cx="2460600" cy="3846960"/>
          </a:xfrm>
          <a:prstGeom prst="rect">
            <a:avLst/>
          </a:prstGeom>
          <a:ln w="0">
            <a:noFill/>
          </a:ln>
        </p:spPr>
      </p:pic>
    </p:spTree>
  </p:cSld>
  <mc:AlternateContent>
    <mc:Choice Requires="p14">
      <p:transition spd="slow" p14:dur="2000"/>
    </mc:Choice>
    <mc:Fallback>
      <p:transition spd="slow"/>
    </mc:Fallback>
  </mc:AlternateContent>
  <p:timing>
    <p:tnLst>
      <p:par>
        <p:cTn id="174" dur="indefinite" restart="never" nodeType="tmRoot">
          <p:childTnLst>
            <p:seq>
              <p:cTn id="175" dur="indefinite" nodeType="mainSeq">
                <p:childTnLst>
                  <p:par>
                    <p:cTn id="176" fill="hold">
                      <p:stCondLst>
                        <p:cond delay="indefinite"/>
                      </p:stCondLst>
                      <p:childTnLst>
                        <p:par>
                          <p:cTn id="177" fill="hold">
                            <p:stCondLst>
                              <p:cond delay="0"/>
                            </p:stCondLst>
                            <p:childTnLst>
                              <p:par>
                                <p:cTn id="178" nodeType="clickEffect" fill="hold" presetClass="entr" presetID="1">
                                  <p:stCondLst>
                                    <p:cond delay="0"/>
                                  </p:stCondLst>
                                  <p:childTnLst>
                                    <p:set>
                                      <p:cBhvr>
                                        <p:cTn id="179" dur="1" fill="hold">
                                          <p:stCondLst>
                                            <p:cond delay="0"/>
                                          </p:stCondLst>
                                        </p:cTn>
                                        <p:tgtEl>
                                          <p:spTgt spid="334">
                                            <p:txEl>
                                              <p:pRg st="0" end="0"/>
                                            </p:txEl>
                                          </p:spTgt>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1">
                                  <p:stCondLst>
                                    <p:cond delay="0"/>
                                  </p:stCondLst>
                                  <p:childTnLst>
                                    <p:set>
                                      <p:cBhvr>
                                        <p:cTn id="183" dur="1" fill="hold">
                                          <p:stCondLst>
                                            <p:cond delay="0"/>
                                          </p:stCondLst>
                                        </p:cTn>
                                        <p:tgtEl>
                                          <p:spTgt spid="334">
                                            <p:txEl>
                                              <p:pRg st="1" end="1"/>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nodeType="clickEffect" fill="hold" presetClass="entr" presetID="1">
                                  <p:stCondLst>
                                    <p:cond delay="0"/>
                                  </p:stCondLst>
                                  <p:childTnLst>
                                    <p:set>
                                      <p:cBhvr>
                                        <p:cTn id="187" dur="1" fill="hold">
                                          <p:stCondLst>
                                            <p:cond delay="0"/>
                                          </p:stCondLst>
                                        </p:cTn>
                                        <p:tgtEl>
                                          <p:spTgt spid="334">
                                            <p:txEl>
                                              <p:pRg st="2" end="2"/>
                                            </p:txEl>
                                          </p:spTgt>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nodeType="clickEffect" fill="hold" presetClass="entr" presetID="1">
                                  <p:stCondLst>
                                    <p:cond delay="0"/>
                                  </p:stCondLst>
                                  <p:childTnLst>
                                    <p:set>
                                      <p:cBhvr>
                                        <p:cTn id="191" dur="1" fill="hold">
                                          <p:stCondLst>
                                            <p:cond delay="0"/>
                                          </p:stCondLst>
                                        </p:cTn>
                                        <p:tgtEl>
                                          <p:spTgt spid="334">
                                            <p:txEl>
                                              <p:pRg st="3" end="3"/>
                                            </p:txEl>
                                          </p:spTgt>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nodeType="clickEffect" fill="hold" presetClass="entr" presetID="1">
                                  <p:stCondLst>
                                    <p:cond delay="0"/>
                                  </p:stCondLst>
                                  <p:childTnLst>
                                    <p:set>
                                      <p:cBhvr>
                                        <p:cTn id="195" dur="1" fill="hold">
                                          <p:stCondLst>
                                            <p:cond delay="0"/>
                                          </p:stCondLst>
                                        </p:cTn>
                                        <p:tgtEl>
                                          <p:spTgt spid="334">
                                            <p:txEl>
                                              <p:pRg st="4" end="4"/>
                                            </p:txEl>
                                          </p:spTgt>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1">
                                  <p:stCondLst>
                                    <p:cond delay="0"/>
                                  </p:stCondLst>
                                  <p:childTnLst>
                                    <p:set>
                                      <p:cBhvr>
                                        <p:cTn id="199" dur="1" fill="hold">
                                          <p:stCondLst>
                                            <p:cond delay="0"/>
                                          </p:stCondLst>
                                        </p:cTn>
                                        <p:tgtEl>
                                          <p:spTgt spid="334">
                                            <p:txEl>
                                              <p:pRg st="5" end="5"/>
                                            </p:txEl>
                                          </p:spTgt>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nodeType="clickEffect" fill="hold" presetClass="entr" presetID="1">
                                  <p:stCondLst>
                                    <p:cond delay="0"/>
                                  </p:stCondLst>
                                  <p:childTnLst>
                                    <p:set>
                                      <p:cBhvr>
                                        <p:cTn id="203" dur="1" fill="hold">
                                          <p:stCondLst>
                                            <p:cond delay="0"/>
                                          </p:stCondLst>
                                        </p:cTn>
                                        <p:tgtEl>
                                          <p:spTgt spid="33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257040" y="0"/>
            <a:ext cx="8826120" cy="602280"/>
          </a:xfrm>
          <a:prstGeom prst="rect">
            <a:avLst/>
          </a:prstGeom>
          <a:noFill/>
          <a:ln w="0">
            <a:noFill/>
          </a:ln>
        </p:spPr>
        <p:txBody>
          <a:bodyPr lIns="0" rIns="0" tIns="0" bIns="0" anchor="ctr">
            <a:normAutofit/>
          </a:bodyPr>
          <a:p>
            <a:r>
              <a:rPr b="0" lang="da-DK" sz="2600" spc="-1" strike="noStrike">
                <a:solidFill>
                  <a:srgbClr val="eeeeee"/>
                </a:solidFill>
                <a:latin typeface="Roboto"/>
              </a:rPr>
              <a:t>Tidlig opsporing af komplikationer</a:t>
            </a:r>
            <a:endParaRPr b="0" lang="da-DK" sz="2600" spc="-1" strike="noStrike">
              <a:solidFill>
                <a:srgbClr val="eeeeee"/>
              </a:solidFill>
              <a:latin typeface="Roboto"/>
            </a:endParaRPr>
          </a:p>
        </p:txBody>
      </p:sp>
      <p:sp>
        <p:nvSpPr>
          <p:cNvPr id="337" name="PlaceHolder 2"/>
          <p:cNvSpPr>
            <a:spLocks noGrp="1"/>
          </p:cNvSpPr>
          <p:nvPr>
            <p:ph/>
          </p:nvPr>
        </p:nvSpPr>
        <p:spPr>
          <a:xfrm>
            <a:off x="37800" y="748800"/>
            <a:ext cx="6306480" cy="4243320"/>
          </a:xfrm>
          <a:prstGeom prst="rect">
            <a:avLst/>
          </a:prstGeom>
          <a:noFill/>
          <a:ln w="0">
            <a:noFill/>
          </a:ln>
        </p:spPr>
        <p:txBody>
          <a:bodyPr tIns="91440" bIns="91440" anchor="t">
            <a:normAutofit/>
          </a:bodyPr>
          <a:p>
            <a:pPr marL="457200" indent="-342720">
              <a:lnSpc>
                <a:spcPct val="150000"/>
              </a:lnSpc>
              <a:buClr>
                <a:srgbClr val="737373"/>
              </a:buClr>
              <a:buFont typeface="Roboto"/>
              <a:buChar char="●"/>
            </a:pPr>
            <a:r>
              <a:rPr b="0" lang="da-DK" sz="1800" spc="-1" strike="noStrike">
                <a:solidFill>
                  <a:srgbClr val="737373"/>
                </a:solidFill>
                <a:latin typeface="Roboto"/>
                <a:ea typeface="Roboto"/>
              </a:rPr>
              <a:t>Genkendelse af advarselstegn</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Hurtig henvisning til lægelig vurdering</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Forebyggelse af alvorlige komplikationer</a:t>
            </a:r>
            <a:endParaRPr b="0" lang="da-DK" sz="1800" spc="-1" strike="noStrike">
              <a:solidFill>
                <a:srgbClr val="000000"/>
              </a:solidFill>
              <a:latin typeface="Arial"/>
            </a:endParaRPr>
          </a:p>
          <a:p>
            <a:pPr marL="457200" indent="-342720">
              <a:lnSpc>
                <a:spcPct val="115000"/>
              </a:lnSpc>
              <a:buClr>
                <a:srgbClr val="737373"/>
              </a:buClr>
              <a:buFont typeface="Roboto"/>
              <a:buChar char="●"/>
            </a:pPr>
            <a:r>
              <a:rPr b="1" lang="da-DK" sz="1800" spc="-1" strike="noStrike">
                <a:solidFill>
                  <a:srgbClr val="737373"/>
                </a:solidFill>
                <a:latin typeface="Roboto"/>
                <a:ea typeface="Roboto"/>
              </a:rPr>
              <a:t>Case</a:t>
            </a:r>
            <a:r>
              <a:rPr b="0" lang="da-DK" sz="1800" spc="-1" strike="noStrike">
                <a:solidFill>
                  <a:srgbClr val="737373"/>
                </a:solidFill>
                <a:latin typeface="Roboto"/>
                <a:ea typeface="Roboto"/>
              </a:rPr>
              <a:t>: En ældre patient, der er i gang med genoptræning efter en hoftefraktur, klager over pludselig opstået åndenød og brystsmerter under træningen.</a:t>
            </a:r>
            <a:endParaRPr b="0" lang="da-DK" sz="1800" spc="-1" strike="noStrike">
              <a:solidFill>
                <a:srgbClr val="000000"/>
              </a:solidFill>
              <a:latin typeface="Arial"/>
            </a:endParaRPr>
          </a:p>
          <a:p>
            <a:pPr marL="457200" indent="-342720">
              <a:lnSpc>
                <a:spcPct val="115000"/>
              </a:lnSpc>
              <a:buClr>
                <a:srgbClr val="737373"/>
              </a:buClr>
              <a:buFont typeface="Roboto"/>
              <a:buChar char="●"/>
            </a:pPr>
            <a:r>
              <a:rPr b="1" lang="da-DK" sz="1800" spc="-1" strike="noStrike">
                <a:solidFill>
                  <a:srgbClr val="737373"/>
                </a:solidFill>
                <a:latin typeface="Roboto"/>
                <a:ea typeface="Roboto"/>
              </a:rPr>
              <a:t>Spørgsmål</a:t>
            </a:r>
            <a:r>
              <a:rPr b="0" lang="da-DK" sz="1800" spc="-1" strike="noStrike">
                <a:solidFill>
                  <a:srgbClr val="737373"/>
                </a:solidFill>
                <a:latin typeface="Roboto"/>
                <a:ea typeface="Roboto"/>
              </a:rPr>
              <a:t>: Hvilke potentielle komplikationer vil du overveje? Hvordan vil du handle på disse symptomer?</a:t>
            </a:r>
            <a:endParaRPr b="0" lang="da-DK" sz="1800" spc="-1" strike="noStrike">
              <a:solidFill>
                <a:srgbClr val="000000"/>
              </a:solidFill>
              <a:latin typeface="Arial"/>
            </a:endParaRPr>
          </a:p>
          <a:p>
            <a:pPr>
              <a:lnSpc>
                <a:spcPct val="150000"/>
              </a:lnSpc>
              <a:spcBef>
                <a:spcPts val="1199"/>
              </a:spcBef>
              <a:spcAft>
                <a:spcPts val="1199"/>
              </a:spcAft>
              <a:buNone/>
              <a:tabLst>
                <a:tab algn="l" pos="0"/>
              </a:tabLst>
            </a:pPr>
            <a:endParaRPr b="0" lang="da-DK" sz="1800" spc="-1" strike="noStrike">
              <a:solidFill>
                <a:srgbClr val="000000"/>
              </a:solidFill>
              <a:latin typeface="Arial"/>
            </a:endParaRPr>
          </a:p>
        </p:txBody>
      </p:sp>
      <p:pic>
        <p:nvPicPr>
          <p:cNvPr id="338" name="Google Shape;179;p28" descr=""/>
          <p:cNvPicPr/>
          <p:nvPr/>
        </p:nvPicPr>
        <p:blipFill>
          <a:blip r:embed="rId1"/>
          <a:stretch/>
        </p:blipFill>
        <p:spPr>
          <a:xfrm>
            <a:off x="6344640" y="1132560"/>
            <a:ext cx="2738520" cy="2738520"/>
          </a:xfrm>
          <a:prstGeom prst="rect">
            <a:avLst/>
          </a:prstGeom>
          <a:ln w="0">
            <a:noFill/>
          </a:ln>
        </p:spPr>
      </p:pic>
    </p:spTree>
  </p:cSld>
  <mc:AlternateContent>
    <mc:Choice Requires="p14">
      <p:transition spd="slow" p14:dur="2000"/>
    </mc:Choice>
    <mc:Fallback>
      <p:transition spd="slow"/>
    </mc:Fallback>
  </mc:AlternateContent>
  <p:timing>
    <p:tnLst>
      <p:par>
        <p:cTn id="204" dur="indefinite" restart="never" nodeType="tmRoot">
          <p:childTnLst>
            <p:seq>
              <p:cTn id="205" dur="indefinite" nodeType="mainSeq">
                <p:childTnLst>
                  <p:par>
                    <p:cTn id="206" fill="hold">
                      <p:stCondLst>
                        <p:cond delay="indefinite"/>
                      </p:stCondLst>
                      <p:childTnLst>
                        <p:par>
                          <p:cTn id="207" fill="hold">
                            <p:stCondLst>
                              <p:cond delay="0"/>
                            </p:stCondLst>
                            <p:childTnLst>
                              <p:par>
                                <p:cTn id="208" nodeType="clickEffect" fill="hold" presetClass="entr" presetID="1">
                                  <p:stCondLst>
                                    <p:cond delay="0"/>
                                  </p:stCondLst>
                                  <p:childTnLst>
                                    <p:set>
                                      <p:cBhvr>
                                        <p:cTn id="209"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nodeType="clickEffect" fill="hold" presetClass="entr" presetID="1">
                                  <p:stCondLst>
                                    <p:cond delay="0"/>
                                  </p:stCondLst>
                                  <p:childTnLst>
                                    <p:set>
                                      <p:cBhvr>
                                        <p:cTn id="213"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nodeType="clickEffect" fill="hold" presetClass="entr" presetID="1">
                                  <p:stCondLst>
                                    <p:cond delay="0"/>
                                  </p:stCondLst>
                                  <p:childTnLst>
                                    <p:set>
                                      <p:cBhvr>
                                        <p:cTn id="217"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nodeType="clickEffect" fill="hold" presetClass="entr" presetID="1">
                                  <p:stCondLst>
                                    <p:cond delay="0"/>
                                  </p:stCondLst>
                                  <p:childTnLst>
                                    <p:set>
                                      <p:cBhvr>
                                        <p:cTn id="221"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
                                  <p:stCondLst>
                                    <p:cond delay="0"/>
                                  </p:stCondLst>
                                  <p:childTnLst>
                                    <p:set>
                                      <p:cBhvr>
                                        <p:cTn id="225"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1">
                                  <p:stCondLst>
                                    <p:cond delay="0"/>
                                  </p:stCondLst>
                                  <p:childTnLst>
                                    <p:set>
                                      <p:cBhvr>
                                        <p:cTn id="229"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
                                  <p:stCondLst>
                                    <p:cond delay="0"/>
                                  </p:stCondLst>
                                  <p:childTnLst>
                                    <p:set>
                                      <p:cBhvr>
                                        <p:cTn id="233"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0" y="0"/>
            <a:ext cx="8100000" cy="540000"/>
          </a:xfrm>
          <a:prstGeom prst="rect">
            <a:avLst/>
          </a:prstGeom>
          <a:noFill/>
          <a:ln w="0">
            <a:noFill/>
          </a:ln>
        </p:spPr>
        <p:txBody>
          <a:bodyPr lIns="0" rIns="0" tIns="0" bIns="0" anchor="ctr">
            <a:noAutofit/>
          </a:bodyPr>
          <a:p>
            <a:r>
              <a:rPr b="0" lang="da-DK" sz="2600" spc="-1" strike="noStrike">
                <a:solidFill>
                  <a:srgbClr val="eeeeee"/>
                </a:solidFill>
                <a:latin typeface="Roboto"/>
              </a:rPr>
              <a:t>Evidensbaseret praksis og videreuddannelse</a:t>
            </a:r>
            <a:endParaRPr b="0" lang="da-DK" sz="2600" spc="-1" strike="noStrike">
              <a:solidFill>
                <a:srgbClr val="eeeeee"/>
              </a:solidFill>
              <a:latin typeface="Roboto"/>
            </a:endParaRPr>
          </a:p>
        </p:txBody>
      </p:sp>
      <p:sp>
        <p:nvSpPr>
          <p:cNvPr id="340" name="PlaceHolder 2"/>
          <p:cNvSpPr>
            <a:spLocks noGrp="1"/>
          </p:cNvSpPr>
          <p:nvPr>
            <p:ph/>
          </p:nvPr>
        </p:nvSpPr>
        <p:spPr>
          <a:xfrm>
            <a:off x="92880" y="779040"/>
            <a:ext cx="8949960" cy="4243320"/>
          </a:xfrm>
          <a:prstGeom prst="rect">
            <a:avLst/>
          </a:prstGeom>
          <a:noFill/>
          <a:ln w="0">
            <a:noFill/>
          </a:ln>
        </p:spPr>
        <p:txBody>
          <a:bodyPr tIns="91440" bIns="91440" anchor="t">
            <a:normAutofit/>
          </a:bodyPr>
          <a:p>
            <a:pPr>
              <a:lnSpc>
                <a:spcPct val="150000"/>
              </a:lnSpc>
              <a:buNone/>
              <a:tabLst>
                <a:tab algn="l" pos="0"/>
              </a:tabLst>
            </a:pPr>
            <a:r>
              <a:rPr b="0" lang="da-DK" sz="1800" spc="-1" strike="noStrike">
                <a:solidFill>
                  <a:srgbClr val="737373"/>
                </a:solidFill>
                <a:latin typeface="Roboto"/>
                <a:ea typeface="Roboto"/>
              </a:rPr>
              <a:t>Kommer i overhoved til at bruge hvad i har lært?</a:t>
            </a:r>
            <a:endParaRPr b="0" lang="da-DK" sz="1800" spc="-1" strike="noStrike">
              <a:solidFill>
                <a:srgbClr val="000000"/>
              </a:solidFill>
              <a:latin typeface="Arial"/>
            </a:endParaRPr>
          </a:p>
          <a:p>
            <a:pPr marL="457200" indent="-342720">
              <a:lnSpc>
                <a:spcPct val="150000"/>
              </a:lnSpc>
              <a:buClr>
                <a:srgbClr val="737373"/>
              </a:buClr>
              <a:buFont typeface="Roboto"/>
              <a:buChar char="●"/>
              <a:tabLst>
                <a:tab algn="l" pos="0"/>
              </a:tabLst>
            </a:pPr>
            <a:r>
              <a:rPr b="0" lang="da-DK" sz="1800" spc="-1" strike="noStrike">
                <a:solidFill>
                  <a:srgbClr val="737373"/>
                </a:solidFill>
                <a:latin typeface="Roboto"/>
                <a:ea typeface="Roboto"/>
              </a:rPr>
              <a:t>Forståelse for medicinsk forskning</a:t>
            </a:r>
            <a:endParaRPr b="0" lang="da-DK" sz="1800" spc="-1" strike="noStrike">
              <a:solidFill>
                <a:srgbClr val="000000"/>
              </a:solidFill>
              <a:latin typeface="Arial"/>
            </a:endParaRPr>
          </a:p>
          <a:p>
            <a:pPr marL="457200" indent="-342720">
              <a:lnSpc>
                <a:spcPct val="150000"/>
              </a:lnSpc>
              <a:buClr>
                <a:srgbClr val="737373"/>
              </a:buClr>
              <a:buFont typeface="Roboto"/>
              <a:buChar char="●"/>
              <a:tabLst>
                <a:tab algn="l" pos="0"/>
              </a:tabLst>
            </a:pPr>
            <a:r>
              <a:rPr b="0" lang="da-DK" sz="1800" spc="-1" strike="noStrike">
                <a:solidFill>
                  <a:srgbClr val="737373"/>
                </a:solidFill>
                <a:latin typeface="Roboto"/>
                <a:ea typeface="Roboto"/>
              </a:rPr>
              <a:t>Implementering af nyeste evidens</a:t>
            </a:r>
            <a:endParaRPr b="0" lang="da-DK" sz="1800" spc="-1" strike="noStrike">
              <a:solidFill>
                <a:srgbClr val="000000"/>
              </a:solidFill>
              <a:latin typeface="Arial"/>
            </a:endParaRPr>
          </a:p>
          <a:p>
            <a:pPr marL="457200" indent="-342720">
              <a:lnSpc>
                <a:spcPct val="150000"/>
              </a:lnSpc>
              <a:buClr>
                <a:srgbClr val="737373"/>
              </a:buClr>
              <a:buFont typeface="Roboto"/>
              <a:buChar char="●"/>
              <a:tabLst>
                <a:tab algn="l" pos="0"/>
              </a:tabLst>
            </a:pPr>
            <a:r>
              <a:rPr b="0" lang="da-DK" sz="1800" spc="-1" strike="noStrike">
                <a:solidFill>
                  <a:srgbClr val="737373"/>
                </a:solidFill>
                <a:latin typeface="Roboto"/>
                <a:ea typeface="Roboto"/>
              </a:rPr>
              <a:t>Kontinuerlig faglig udvikling. Kræver et fundament at bygge på.</a:t>
            </a:r>
            <a:endParaRPr b="0" lang="da-DK" sz="1800" spc="-1" strike="noStrike">
              <a:solidFill>
                <a:srgbClr val="000000"/>
              </a:solidFill>
              <a:latin typeface="Arial"/>
            </a:endParaRPr>
          </a:p>
          <a:p>
            <a:pPr marL="457200" indent="-342720">
              <a:lnSpc>
                <a:spcPct val="150000"/>
              </a:lnSpc>
              <a:buClr>
                <a:srgbClr val="737373"/>
              </a:buClr>
              <a:buFont typeface="Roboto"/>
              <a:buChar char="●"/>
              <a:tabLst>
                <a:tab algn="l" pos="0"/>
              </a:tabLst>
            </a:pPr>
            <a:r>
              <a:rPr b="0" lang="da-DK" sz="1800" spc="-1" strike="noStrike">
                <a:solidFill>
                  <a:srgbClr val="737373"/>
                </a:solidFill>
                <a:latin typeface="Roboto"/>
                <a:ea typeface="Roboto"/>
              </a:rPr>
              <a:t>Grundlæggende viden vs. daglig praksis</a:t>
            </a:r>
            <a:endParaRPr b="0" lang="da-DK" sz="1800" spc="-1" strike="noStrike">
              <a:solidFill>
                <a:srgbClr val="000000"/>
              </a:solidFill>
              <a:latin typeface="Arial"/>
            </a:endParaRPr>
          </a:p>
          <a:p>
            <a:pPr lvl="1" marL="1371600" indent="-317160">
              <a:lnSpc>
                <a:spcPct val="150000"/>
              </a:lnSpc>
              <a:buClr>
                <a:srgbClr val="737373"/>
              </a:buClr>
              <a:buFont typeface="Roboto"/>
              <a:buChar char="○"/>
              <a:tabLst>
                <a:tab algn="l" pos="0"/>
              </a:tabLst>
            </a:pPr>
            <a:r>
              <a:rPr b="0" lang="da-DK" sz="1400" spc="-1" strike="noStrike">
                <a:solidFill>
                  <a:srgbClr val="737373"/>
                </a:solidFill>
                <a:latin typeface="Roboto"/>
                <a:ea typeface="Roboto"/>
              </a:rPr>
              <a:t>Ikke al lært viden bruges direkte i hverdagen.</a:t>
            </a:r>
            <a:endParaRPr b="0" lang="da-DK" sz="1400" spc="-1" strike="noStrike">
              <a:solidFill>
                <a:srgbClr val="000000"/>
              </a:solidFill>
              <a:latin typeface="Arial"/>
            </a:endParaRPr>
          </a:p>
          <a:p>
            <a:pPr lvl="1" marL="1371600" indent="-317160">
              <a:lnSpc>
                <a:spcPct val="150000"/>
              </a:lnSpc>
              <a:buClr>
                <a:srgbClr val="737373"/>
              </a:buClr>
              <a:buFont typeface="Roboto"/>
              <a:buChar char="○"/>
              <a:tabLst>
                <a:tab algn="l" pos="0"/>
              </a:tabLst>
            </a:pPr>
            <a:r>
              <a:rPr b="0" lang="da-DK" sz="1400" spc="-1" strike="noStrike">
                <a:solidFill>
                  <a:srgbClr val="737373"/>
                </a:solidFill>
                <a:latin typeface="Roboto"/>
                <a:ea typeface="Roboto"/>
              </a:rPr>
              <a:t>Ingen kan det hele til perfektion, alle er subspecialiserede, men:</a:t>
            </a:r>
            <a:endParaRPr b="0" lang="da-DK" sz="1400" spc="-1" strike="noStrike">
              <a:solidFill>
                <a:srgbClr val="000000"/>
              </a:solidFill>
              <a:latin typeface="Arial"/>
            </a:endParaRPr>
          </a:p>
          <a:p>
            <a:pPr lvl="1" marL="1371600" indent="-317160">
              <a:lnSpc>
                <a:spcPct val="150000"/>
              </a:lnSpc>
              <a:buClr>
                <a:srgbClr val="737373"/>
              </a:buClr>
              <a:buFont typeface="Roboto"/>
              <a:buChar char="○"/>
              <a:tabLst>
                <a:tab algn="l" pos="0"/>
              </a:tabLst>
            </a:pPr>
            <a:r>
              <a:rPr b="0" lang="da-DK" sz="1400" spc="-1" strike="noStrike">
                <a:solidFill>
                  <a:srgbClr val="737373"/>
                </a:solidFill>
                <a:latin typeface="Roboto"/>
                <a:ea typeface="Roboto"/>
              </a:rPr>
              <a:t>Grundlæggende forståelse er essentiel for at se det store billede</a:t>
            </a:r>
            <a:endParaRPr b="0" lang="da-DK" sz="1400" spc="-1" strike="noStrike">
              <a:solidFill>
                <a:srgbClr val="000000"/>
              </a:solidFill>
              <a:latin typeface="Arial"/>
            </a:endParaRPr>
          </a:p>
          <a:p>
            <a:pPr lvl="1" marL="1371600" indent="-317160">
              <a:lnSpc>
                <a:spcPct val="150000"/>
              </a:lnSpc>
              <a:buClr>
                <a:srgbClr val="737373"/>
              </a:buClr>
              <a:buFont typeface="Roboto"/>
              <a:buChar char="○"/>
              <a:tabLst>
                <a:tab algn="l" pos="0"/>
              </a:tabLst>
            </a:pPr>
            <a:r>
              <a:rPr b="0" lang="da-DK" sz="1400" spc="-1" strike="noStrike">
                <a:solidFill>
                  <a:srgbClr val="737373"/>
                </a:solidFill>
                <a:latin typeface="Roboto"/>
                <a:ea typeface="Roboto"/>
              </a:rPr>
              <a:t>Samme for andre faggrupper. </a:t>
            </a:r>
            <a:endParaRPr b="0" lang="da-DK"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algn="l" pos="0"/>
              </a:tabLst>
            </a:pPr>
            <a:r>
              <a:rPr b="0" lang="da-DK" sz="3200" spc="-1" strike="noStrike">
                <a:solidFill>
                  <a:srgbClr val="ffffff"/>
                </a:solidFill>
                <a:latin typeface="Roboto"/>
                <a:ea typeface="Roboto"/>
              </a:rPr>
              <a:t>Evidensbaseret praksis og videreuddannelse</a:t>
            </a:r>
            <a:endParaRPr b="0" lang="da-DK" sz="3200" spc="-1" strike="noStrike">
              <a:solidFill>
                <a:srgbClr val="eeeeee"/>
              </a:solidFill>
              <a:latin typeface="Roboto"/>
            </a:endParaRPr>
          </a:p>
        </p:txBody>
      </p:sp>
      <p:sp>
        <p:nvSpPr>
          <p:cNvPr id="342" name="PlaceHolder 2"/>
          <p:cNvSpPr>
            <a:spLocks noGrp="1"/>
          </p:cNvSpPr>
          <p:nvPr>
            <p:ph/>
          </p:nvPr>
        </p:nvSpPr>
        <p:spPr>
          <a:xfrm>
            <a:off x="0" y="732600"/>
            <a:ext cx="6702840" cy="4363920"/>
          </a:xfrm>
          <a:prstGeom prst="rect">
            <a:avLst/>
          </a:prstGeom>
          <a:noFill/>
          <a:ln w="0">
            <a:noFill/>
          </a:ln>
        </p:spPr>
        <p:txBody>
          <a:bodyPr tIns="91440" bIns="91440" anchor="t">
            <a:noAutofit/>
          </a:bodyPr>
          <a:p>
            <a:pPr marL="457200" indent="-342720">
              <a:lnSpc>
                <a:spcPct val="100000"/>
              </a:lnSpc>
              <a:buClr>
                <a:srgbClr val="737373"/>
              </a:buClr>
              <a:buFont typeface="Roboto"/>
              <a:buChar char="●"/>
            </a:pPr>
            <a:r>
              <a:rPr b="0" lang="da-DK" sz="1800" spc="-1" strike="noStrike">
                <a:solidFill>
                  <a:srgbClr val="737373"/>
                </a:solidFill>
                <a:latin typeface="Roboto"/>
                <a:ea typeface="Roboto"/>
              </a:rPr>
              <a:t>Akademisk niveau og videreuddannelse</a:t>
            </a:r>
            <a:endParaRPr b="0" lang="da-DK" sz="1800" spc="-1" strike="noStrike">
              <a:solidFill>
                <a:srgbClr val="000000"/>
              </a:solidFill>
              <a:latin typeface="Arial"/>
            </a:endParaRPr>
          </a:p>
          <a:p>
            <a:pPr lvl="1" marL="914400" indent="-304560">
              <a:lnSpc>
                <a:spcPct val="100000"/>
              </a:lnSpc>
              <a:buClr>
                <a:srgbClr val="737373"/>
              </a:buClr>
              <a:buFont typeface="Roboto"/>
              <a:buChar char="○"/>
            </a:pPr>
            <a:r>
              <a:rPr b="0" lang="da-DK" sz="1200" spc="-1" strike="noStrike">
                <a:solidFill>
                  <a:srgbClr val="737373"/>
                </a:solidFill>
                <a:latin typeface="Roboto"/>
                <a:ea typeface="Roboto"/>
              </a:rPr>
              <a:t>Professionsbachelor i fysioterapi er på samme niveau som en almindelig bachelor</a:t>
            </a:r>
            <a:endParaRPr b="0" lang="da-DK" sz="1200" spc="-1" strike="noStrike">
              <a:solidFill>
                <a:srgbClr val="000000"/>
              </a:solidFill>
              <a:latin typeface="Arial"/>
            </a:endParaRPr>
          </a:p>
          <a:p>
            <a:pPr lvl="1" marL="914400" indent="-304560">
              <a:lnSpc>
                <a:spcPct val="100000"/>
              </a:lnSpc>
              <a:buClr>
                <a:srgbClr val="737373"/>
              </a:buClr>
              <a:buFont typeface="Roboto"/>
              <a:buChar char="○"/>
            </a:pPr>
            <a:r>
              <a:rPr b="0" lang="da-DK" sz="1200" spc="-1" strike="noStrike">
                <a:solidFill>
                  <a:srgbClr val="737373"/>
                </a:solidFill>
                <a:latin typeface="Roboto"/>
                <a:ea typeface="Roboto"/>
              </a:rPr>
              <a:t>Giver adgang til kandidatuddannelser</a:t>
            </a:r>
            <a:endParaRPr b="0" lang="da-DK" sz="1200" spc="-1" strike="noStrike">
              <a:solidFill>
                <a:srgbClr val="000000"/>
              </a:solidFill>
              <a:latin typeface="Arial"/>
            </a:endParaRPr>
          </a:p>
          <a:p>
            <a:pPr lvl="2" marL="1371600" indent="-304560">
              <a:lnSpc>
                <a:spcPct val="100000"/>
              </a:lnSpc>
              <a:buClr>
                <a:srgbClr val="737373"/>
              </a:buClr>
              <a:buFont typeface="Roboto"/>
              <a:buChar char="■"/>
            </a:pPr>
            <a:r>
              <a:rPr b="0" lang="da-DK" sz="1200" spc="-1" strike="noStrike">
                <a:solidFill>
                  <a:srgbClr val="737373"/>
                </a:solidFill>
                <a:latin typeface="Roboto"/>
                <a:ea typeface="Roboto"/>
              </a:rPr>
              <a:t>Kandidat i fysioterapi</a:t>
            </a:r>
            <a:endParaRPr b="0" lang="da-DK" sz="1200" spc="-1" strike="noStrike">
              <a:solidFill>
                <a:srgbClr val="000000"/>
              </a:solidFill>
              <a:latin typeface="Arial"/>
            </a:endParaRPr>
          </a:p>
          <a:p>
            <a:pPr lvl="2" marL="1371600" indent="-304560">
              <a:lnSpc>
                <a:spcPct val="100000"/>
              </a:lnSpc>
              <a:buClr>
                <a:srgbClr val="737373"/>
              </a:buClr>
              <a:buFont typeface="Roboto"/>
              <a:buChar char="■"/>
            </a:pPr>
            <a:r>
              <a:rPr b="0" lang="da-DK" sz="1200" spc="-1" strike="noStrike">
                <a:solidFill>
                  <a:srgbClr val="737373"/>
                </a:solidFill>
                <a:latin typeface="Roboto"/>
                <a:ea typeface="Roboto"/>
              </a:rPr>
              <a:t>Kandidat i folkesundhedsvidenskab</a:t>
            </a:r>
            <a:endParaRPr b="0" lang="da-DK" sz="1200" spc="-1" strike="noStrike">
              <a:solidFill>
                <a:srgbClr val="000000"/>
              </a:solidFill>
              <a:latin typeface="Arial"/>
            </a:endParaRPr>
          </a:p>
          <a:p>
            <a:pPr lvl="2" marL="1371600" indent="-304560">
              <a:lnSpc>
                <a:spcPct val="100000"/>
              </a:lnSpc>
              <a:buClr>
                <a:srgbClr val="737373"/>
              </a:buClr>
              <a:buFont typeface="Roboto"/>
              <a:buChar char="■"/>
            </a:pPr>
            <a:r>
              <a:rPr b="0" lang="da-DK" sz="1200" spc="-1" strike="noStrike">
                <a:solidFill>
                  <a:srgbClr val="737373"/>
                </a:solidFill>
                <a:latin typeface="Roboto"/>
                <a:ea typeface="Roboto"/>
              </a:rPr>
              <a:t>Den sundhedsfaglige kandidatuddannelse</a:t>
            </a:r>
            <a:endParaRPr b="0" lang="da-DK" sz="1200" spc="-1" strike="noStrike">
              <a:solidFill>
                <a:srgbClr val="000000"/>
              </a:solidFill>
              <a:latin typeface="Arial"/>
            </a:endParaRPr>
          </a:p>
          <a:p>
            <a:pPr lvl="2" marL="1371600" indent="-304560">
              <a:lnSpc>
                <a:spcPct val="100000"/>
              </a:lnSpc>
              <a:buClr>
                <a:srgbClr val="737373"/>
              </a:buClr>
              <a:buFont typeface="Roboto"/>
              <a:buChar char="■"/>
            </a:pPr>
            <a:r>
              <a:rPr b="0" lang="da-DK" sz="1200" spc="-1" strike="noStrike">
                <a:solidFill>
                  <a:srgbClr val="737373"/>
                </a:solidFill>
                <a:latin typeface="Roboto"/>
                <a:ea typeface="Roboto"/>
              </a:rPr>
              <a:t>etc.</a:t>
            </a:r>
            <a:endParaRPr b="0" lang="da-DK" sz="1200" spc="-1" strike="noStrike">
              <a:solidFill>
                <a:srgbClr val="000000"/>
              </a:solidFill>
              <a:latin typeface="Arial"/>
            </a:endParaRPr>
          </a:p>
          <a:p>
            <a:pPr>
              <a:lnSpc>
                <a:spcPct val="100000"/>
              </a:lnSpc>
              <a:buNone/>
              <a:tabLst>
                <a:tab algn="l" pos="0"/>
              </a:tabLst>
            </a:pPr>
            <a:endParaRPr b="0" lang="da-DK" sz="1800" spc="-1" strike="noStrike">
              <a:solidFill>
                <a:srgbClr val="000000"/>
              </a:solidFill>
              <a:latin typeface="Arial"/>
            </a:endParaRPr>
          </a:p>
          <a:p>
            <a:pPr marL="457200" indent="-342720">
              <a:lnSpc>
                <a:spcPct val="100000"/>
              </a:lnSpc>
              <a:buClr>
                <a:srgbClr val="737373"/>
              </a:buClr>
              <a:buFont typeface="Roboto"/>
              <a:buChar char="●"/>
              <a:tabLst>
                <a:tab algn="l" pos="0"/>
              </a:tabLst>
            </a:pPr>
            <a:r>
              <a:rPr b="0" lang="da-DK" sz="1800" spc="-1" strike="noStrike">
                <a:solidFill>
                  <a:srgbClr val="737373"/>
                </a:solidFill>
                <a:latin typeface="Roboto"/>
                <a:ea typeface="Roboto"/>
              </a:rPr>
              <a:t>Forventninger til akademisk niveau</a:t>
            </a:r>
            <a:endParaRPr b="0" lang="da-DK" sz="1800" spc="-1" strike="noStrike">
              <a:solidFill>
                <a:srgbClr val="000000"/>
              </a:solidFill>
              <a:latin typeface="Arial"/>
            </a:endParaRPr>
          </a:p>
          <a:p>
            <a:pPr lvl="1" marL="914400" indent="-304560">
              <a:lnSpc>
                <a:spcPct val="100000"/>
              </a:lnSpc>
              <a:buClr>
                <a:srgbClr val="737373"/>
              </a:buClr>
              <a:buFont typeface="Roboto"/>
              <a:buChar char="○"/>
              <a:tabLst>
                <a:tab algn="l" pos="0"/>
              </a:tabLst>
            </a:pPr>
            <a:r>
              <a:rPr b="0" lang="da-DK" sz="1200" spc="-1" strike="noStrike">
                <a:solidFill>
                  <a:srgbClr val="737373"/>
                </a:solidFill>
                <a:latin typeface="Roboto"/>
                <a:ea typeface="Roboto"/>
              </a:rPr>
              <a:t>Som professionsbachelor forventes et vist akademisk niveau</a:t>
            </a:r>
            <a:endParaRPr b="0" lang="da-DK" sz="1200" spc="-1" strike="noStrike">
              <a:solidFill>
                <a:srgbClr val="000000"/>
              </a:solidFill>
              <a:latin typeface="Arial"/>
            </a:endParaRPr>
          </a:p>
          <a:p>
            <a:pPr lvl="1" marL="914400" indent="-304560">
              <a:lnSpc>
                <a:spcPct val="100000"/>
              </a:lnSpc>
              <a:buClr>
                <a:srgbClr val="737373"/>
              </a:buClr>
              <a:buFont typeface="Roboto"/>
              <a:buChar char="○"/>
              <a:tabLst>
                <a:tab algn="l" pos="0"/>
              </a:tabLst>
            </a:pPr>
            <a:r>
              <a:rPr b="0" lang="da-DK" sz="1200" spc="-1" strike="noStrike">
                <a:solidFill>
                  <a:srgbClr val="737373"/>
                </a:solidFill>
                <a:latin typeface="Roboto"/>
                <a:ea typeface="Roboto"/>
              </a:rPr>
              <a:t>Evne til kritisk tænkning og analyse af forskningsresultater</a:t>
            </a:r>
            <a:endParaRPr b="0" lang="da-DK" sz="1200" spc="-1" strike="noStrike">
              <a:solidFill>
                <a:srgbClr val="000000"/>
              </a:solidFill>
              <a:latin typeface="Arial"/>
            </a:endParaRPr>
          </a:p>
          <a:p>
            <a:pPr lvl="1" marL="914400" indent="-304560">
              <a:lnSpc>
                <a:spcPct val="100000"/>
              </a:lnSpc>
              <a:buClr>
                <a:srgbClr val="737373"/>
              </a:buClr>
              <a:buFont typeface="Roboto"/>
              <a:buChar char="○"/>
              <a:tabLst>
                <a:tab algn="l" pos="0"/>
              </a:tabLst>
            </a:pPr>
            <a:r>
              <a:rPr b="0" lang="da-DK" sz="1200" spc="-1" strike="noStrike">
                <a:solidFill>
                  <a:srgbClr val="737373"/>
                </a:solidFill>
                <a:latin typeface="Roboto"/>
                <a:ea typeface="Roboto"/>
              </a:rPr>
              <a:t>Grundlag for eventuel fremtidig forskning inden for fysioterapi</a:t>
            </a:r>
            <a:endParaRPr b="0" lang="da-DK" sz="1200" spc="-1" strike="noStrike">
              <a:solidFill>
                <a:srgbClr val="000000"/>
              </a:solidFill>
              <a:latin typeface="Arial"/>
            </a:endParaRPr>
          </a:p>
          <a:p>
            <a:pPr marL="457200" indent="-342720">
              <a:lnSpc>
                <a:spcPct val="100000"/>
              </a:lnSpc>
              <a:spcBef>
                <a:spcPts val="1001"/>
              </a:spcBef>
              <a:buClr>
                <a:srgbClr val="737373"/>
              </a:buClr>
              <a:buFont typeface="Roboto"/>
              <a:buChar char="●"/>
              <a:tabLst>
                <a:tab algn="l" pos="0"/>
              </a:tabLst>
            </a:pPr>
            <a:r>
              <a:rPr b="0" lang="da-DK" sz="1800" spc="-1" strike="noStrike">
                <a:solidFill>
                  <a:srgbClr val="737373"/>
                </a:solidFill>
                <a:latin typeface="Roboto"/>
                <a:ea typeface="Roboto"/>
              </a:rPr>
              <a:t>Tværfagligt samarbejde</a:t>
            </a:r>
            <a:endParaRPr b="0" lang="da-DK" sz="1800" spc="-1" strike="noStrike">
              <a:solidFill>
                <a:srgbClr val="000000"/>
              </a:solidFill>
              <a:latin typeface="Arial"/>
            </a:endParaRPr>
          </a:p>
          <a:p>
            <a:pPr lvl="1" marL="914400" indent="-304560">
              <a:lnSpc>
                <a:spcPct val="100000"/>
              </a:lnSpc>
              <a:buClr>
                <a:srgbClr val="737373"/>
              </a:buClr>
              <a:buFont typeface="Roboto"/>
              <a:buChar char="○"/>
              <a:tabLst>
                <a:tab algn="l" pos="0"/>
              </a:tabLst>
            </a:pPr>
            <a:r>
              <a:rPr b="0" lang="da-DK" sz="1200" spc="-1" strike="noStrike">
                <a:solidFill>
                  <a:srgbClr val="737373"/>
                </a:solidFill>
                <a:latin typeface="Roboto"/>
                <a:ea typeface="Roboto"/>
              </a:rPr>
              <a:t>En betydelig andel af fysioterapeuter arbejder på hospitaler</a:t>
            </a:r>
            <a:endParaRPr b="0" lang="da-DK" sz="1200" spc="-1" strike="noStrike">
              <a:solidFill>
                <a:srgbClr val="000000"/>
              </a:solidFill>
              <a:latin typeface="Arial"/>
            </a:endParaRPr>
          </a:p>
          <a:p>
            <a:pPr lvl="1" marL="914400" indent="-304560">
              <a:lnSpc>
                <a:spcPct val="100000"/>
              </a:lnSpc>
              <a:buClr>
                <a:srgbClr val="737373"/>
              </a:buClr>
              <a:buFont typeface="Roboto"/>
              <a:buChar char="○"/>
              <a:tabLst>
                <a:tab algn="l" pos="0"/>
              </a:tabLst>
            </a:pPr>
            <a:r>
              <a:rPr b="0" lang="da-DK" sz="1200" spc="-1" strike="noStrike">
                <a:solidFill>
                  <a:srgbClr val="737373"/>
                </a:solidFill>
                <a:latin typeface="Roboto"/>
                <a:ea typeface="Roboto"/>
              </a:rPr>
              <a:t>Kræver evne til at kommunikere og samarbejde med andre faggrupper</a:t>
            </a:r>
            <a:endParaRPr b="0" lang="da-DK" sz="1200" spc="-1" strike="noStrike">
              <a:solidFill>
                <a:srgbClr val="000000"/>
              </a:solidFill>
              <a:latin typeface="Arial"/>
            </a:endParaRPr>
          </a:p>
          <a:p>
            <a:pPr lvl="1" marL="914400" indent="-304560">
              <a:lnSpc>
                <a:spcPct val="100000"/>
              </a:lnSpc>
              <a:buClr>
                <a:srgbClr val="737373"/>
              </a:buClr>
              <a:buFont typeface="Roboto"/>
              <a:buChar char="○"/>
              <a:tabLst>
                <a:tab algn="l" pos="0"/>
              </a:tabLst>
            </a:pPr>
            <a:r>
              <a:rPr b="0" lang="da-DK" sz="1200" spc="-1" strike="noStrike">
                <a:solidFill>
                  <a:srgbClr val="737373"/>
                </a:solidFill>
                <a:latin typeface="Roboto"/>
                <a:ea typeface="Roboto"/>
              </a:rPr>
              <a:t>Fælles grundlæggende viden letter tværfagligt samarbejde</a:t>
            </a:r>
            <a:endParaRPr b="0" lang="da-DK" sz="1200" spc="-1" strike="noStrike">
              <a:solidFill>
                <a:srgbClr val="000000"/>
              </a:solidFill>
              <a:latin typeface="Arial"/>
            </a:endParaRPr>
          </a:p>
          <a:p>
            <a:pPr marL="457200">
              <a:lnSpc>
                <a:spcPct val="100000"/>
              </a:lnSpc>
              <a:buNone/>
              <a:tabLst>
                <a:tab algn="l" pos="0"/>
              </a:tabLst>
            </a:pPr>
            <a:endParaRPr b="0" lang="da-DK" sz="1800" spc="-1" strike="noStrike">
              <a:solidFill>
                <a:srgbClr val="000000"/>
              </a:solidFill>
              <a:latin typeface="Arial"/>
            </a:endParaRPr>
          </a:p>
          <a:p>
            <a:pPr>
              <a:lnSpc>
                <a:spcPct val="100000"/>
              </a:lnSpc>
              <a:buNone/>
              <a:tabLst>
                <a:tab algn="l" pos="0"/>
              </a:tabLst>
            </a:pPr>
            <a:endParaRPr b="0" lang="da-DK"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0" y="0"/>
            <a:ext cx="9144000" cy="659520"/>
          </a:xfrm>
          <a:prstGeom prst="rect">
            <a:avLst/>
          </a:prstGeom>
          <a:noFill/>
          <a:ln w="0">
            <a:noFill/>
          </a:ln>
        </p:spPr>
        <p:txBody>
          <a:bodyPr tIns="91440" bIns="91440" anchor="ctr">
            <a:normAutofit fontScale="96000"/>
          </a:bodyPr>
          <a:p>
            <a:r>
              <a:rPr b="0" lang="da-DK" sz="3200" spc="-1" strike="noStrike">
                <a:solidFill>
                  <a:srgbClr val="ffffff"/>
                </a:solidFill>
                <a:latin typeface="Roboto"/>
                <a:ea typeface="Roboto"/>
              </a:rPr>
              <a:t>Evidensbaseret praksis og videreuddannelse</a:t>
            </a:r>
            <a:endParaRPr b="0" lang="da-DK" sz="3200" spc="-1" strike="noStrike">
              <a:solidFill>
                <a:srgbClr val="eeeeee"/>
              </a:solidFill>
              <a:latin typeface="Roboto"/>
            </a:endParaRPr>
          </a:p>
        </p:txBody>
      </p:sp>
      <p:sp>
        <p:nvSpPr>
          <p:cNvPr id="344" name="PlaceHolder 2"/>
          <p:cNvSpPr>
            <a:spLocks noGrp="1"/>
          </p:cNvSpPr>
          <p:nvPr>
            <p:ph/>
          </p:nvPr>
        </p:nvSpPr>
        <p:spPr>
          <a:xfrm>
            <a:off x="0" y="732600"/>
            <a:ext cx="7715160" cy="4363920"/>
          </a:xfrm>
          <a:prstGeom prst="rect">
            <a:avLst/>
          </a:prstGeom>
          <a:noFill/>
          <a:ln w="0">
            <a:noFill/>
          </a:ln>
        </p:spPr>
        <p:txBody>
          <a:bodyPr tIns="91440" bIns="91440" anchor="t">
            <a:noAutofit/>
          </a:bodyPr>
          <a:p>
            <a:pPr marL="457200" indent="-342720">
              <a:lnSpc>
                <a:spcPct val="100000"/>
              </a:lnSpc>
              <a:buClr>
                <a:srgbClr val="737373"/>
              </a:buClr>
              <a:buFont typeface="Roboto"/>
              <a:buChar char="●"/>
            </a:pPr>
            <a:r>
              <a:rPr b="1" lang="da-DK" sz="1800" spc="-1" strike="noStrike">
                <a:solidFill>
                  <a:srgbClr val="737373"/>
                </a:solidFill>
                <a:latin typeface="Roboto"/>
                <a:ea typeface="Roboto"/>
              </a:rPr>
              <a:t>Konklusion</a:t>
            </a:r>
            <a:endParaRPr b="0" lang="da-DK" sz="1800" spc="-1" strike="noStrike">
              <a:solidFill>
                <a:srgbClr val="000000"/>
              </a:solidFill>
              <a:latin typeface="Arial"/>
            </a:endParaRPr>
          </a:p>
          <a:p>
            <a:pPr lvl="1" marL="914400" indent="-304560">
              <a:lnSpc>
                <a:spcPct val="150000"/>
              </a:lnSpc>
              <a:buClr>
                <a:srgbClr val="737373"/>
              </a:buClr>
              <a:buFont typeface="Roboto"/>
              <a:buChar char="○"/>
            </a:pPr>
            <a:r>
              <a:rPr b="0" lang="da-DK" sz="1200" spc="-1" strike="noStrike">
                <a:solidFill>
                  <a:srgbClr val="737373"/>
                </a:solidFill>
                <a:latin typeface="Roboto"/>
                <a:ea typeface="Roboto"/>
              </a:rPr>
              <a:t>Selvom ikke al viden om sygdomslære bruges direkte i daglig praksis, danner det fundamentet for:</a:t>
            </a:r>
            <a:endParaRPr b="0" lang="da-DK" sz="1200" spc="-1" strike="noStrike">
              <a:solidFill>
                <a:srgbClr val="000000"/>
              </a:solidFill>
              <a:latin typeface="Arial"/>
            </a:endParaRPr>
          </a:p>
          <a:p>
            <a:pPr lvl="1" marL="914400" indent="-304560">
              <a:lnSpc>
                <a:spcPct val="150000"/>
              </a:lnSpc>
              <a:buClr>
                <a:srgbClr val="737373"/>
              </a:buClr>
              <a:buFont typeface="Roboto"/>
              <a:buChar char="○"/>
            </a:pPr>
            <a:r>
              <a:rPr b="0" lang="da-DK" sz="1200" spc="-1" strike="noStrike">
                <a:solidFill>
                  <a:srgbClr val="737373"/>
                </a:solidFill>
                <a:latin typeface="Roboto"/>
                <a:ea typeface="Roboto"/>
              </a:rPr>
              <a:t>Forståelse af komplekse patientcases</a:t>
            </a:r>
            <a:endParaRPr b="0" lang="da-DK" sz="1200" spc="-1" strike="noStrike">
              <a:solidFill>
                <a:srgbClr val="000000"/>
              </a:solidFill>
              <a:latin typeface="Arial"/>
            </a:endParaRPr>
          </a:p>
          <a:p>
            <a:pPr lvl="1" marL="914400" indent="-304560">
              <a:lnSpc>
                <a:spcPct val="150000"/>
              </a:lnSpc>
              <a:buClr>
                <a:srgbClr val="737373"/>
              </a:buClr>
              <a:buFont typeface="Roboto"/>
              <a:buChar char="○"/>
            </a:pPr>
            <a:r>
              <a:rPr b="0" lang="da-DK" sz="1200" spc="-1" strike="noStrike">
                <a:solidFill>
                  <a:srgbClr val="737373"/>
                </a:solidFill>
                <a:latin typeface="Roboto"/>
                <a:ea typeface="Roboto"/>
              </a:rPr>
              <a:t>Effektivt tværfagligt samarbejde</a:t>
            </a:r>
            <a:endParaRPr b="0" lang="da-DK" sz="1200" spc="-1" strike="noStrike">
              <a:solidFill>
                <a:srgbClr val="000000"/>
              </a:solidFill>
              <a:latin typeface="Arial"/>
            </a:endParaRPr>
          </a:p>
          <a:p>
            <a:pPr lvl="1" marL="914400" indent="-304560">
              <a:lnSpc>
                <a:spcPct val="150000"/>
              </a:lnSpc>
              <a:buClr>
                <a:srgbClr val="737373"/>
              </a:buClr>
              <a:buFont typeface="Roboto"/>
              <a:buChar char="○"/>
            </a:pPr>
            <a:r>
              <a:rPr b="0" lang="da-DK" sz="1200" spc="-1" strike="noStrike">
                <a:solidFill>
                  <a:srgbClr val="737373"/>
                </a:solidFill>
                <a:latin typeface="Roboto"/>
                <a:ea typeface="Roboto"/>
              </a:rPr>
              <a:t>Kontinuerlig faglig udvikling</a:t>
            </a:r>
            <a:endParaRPr b="0" lang="da-DK" sz="1200" spc="-1" strike="noStrike">
              <a:solidFill>
                <a:srgbClr val="000000"/>
              </a:solidFill>
              <a:latin typeface="Arial"/>
            </a:endParaRPr>
          </a:p>
          <a:p>
            <a:pPr lvl="1" marL="914400" indent="-304560">
              <a:lnSpc>
                <a:spcPct val="150000"/>
              </a:lnSpc>
              <a:buClr>
                <a:srgbClr val="737373"/>
              </a:buClr>
              <a:buFont typeface="Roboto"/>
              <a:buChar char="○"/>
            </a:pPr>
            <a:r>
              <a:rPr b="0" lang="da-DK" sz="1200" spc="-1" strike="noStrike">
                <a:solidFill>
                  <a:srgbClr val="737373"/>
                </a:solidFill>
                <a:latin typeface="Roboto"/>
                <a:ea typeface="Roboto"/>
              </a:rPr>
              <a:t>Mulighed for videreuddannelse og specialisering</a:t>
            </a:r>
            <a:endParaRPr b="0" lang="da-DK" sz="1200" spc="-1" strike="noStrike">
              <a:solidFill>
                <a:srgbClr val="000000"/>
              </a:solidFill>
              <a:latin typeface="Arial"/>
            </a:endParaRPr>
          </a:p>
          <a:p>
            <a:pPr lvl="1" marL="914400" indent="-304560">
              <a:lnSpc>
                <a:spcPct val="150000"/>
              </a:lnSpc>
              <a:buClr>
                <a:srgbClr val="737373"/>
              </a:buClr>
              <a:buFont typeface="Roboto"/>
              <a:buChar char="○"/>
            </a:pPr>
            <a:r>
              <a:rPr b="0" lang="da-DK" sz="1200" spc="-1" strike="noStrike">
                <a:solidFill>
                  <a:srgbClr val="737373"/>
                </a:solidFill>
                <a:latin typeface="Roboto"/>
                <a:ea typeface="Roboto"/>
              </a:rPr>
              <a:t>Sygdomslære er derfor en essentiel del af jeres uddannelse, der forbereder jer på en dynamisk karriere med mange muligheder for udvikling og specialisering.</a:t>
            </a:r>
            <a:endParaRPr b="0" lang="da-DK"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Google Shape;202;p32"/>
          <p:cNvSpPr/>
          <p:nvPr/>
        </p:nvSpPr>
        <p:spPr>
          <a:xfrm>
            <a:off x="381240" y="227160"/>
            <a:ext cx="7029720" cy="864720"/>
          </a:xfrm>
          <a:prstGeom prst="rect">
            <a:avLst/>
          </a:prstGeom>
          <a:noFill/>
          <a:ln w="0">
            <a:noFill/>
          </a:ln>
        </p:spPr>
        <p:style>
          <a:lnRef idx="0"/>
          <a:fillRef idx="0"/>
          <a:effectRef idx="0"/>
          <a:fontRef idx="minor"/>
        </p:style>
        <p:txBody>
          <a:bodyPr anchor="ctr">
            <a:normAutofit fontScale="80000"/>
          </a:bodyPr>
          <a:p>
            <a:pPr>
              <a:lnSpc>
                <a:spcPct val="90000"/>
              </a:lnSpc>
              <a:buNone/>
              <a:tabLst>
                <a:tab algn="l" pos="0"/>
              </a:tabLst>
            </a:pPr>
            <a:r>
              <a:rPr b="0" lang="da-DK" sz="4400" spc="-1" strike="noStrike">
                <a:solidFill>
                  <a:srgbClr val="000000"/>
                </a:solidFill>
                <a:latin typeface="Calibri"/>
                <a:ea typeface="Calibri"/>
              </a:rPr>
              <a:t>Organisering af sundhedsvæsnet </a:t>
            </a:r>
            <a:endParaRPr b="0" lang="da-DK" sz="4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556920" y="338040"/>
            <a:ext cx="8221680" cy="1012320"/>
          </a:xfrm>
          <a:prstGeom prst="rect">
            <a:avLst/>
          </a:prstGeom>
          <a:noFill/>
          <a:ln w="0">
            <a:noFill/>
          </a:ln>
        </p:spPr>
        <p:txBody>
          <a:bodyPr tIns="91440" bIns="91440" anchor="ctr">
            <a:normAutofit/>
          </a:bodyPr>
          <a:p>
            <a:pPr>
              <a:lnSpc>
                <a:spcPct val="100000"/>
              </a:lnSpc>
              <a:buNone/>
              <a:tabLst>
                <a:tab algn="l" pos="0"/>
              </a:tabLst>
            </a:pPr>
            <a:r>
              <a:rPr b="0" lang="da-DK" sz="4200" spc="-1" strike="noStrike">
                <a:solidFill>
                  <a:srgbClr val="ffffff"/>
                </a:solidFill>
                <a:latin typeface="Roboto"/>
                <a:ea typeface="Roboto"/>
              </a:rPr>
              <a:t>Praktisk information</a:t>
            </a:r>
            <a:endParaRPr b="0" lang="da-DK" sz="4200" spc="-1" strike="noStrike">
              <a:solidFill>
                <a:srgbClr val="eeeeee"/>
              </a:solidFill>
              <a:latin typeface="Roboto"/>
            </a:endParaRPr>
          </a:p>
        </p:txBody>
      </p:sp>
      <p:sp>
        <p:nvSpPr>
          <p:cNvPr id="292" name="PlaceHolder 2"/>
          <p:cNvSpPr>
            <a:spLocks noGrp="1"/>
          </p:cNvSpPr>
          <p:nvPr>
            <p:ph type="subTitle"/>
          </p:nvPr>
        </p:nvSpPr>
        <p:spPr>
          <a:xfrm>
            <a:off x="598320" y="1522080"/>
            <a:ext cx="8221680" cy="3304440"/>
          </a:xfrm>
          <a:prstGeom prst="rect">
            <a:avLst/>
          </a:prstGeom>
          <a:noFill/>
          <a:ln w="0">
            <a:noFill/>
          </a:ln>
        </p:spPr>
        <p:txBody>
          <a:bodyPr tIns="91440" bIns="91440" anchor="t">
            <a:noAutofit/>
          </a:bodyPr>
          <a:p>
            <a:pPr marL="457200" indent="-342720">
              <a:lnSpc>
                <a:spcPct val="115000"/>
              </a:lnSpc>
              <a:buClr>
                <a:srgbClr val="ffffff"/>
              </a:buClr>
              <a:buFont typeface="StarSymbol"/>
              <a:buAutoNum type="arabicPeriod"/>
            </a:pPr>
            <a:r>
              <a:rPr b="0" lang="da-DK" sz="1800" spc="-1" strike="noStrike">
                <a:solidFill>
                  <a:srgbClr val="ffffff"/>
                </a:solidFill>
                <a:latin typeface="Roboto"/>
                <a:ea typeface="Roboto"/>
              </a:rPr>
              <a:t>Introduktion</a:t>
            </a:r>
            <a:endParaRPr b="0" lang="da-DK" sz="1800" spc="-1" strike="noStrike">
              <a:latin typeface="Arial"/>
            </a:endParaRPr>
          </a:p>
          <a:p>
            <a:pPr marL="457200">
              <a:lnSpc>
                <a:spcPct val="115000"/>
              </a:lnSpc>
              <a:spcBef>
                <a:spcPts val="1199"/>
              </a:spcBef>
              <a:buNone/>
              <a:tabLst>
                <a:tab algn="l" pos="0"/>
              </a:tabLst>
            </a:pPr>
            <a:endParaRPr b="0" lang="da-DK" sz="1800" spc="-1" strike="noStrike">
              <a:latin typeface="Arial"/>
            </a:endParaRPr>
          </a:p>
          <a:p>
            <a:pPr marL="457200" indent="-342720">
              <a:lnSpc>
                <a:spcPct val="115000"/>
              </a:lnSpc>
              <a:spcBef>
                <a:spcPts val="1199"/>
              </a:spcBef>
              <a:buClr>
                <a:srgbClr val="ffffff"/>
              </a:buClr>
              <a:buFont typeface="StarSymbol"/>
              <a:buAutoNum type="arabicPeriod"/>
              <a:tabLst>
                <a:tab algn="l" pos="0"/>
              </a:tabLst>
            </a:pPr>
            <a:r>
              <a:rPr b="0" lang="da-DK" sz="1800" spc="-1" strike="noStrike">
                <a:solidFill>
                  <a:srgbClr val="ffffff"/>
                </a:solidFill>
                <a:latin typeface="Roboto"/>
                <a:ea typeface="Roboto"/>
              </a:rPr>
              <a:t>Pensum</a:t>
            </a:r>
            <a:endParaRPr b="0" lang="da-DK" sz="1800" spc="-1" strike="noStrike">
              <a:latin typeface="Arial"/>
            </a:endParaRPr>
          </a:p>
          <a:p>
            <a:pPr marL="457200">
              <a:lnSpc>
                <a:spcPct val="115000"/>
              </a:lnSpc>
              <a:spcBef>
                <a:spcPts val="1199"/>
              </a:spcBef>
              <a:buNone/>
              <a:tabLst>
                <a:tab algn="l" pos="0"/>
              </a:tabLst>
            </a:pPr>
            <a:endParaRPr b="0" lang="da-DK" sz="1800" spc="-1" strike="noStrike">
              <a:latin typeface="Arial"/>
            </a:endParaRPr>
          </a:p>
          <a:p>
            <a:pPr marL="457200" indent="-342720">
              <a:lnSpc>
                <a:spcPct val="115000"/>
              </a:lnSpc>
              <a:spcBef>
                <a:spcPts val="1199"/>
              </a:spcBef>
              <a:buClr>
                <a:srgbClr val="ffffff"/>
              </a:buClr>
              <a:buFont typeface="StarSymbol"/>
              <a:buAutoNum type="arabicPeriod"/>
              <a:tabLst>
                <a:tab algn="l" pos="0"/>
              </a:tabLst>
            </a:pPr>
            <a:r>
              <a:rPr b="0" lang="da-DK" sz="1800" spc="-1" strike="noStrike">
                <a:solidFill>
                  <a:srgbClr val="ffffff"/>
                </a:solidFill>
                <a:latin typeface="Roboto"/>
                <a:ea typeface="Roboto"/>
              </a:rPr>
              <a:t>Eksamen</a:t>
            </a:r>
            <a:endParaRPr b="0" lang="da-DK" sz="1800" spc="-1" strike="noStrike">
              <a:latin typeface="Arial"/>
            </a:endParaRPr>
          </a:p>
          <a:p>
            <a:pPr marL="914400">
              <a:lnSpc>
                <a:spcPct val="115000"/>
              </a:lnSpc>
              <a:spcBef>
                <a:spcPts val="1199"/>
              </a:spcBef>
              <a:buNone/>
              <a:tabLst>
                <a:tab algn="l" pos="0"/>
              </a:tabLst>
            </a:pPr>
            <a:endParaRPr b="0" lang="da-DK" sz="1800" spc="-1" strike="noStrike">
              <a:latin typeface="Arial"/>
            </a:endParaRPr>
          </a:p>
          <a:p>
            <a:pPr marL="457200" indent="-342720">
              <a:lnSpc>
                <a:spcPct val="115000"/>
              </a:lnSpc>
              <a:spcBef>
                <a:spcPts val="1199"/>
              </a:spcBef>
              <a:buClr>
                <a:srgbClr val="ffffff"/>
              </a:buClr>
              <a:buFont typeface="StarSymbol"/>
              <a:buAutoNum type="arabicPeriod"/>
              <a:tabLst>
                <a:tab algn="l" pos="0"/>
              </a:tabLst>
            </a:pPr>
            <a:r>
              <a:rPr b="0" lang="da-DK" sz="1800" spc="-1" strike="noStrike">
                <a:solidFill>
                  <a:srgbClr val="ffffff"/>
                </a:solidFill>
                <a:latin typeface="Roboto"/>
                <a:ea typeface="Roboto"/>
              </a:rPr>
              <a:t>Undervisningen</a:t>
            </a:r>
            <a:endParaRPr b="0" lang="da-DK"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Google Shape;207;p33"/>
          <p:cNvSpPr/>
          <p:nvPr/>
        </p:nvSpPr>
        <p:spPr>
          <a:xfrm>
            <a:off x="324720" y="276120"/>
            <a:ext cx="4138920" cy="1935000"/>
          </a:xfrm>
          <a:prstGeom prst="rect">
            <a:avLst/>
          </a:prstGeom>
          <a:noFill/>
          <a:ln w="0">
            <a:noFill/>
          </a:ln>
        </p:spPr>
        <p:style>
          <a:lnRef idx="0"/>
          <a:fillRef idx="0"/>
          <a:effectRef idx="0"/>
          <a:fontRef idx="minor"/>
        </p:style>
        <p:txBody>
          <a:bodyPr anchor="t">
            <a:normAutofit fontScale="70000"/>
          </a:bodyPr>
          <a:p>
            <a:pPr>
              <a:lnSpc>
                <a:spcPct val="70000"/>
              </a:lnSpc>
              <a:buNone/>
              <a:tabLst>
                <a:tab algn="l" pos="0"/>
              </a:tabLst>
            </a:pPr>
            <a:r>
              <a:rPr b="1" lang="da-DK" sz="2200" spc="-1" strike="noStrike">
                <a:solidFill>
                  <a:srgbClr val="000000"/>
                </a:solidFill>
                <a:latin typeface="Calibri"/>
                <a:ea typeface="Calibri"/>
              </a:rPr>
              <a:t>Primærsektor – Udenfor sygehus (første kontakt)</a:t>
            </a:r>
            <a:r>
              <a:rPr b="1" lang="da-DK" sz="1300" spc="-1" strike="noStrike">
                <a:solidFill>
                  <a:srgbClr val="000000"/>
                </a:solidFill>
                <a:latin typeface="Calibri"/>
                <a:ea typeface="Calibri"/>
              </a:rPr>
              <a:t> </a:t>
            </a:r>
            <a:endParaRPr b="0" lang="da-DK" sz="1300" spc="-1" strike="noStrike">
              <a:latin typeface="Arial"/>
            </a:endParaRPr>
          </a:p>
          <a:p>
            <a:pPr marL="228600" indent="-191880">
              <a:lnSpc>
                <a:spcPct val="70000"/>
              </a:lnSpc>
              <a:spcBef>
                <a:spcPts val="1001"/>
              </a:spcBef>
              <a:buClr>
                <a:srgbClr val="000000"/>
              </a:buClr>
              <a:buFont typeface="Arial"/>
              <a:buChar char="•"/>
              <a:tabLst>
                <a:tab algn="l" pos="0"/>
              </a:tabLst>
            </a:pPr>
            <a:r>
              <a:rPr b="0" lang="da-DK" sz="1900" spc="-1" strike="noStrike">
                <a:solidFill>
                  <a:srgbClr val="000000"/>
                </a:solidFill>
                <a:latin typeface="Calibri"/>
                <a:ea typeface="Calibri"/>
              </a:rPr>
              <a:t>Praktiserende læge </a:t>
            </a:r>
            <a:endParaRPr b="0" lang="da-DK" sz="1900" spc="-1" strike="noStrike">
              <a:latin typeface="Arial"/>
            </a:endParaRPr>
          </a:p>
          <a:p>
            <a:pPr marL="228600" indent="-191880">
              <a:lnSpc>
                <a:spcPct val="70000"/>
              </a:lnSpc>
              <a:spcBef>
                <a:spcPts val="1001"/>
              </a:spcBef>
              <a:buClr>
                <a:srgbClr val="000000"/>
              </a:buClr>
              <a:buFont typeface="Arial"/>
              <a:buChar char="•"/>
              <a:tabLst>
                <a:tab algn="l" pos="0"/>
              </a:tabLst>
            </a:pPr>
            <a:r>
              <a:rPr b="0" lang="da-DK" sz="1900" spc="-1" strike="noStrike">
                <a:solidFill>
                  <a:srgbClr val="000000"/>
                </a:solidFill>
                <a:latin typeface="Calibri"/>
                <a:ea typeface="Calibri"/>
              </a:rPr>
              <a:t>Hjemmepleje </a:t>
            </a:r>
            <a:endParaRPr b="0" lang="da-DK" sz="1900" spc="-1" strike="noStrike">
              <a:latin typeface="Arial"/>
            </a:endParaRPr>
          </a:p>
          <a:p>
            <a:pPr marL="228600" indent="-191880">
              <a:lnSpc>
                <a:spcPct val="70000"/>
              </a:lnSpc>
              <a:spcBef>
                <a:spcPts val="1001"/>
              </a:spcBef>
              <a:buClr>
                <a:srgbClr val="000000"/>
              </a:buClr>
              <a:buFont typeface="Arial"/>
              <a:buChar char="•"/>
              <a:tabLst>
                <a:tab algn="l" pos="0"/>
              </a:tabLst>
            </a:pPr>
            <a:r>
              <a:rPr b="0" lang="da-DK" sz="1900" spc="-1" strike="noStrike">
                <a:solidFill>
                  <a:srgbClr val="000000"/>
                </a:solidFill>
                <a:latin typeface="Calibri"/>
                <a:ea typeface="Calibri"/>
              </a:rPr>
              <a:t>Sundhedspleje </a:t>
            </a:r>
            <a:endParaRPr b="0" lang="da-DK" sz="1900" spc="-1" strike="noStrike">
              <a:latin typeface="Arial"/>
            </a:endParaRPr>
          </a:p>
          <a:p>
            <a:pPr marL="228600" indent="-191880">
              <a:lnSpc>
                <a:spcPct val="70000"/>
              </a:lnSpc>
              <a:spcBef>
                <a:spcPts val="1001"/>
              </a:spcBef>
              <a:buClr>
                <a:srgbClr val="000000"/>
              </a:buClr>
              <a:buFont typeface="Arial"/>
              <a:buChar char="•"/>
              <a:tabLst>
                <a:tab algn="l" pos="0"/>
              </a:tabLst>
            </a:pPr>
            <a:r>
              <a:rPr b="0" lang="da-DK" sz="1900" spc="-1" strike="noStrike">
                <a:solidFill>
                  <a:srgbClr val="000000"/>
                </a:solidFill>
                <a:latin typeface="Calibri"/>
                <a:ea typeface="Calibri"/>
              </a:rPr>
              <a:t>Tandpleje </a:t>
            </a:r>
            <a:endParaRPr b="0" lang="da-DK" sz="1900" spc="-1" strike="noStrike">
              <a:latin typeface="Arial"/>
            </a:endParaRPr>
          </a:p>
          <a:p>
            <a:pPr marL="228600" indent="-191880">
              <a:lnSpc>
                <a:spcPct val="70000"/>
              </a:lnSpc>
              <a:spcBef>
                <a:spcPts val="1001"/>
              </a:spcBef>
              <a:buClr>
                <a:srgbClr val="000000"/>
              </a:buClr>
              <a:buFont typeface="Arial"/>
              <a:buChar char="•"/>
              <a:tabLst>
                <a:tab algn="l" pos="0"/>
              </a:tabLst>
            </a:pPr>
            <a:r>
              <a:rPr b="0" lang="da-DK" sz="1900" spc="-1" strike="noStrike">
                <a:solidFill>
                  <a:srgbClr val="000000"/>
                </a:solidFill>
                <a:latin typeface="Calibri"/>
                <a:ea typeface="Calibri"/>
              </a:rPr>
              <a:t>Privatpraktiserende speciallæger </a:t>
            </a:r>
            <a:endParaRPr b="0" lang="da-DK" sz="1900" spc="-1" strike="noStrike">
              <a:latin typeface="Arial"/>
            </a:endParaRPr>
          </a:p>
          <a:p>
            <a:pPr marL="228600" indent="-191880">
              <a:lnSpc>
                <a:spcPct val="70000"/>
              </a:lnSpc>
              <a:spcBef>
                <a:spcPts val="1001"/>
              </a:spcBef>
              <a:buClr>
                <a:srgbClr val="000000"/>
              </a:buClr>
              <a:buFont typeface="Arial"/>
              <a:buChar char="•"/>
              <a:tabLst>
                <a:tab algn="l" pos="0"/>
              </a:tabLst>
            </a:pPr>
            <a:r>
              <a:rPr b="0" lang="da-DK" sz="1900" spc="-1" strike="noStrike">
                <a:solidFill>
                  <a:srgbClr val="000000"/>
                </a:solidFill>
                <a:latin typeface="Calibri"/>
                <a:ea typeface="Calibri"/>
              </a:rPr>
              <a:t>Apoteker </a:t>
            </a:r>
            <a:endParaRPr b="0" lang="da-DK" sz="1900" spc="-1" strike="noStrike">
              <a:latin typeface="Arial"/>
            </a:endParaRPr>
          </a:p>
          <a:p>
            <a:pPr marL="228600" indent="-191880">
              <a:lnSpc>
                <a:spcPct val="70000"/>
              </a:lnSpc>
              <a:spcBef>
                <a:spcPts val="1001"/>
              </a:spcBef>
              <a:buClr>
                <a:srgbClr val="000000"/>
              </a:buClr>
              <a:buFont typeface="Arial"/>
              <a:buChar char="•"/>
              <a:tabLst>
                <a:tab algn="l" pos="0"/>
              </a:tabLst>
            </a:pPr>
            <a:r>
              <a:rPr b="0" lang="da-DK" sz="1900" spc="-1" strike="noStrike">
                <a:solidFill>
                  <a:srgbClr val="000000"/>
                </a:solidFill>
                <a:latin typeface="Calibri"/>
                <a:ea typeface="Calibri"/>
              </a:rPr>
              <a:t>Kiropraktor </a:t>
            </a:r>
            <a:endParaRPr b="0" lang="da-DK" sz="1900" spc="-1" strike="noStrike">
              <a:latin typeface="Arial"/>
            </a:endParaRPr>
          </a:p>
        </p:txBody>
      </p:sp>
      <p:pic>
        <p:nvPicPr>
          <p:cNvPr id="347" name="Google Shape;208;p33" descr=""/>
          <p:cNvPicPr/>
          <p:nvPr/>
        </p:nvPicPr>
        <p:blipFill>
          <a:blip r:embed="rId1"/>
          <a:stretch/>
        </p:blipFill>
        <p:spPr>
          <a:xfrm>
            <a:off x="5221080" y="2585160"/>
            <a:ext cx="3323520" cy="1837080"/>
          </a:xfrm>
          <a:prstGeom prst="rect">
            <a:avLst/>
          </a:prstGeom>
          <a:ln w="0">
            <a:noFill/>
          </a:ln>
        </p:spPr>
      </p:pic>
      <p:sp>
        <p:nvSpPr>
          <p:cNvPr id="348" name="Google Shape;209;p33"/>
          <p:cNvSpPr/>
          <p:nvPr/>
        </p:nvSpPr>
        <p:spPr>
          <a:xfrm>
            <a:off x="5034240" y="138240"/>
            <a:ext cx="3603960" cy="1935000"/>
          </a:xfrm>
          <a:prstGeom prst="rect">
            <a:avLst/>
          </a:prstGeom>
          <a:noFill/>
          <a:ln w="0">
            <a:noFill/>
          </a:ln>
        </p:spPr>
        <p:style>
          <a:lnRef idx="0"/>
          <a:fillRef idx="0"/>
          <a:effectRef idx="0"/>
          <a:fontRef idx="minor"/>
        </p:style>
        <p:txBody>
          <a:bodyPr anchor="t">
            <a:noAutofit/>
          </a:bodyPr>
          <a:p>
            <a:pPr>
              <a:lnSpc>
                <a:spcPct val="100000"/>
              </a:lnSpc>
              <a:buNone/>
              <a:tabLst>
                <a:tab algn="l" pos="0"/>
              </a:tabLst>
            </a:pPr>
            <a:r>
              <a:rPr b="1" lang="da-DK" sz="2200" spc="-1" strike="noStrike">
                <a:solidFill>
                  <a:srgbClr val="000000"/>
                </a:solidFill>
                <a:latin typeface="Roboto"/>
                <a:ea typeface="Roboto"/>
              </a:rPr>
              <a:t>Sekundærsektor – Sygehus </a:t>
            </a:r>
            <a:endParaRPr b="0" lang="da-DK" sz="2200" spc="-1" strike="noStrike">
              <a:latin typeface="Arial"/>
            </a:endParaRPr>
          </a:p>
          <a:p>
            <a:pPr marL="343080" indent="-342720">
              <a:lnSpc>
                <a:spcPct val="100000"/>
              </a:lnSpc>
              <a:buClr>
                <a:srgbClr val="000000"/>
              </a:buClr>
              <a:buFont typeface="Roboto"/>
              <a:buChar char="•"/>
              <a:tabLst>
                <a:tab algn="l" pos="0"/>
              </a:tabLst>
            </a:pPr>
            <a:r>
              <a:rPr b="0" lang="da-DK" sz="1900" spc="-1" strike="noStrike">
                <a:solidFill>
                  <a:srgbClr val="000000"/>
                </a:solidFill>
                <a:latin typeface="Roboto"/>
                <a:ea typeface="Roboto"/>
              </a:rPr>
              <a:t>Sygehuse </a:t>
            </a:r>
            <a:endParaRPr b="0" lang="da-DK" sz="1900" spc="-1" strike="noStrike">
              <a:latin typeface="Arial"/>
            </a:endParaRPr>
          </a:p>
          <a:p>
            <a:pPr marL="343080" indent="-342720">
              <a:lnSpc>
                <a:spcPct val="100000"/>
              </a:lnSpc>
              <a:buClr>
                <a:srgbClr val="000000"/>
              </a:buClr>
              <a:buFont typeface="Roboto"/>
              <a:buChar char="•"/>
              <a:tabLst>
                <a:tab algn="l" pos="0"/>
              </a:tabLst>
            </a:pPr>
            <a:r>
              <a:rPr b="0" lang="da-DK" sz="1900" spc="-1" strike="noStrike">
                <a:solidFill>
                  <a:srgbClr val="000000"/>
                </a:solidFill>
                <a:latin typeface="Roboto"/>
                <a:ea typeface="Roboto"/>
              </a:rPr>
              <a:t>Privathospitaler </a:t>
            </a:r>
            <a:endParaRPr b="0" lang="da-DK" sz="1900" spc="-1" strike="noStrike">
              <a:latin typeface="Arial"/>
            </a:endParaRPr>
          </a:p>
          <a:p>
            <a:pPr marL="343080" indent="-342720">
              <a:lnSpc>
                <a:spcPct val="100000"/>
              </a:lnSpc>
              <a:buClr>
                <a:srgbClr val="000000"/>
              </a:buClr>
              <a:buFont typeface="Roboto"/>
              <a:buChar char="•"/>
              <a:tabLst>
                <a:tab algn="l" pos="0"/>
              </a:tabLst>
            </a:pPr>
            <a:r>
              <a:rPr b="0" lang="da-DK" sz="1900" spc="-1" strike="noStrike">
                <a:solidFill>
                  <a:srgbClr val="000000"/>
                </a:solidFill>
                <a:latin typeface="Roboto"/>
                <a:ea typeface="Roboto"/>
              </a:rPr>
              <a:t>Lægevagt </a:t>
            </a:r>
            <a:endParaRPr b="0" lang="da-DK" sz="1900" spc="-1" strike="noStrike">
              <a:latin typeface="Arial"/>
            </a:endParaRPr>
          </a:p>
          <a:p>
            <a:pPr marL="343080" indent="-342720">
              <a:lnSpc>
                <a:spcPct val="100000"/>
              </a:lnSpc>
              <a:buClr>
                <a:srgbClr val="000000"/>
              </a:buClr>
              <a:buFont typeface="Roboto"/>
              <a:buChar char="•"/>
              <a:tabLst>
                <a:tab algn="l" pos="0"/>
              </a:tabLst>
            </a:pPr>
            <a:r>
              <a:rPr b="0" lang="da-DK" sz="1900" spc="-1" strike="noStrike">
                <a:solidFill>
                  <a:srgbClr val="000000"/>
                </a:solidFill>
                <a:latin typeface="Roboto"/>
                <a:ea typeface="Roboto"/>
              </a:rPr>
              <a:t>Ambulancetjeneste </a:t>
            </a:r>
            <a:endParaRPr b="0" lang="da-DK" sz="1900" spc="-1" strike="noStrike">
              <a:latin typeface="Arial"/>
            </a:endParaRPr>
          </a:p>
          <a:p>
            <a:pPr>
              <a:lnSpc>
                <a:spcPct val="100000"/>
              </a:lnSpc>
              <a:buNone/>
              <a:tabLst>
                <a:tab algn="l" pos="0"/>
              </a:tabLst>
            </a:pPr>
            <a:endParaRPr b="0" lang="da-DK" sz="1900" spc="-1" strike="noStrike">
              <a:latin typeface="Arial"/>
            </a:endParaRPr>
          </a:p>
        </p:txBody>
      </p:sp>
      <p:sp>
        <p:nvSpPr>
          <p:cNvPr id="349" name="Google Shape;210;p33"/>
          <p:cNvSpPr/>
          <p:nvPr/>
        </p:nvSpPr>
        <p:spPr>
          <a:xfrm>
            <a:off x="324720" y="3202200"/>
            <a:ext cx="3323520" cy="602640"/>
          </a:xfrm>
          <a:prstGeom prst="rect">
            <a:avLst/>
          </a:prstGeom>
          <a:noFill/>
          <a:ln w="0">
            <a:noFill/>
          </a:ln>
        </p:spPr>
        <p:style>
          <a:lnRef idx="0"/>
          <a:fillRef idx="0"/>
          <a:effectRef idx="0"/>
          <a:fontRef idx="minor"/>
        </p:style>
        <p:txBody>
          <a:bodyPr anchor="t">
            <a:noAutofit/>
          </a:bodyPr>
          <a:p>
            <a:pPr>
              <a:lnSpc>
                <a:spcPct val="100000"/>
              </a:lnSpc>
              <a:buNone/>
              <a:tabLst>
                <a:tab algn="l" pos="0"/>
              </a:tabLst>
            </a:pPr>
            <a:r>
              <a:rPr b="0" lang="da-DK" sz="1800" spc="-1" strike="noStrike">
                <a:solidFill>
                  <a:srgbClr val="000000"/>
                </a:solidFill>
                <a:latin typeface="Roboto"/>
                <a:ea typeface="Roboto"/>
              </a:rPr>
              <a:t>Hvor findes fysioterapeuter?  </a:t>
            </a:r>
            <a:endParaRPr b="0" lang="da-DK" sz="1800" spc="-1" strike="noStrike">
              <a:latin typeface="Arial"/>
            </a:endParaRPr>
          </a:p>
          <a:p>
            <a:pPr>
              <a:lnSpc>
                <a:spcPct val="100000"/>
              </a:lnSpc>
              <a:buNone/>
              <a:tabLst>
                <a:tab algn="l" pos="0"/>
              </a:tabLst>
            </a:pPr>
            <a:endParaRPr b="0" lang="da-DK" sz="1800" spc="-1" strike="noStrike">
              <a:latin typeface="Arial"/>
            </a:endParaRPr>
          </a:p>
          <a:p>
            <a:pPr>
              <a:lnSpc>
                <a:spcPct val="100000"/>
              </a:lnSpc>
              <a:buNone/>
              <a:tabLst>
                <a:tab algn="l" pos="0"/>
              </a:tabLst>
            </a:pPr>
            <a:endParaRPr b="0" lang="da-DK" sz="1800" spc="-1" strike="noStrike">
              <a:latin typeface="Arial"/>
            </a:endParaRPr>
          </a:p>
        </p:txBody>
      </p:sp>
      <p:sp>
        <p:nvSpPr>
          <p:cNvPr id="350" name="Google Shape;211;p33"/>
          <p:cNvSpPr/>
          <p:nvPr/>
        </p:nvSpPr>
        <p:spPr>
          <a:xfrm>
            <a:off x="381240" y="3805560"/>
            <a:ext cx="3210120" cy="778320"/>
          </a:xfrm>
          <a:prstGeom prst="rect">
            <a:avLst/>
          </a:prstGeom>
          <a:noFill/>
          <a:ln w="0">
            <a:noFill/>
          </a:ln>
        </p:spPr>
        <p:style>
          <a:lnRef idx="0"/>
          <a:fillRef idx="0"/>
          <a:effectRef idx="0"/>
          <a:fontRef idx="minor"/>
        </p:style>
        <p:txBody>
          <a:bodyPr anchor="t">
            <a:noAutofit/>
          </a:bodyPr>
          <a:p>
            <a:pPr>
              <a:lnSpc>
                <a:spcPct val="100000"/>
              </a:lnSpc>
              <a:buNone/>
              <a:tabLst>
                <a:tab algn="l" pos="0"/>
              </a:tabLst>
            </a:pPr>
            <a:r>
              <a:rPr b="0" lang="da-DK" sz="1800" spc="-1" strike="noStrike">
                <a:solidFill>
                  <a:srgbClr val="000000"/>
                </a:solidFill>
                <a:latin typeface="Roboto"/>
                <a:ea typeface="Roboto"/>
              </a:rPr>
              <a:t>De fleste faggrupper kan findes begge steder </a:t>
            </a:r>
            <a:endParaRPr b="0" lang="da-DK" sz="1800" spc="-1" strike="noStrike">
              <a:latin typeface="Arial"/>
            </a:endParaRPr>
          </a:p>
          <a:p>
            <a:pPr>
              <a:lnSpc>
                <a:spcPct val="100000"/>
              </a:lnSpc>
              <a:buNone/>
              <a:tabLst>
                <a:tab algn="l" pos="0"/>
              </a:tabLst>
            </a:pPr>
            <a:endParaRPr b="0" lang="da-DK" sz="1800" spc="-1" strike="noStrike">
              <a:latin typeface="Arial"/>
            </a:endParaRPr>
          </a:p>
        </p:txBody>
      </p:sp>
      <p:pic>
        <p:nvPicPr>
          <p:cNvPr id="351" name="Google Shape;212;p33" descr=""/>
          <p:cNvPicPr/>
          <p:nvPr/>
        </p:nvPicPr>
        <p:blipFill>
          <a:blip r:embed="rId2"/>
          <a:stretch/>
        </p:blipFill>
        <p:spPr>
          <a:xfrm rot="5400000">
            <a:off x="3630600" y="1466280"/>
            <a:ext cx="5017680" cy="2210040"/>
          </a:xfrm>
          <a:prstGeom prst="rect">
            <a:avLst/>
          </a:prstGeom>
          <a:ln w="0">
            <a:noFill/>
          </a:ln>
        </p:spPr>
      </p:pic>
      <p:sp>
        <p:nvSpPr>
          <p:cNvPr id="352" name="Google Shape;213;p33"/>
          <p:cNvSpPr/>
          <p:nvPr/>
        </p:nvSpPr>
        <p:spPr>
          <a:xfrm>
            <a:off x="1198800" y="210960"/>
            <a:ext cx="6889320" cy="9147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da-DK" sz="2400" spc="-1" strike="noStrike">
                <a:solidFill>
                  <a:srgbClr val="000000"/>
                </a:solidFill>
                <a:latin typeface="Roboto"/>
                <a:ea typeface="Roboto"/>
              </a:rPr>
              <a:t>Hvordan er sundhedsvæsenet organiseret? Hvilke sektorer findes der?</a:t>
            </a:r>
            <a:endParaRPr b="0" lang="da-DK" sz="2400" spc="-1" strike="noStrike">
              <a:latin typeface="Arial"/>
            </a:endParaRPr>
          </a:p>
        </p:txBody>
      </p:sp>
    </p:spTree>
  </p:cSld>
  <mc:AlternateContent>
    <mc:Choice Requires="p14">
      <p:transition spd="slow" p14:dur="2000"/>
    </mc:Choice>
    <mc:Fallback>
      <p:transition spd="slow"/>
    </mc:Fallback>
  </mc:AlternateContent>
  <p:timing>
    <p:tnLst>
      <p:par>
        <p:cTn id="234" dur="indefinite" restart="never" nodeType="tmRoot">
          <p:childTnLst>
            <p:seq>
              <p:cTn id="235" dur="indefinite" nodeType="mainSeq">
                <p:childTnLst>
                  <p:par>
                    <p:cTn id="236" fill="hold">
                      <p:stCondLst>
                        <p:cond delay="indefinite"/>
                      </p:stCondLst>
                      <p:childTnLst>
                        <p:par>
                          <p:cTn id="237" fill="hold">
                            <p:stCondLst>
                              <p:cond delay="0"/>
                            </p:stCondLst>
                            <p:childTnLst>
                              <p:par>
                                <p:cTn id="238" nodeType="clickEffect" fill="hold" presetClass="exit" presetID="1">
                                  <p:stCondLst>
                                    <p:cond delay="0"/>
                                  </p:stCondLst>
                                  <p:childTnLst>
                                    <p:set>
                                      <p:cBhvr>
                                        <p:cTn id="239" dur="1" fill="hold">
                                          <p:stCondLst>
                                            <p:cond delay="0"/>
                                          </p:stCondLst>
                                        </p:cTn>
                                        <p:tgtEl>
                                          <p:spTgt spid="352"/>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nodeType="clickEffect" fill="hold" presetClass="entr" presetID="1">
                                  <p:stCondLst>
                                    <p:cond delay="0"/>
                                  </p:stCondLst>
                                  <p:childTnLst>
                                    <p:set>
                                      <p:cBhvr>
                                        <p:cTn id="243" dur="1" fill="hold">
                                          <p:stCondLst>
                                            <p:cond delay="0"/>
                                          </p:stCondLst>
                                        </p:cTn>
                                        <p:tgtEl>
                                          <p:spTgt spid="346"/>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nodeType="clickEffect" fill="hold" presetClass="entr" presetID="1">
                                  <p:stCondLst>
                                    <p:cond delay="0"/>
                                  </p:stCondLst>
                                  <p:childTnLst>
                                    <p:set>
                                      <p:cBhvr>
                                        <p:cTn id="247" dur="1" fill="hold">
                                          <p:stCondLst>
                                            <p:cond delay="0"/>
                                          </p:stCondLst>
                                        </p:cTn>
                                        <p:tgtEl>
                                          <p:spTgt spid="348"/>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nodeType="clickEffect" fill="hold" presetClass="entr" presetID="1">
                                  <p:stCondLst>
                                    <p:cond delay="0"/>
                                  </p:stCondLst>
                                  <p:childTnLst>
                                    <p:set>
                                      <p:cBhvr>
                                        <p:cTn id="251" dur="1" fill="hold">
                                          <p:stCondLst>
                                            <p:cond delay="0"/>
                                          </p:stCondLst>
                                        </p:cTn>
                                        <p:tgtEl>
                                          <p:spTgt spid="347"/>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nodeType="clickEffect" fill="hold" presetClass="entr" presetID="1">
                                  <p:stCondLst>
                                    <p:cond delay="0"/>
                                  </p:stCondLst>
                                  <p:childTnLst>
                                    <p:set>
                                      <p:cBhvr>
                                        <p:cTn id="255" dur="1" fill="hold">
                                          <p:stCondLst>
                                            <p:cond delay="0"/>
                                          </p:stCondLst>
                                        </p:cTn>
                                        <p:tgtEl>
                                          <p:spTgt spid="349"/>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nodeType="clickEffect" fill="hold" presetClass="entr" presetID="1">
                                  <p:stCondLst>
                                    <p:cond delay="0"/>
                                  </p:stCondLst>
                                  <p:childTnLst>
                                    <p:set>
                                      <p:cBhvr>
                                        <p:cTn id="259" dur="1" fill="hold">
                                          <p:stCondLst>
                                            <p:cond delay="0"/>
                                          </p:stCondLst>
                                        </p:cTn>
                                        <p:tgtEl>
                                          <p:spTgt spid="350"/>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nodeType="clickEffect" fill="hold" presetClass="entr" presetID="1">
                                  <p:stCondLst>
                                    <p:cond delay="0"/>
                                  </p:stCondLst>
                                  <p:childTnLst>
                                    <p:set>
                                      <p:cBhvr>
                                        <p:cTn id="263"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Google Shape;218;p34" descr=""/>
          <p:cNvPicPr/>
          <p:nvPr/>
        </p:nvPicPr>
        <p:blipFill>
          <a:blip r:embed="rId1"/>
          <a:stretch/>
        </p:blipFill>
        <p:spPr>
          <a:xfrm>
            <a:off x="4598640" y="2759040"/>
            <a:ext cx="4545000" cy="2031120"/>
          </a:xfrm>
          <a:prstGeom prst="rect">
            <a:avLst/>
          </a:prstGeom>
          <a:ln w="0">
            <a:noFill/>
          </a:ln>
        </p:spPr>
      </p:pic>
      <p:sp>
        <p:nvSpPr>
          <p:cNvPr id="354" name="Google Shape;219;p34"/>
          <p:cNvSpPr/>
          <p:nvPr/>
        </p:nvSpPr>
        <p:spPr>
          <a:xfrm>
            <a:off x="189720" y="352800"/>
            <a:ext cx="8506080" cy="988920"/>
          </a:xfrm>
          <a:prstGeom prst="rect">
            <a:avLst/>
          </a:prstGeom>
          <a:noFill/>
          <a:ln w="0">
            <a:noFill/>
          </a:ln>
        </p:spPr>
        <p:style>
          <a:lnRef idx="0"/>
          <a:fillRef idx="0"/>
          <a:effectRef idx="0"/>
          <a:fontRef idx="minor"/>
        </p:style>
        <p:txBody>
          <a:bodyPr anchor="ctr">
            <a:normAutofit/>
          </a:bodyPr>
          <a:p>
            <a:pPr>
              <a:lnSpc>
                <a:spcPct val="90000"/>
              </a:lnSpc>
              <a:buNone/>
              <a:tabLst>
                <a:tab algn="l" pos="0"/>
              </a:tabLst>
            </a:pPr>
            <a:r>
              <a:rPr b="0" lang="da-DK" sz="4400" spc="-1" strike="noStrike">
                <a:solidFill>
                  <a:srgbClr val="000000"/>
                </a:solidFill>
                <a:latin typeface="Roboto"/>
                <a:ea typeface="Roboto"/>
              </a:rPr>
              <a:t>Evidensbaseret medicin </a:t>
            </a:r>
            <a:endParaRPr b="0" lang="da-DK" sz="4400" spc="-1" strike="noStrike">
              <a:latin typeface="Arial"/>
            </a:endParaRPr>
          </a:p>
        </p:txBody>
      </p:sp>
      <p:sp>
        <p:nvSpPr>
          <p:cNvPr id="355" name="Google Shape;220;p34"/>
          <p:cNvSpPr/>
          <p:nvPr/>
        </p:nvSpPr>
        <p:spPr>
          <a:xfrm>
            <a:off x="189720" y="1442880"/>
            <a:ext cx="8506080" cy="3246840"/>
          </a:xfrm>
          <a:prstGeom prst="rect">
            <a:avLst/>
          </a:prstGeom>
          <a:noFill/>
          <a:ln w="0">
            <a:noFill/>
          </a:ln>
        </p:spPr>
        <p:style>
          <a:lnRef idx="0"/>
          <a:fillRef idx="0"/>
          <a:effectRef idx="0"/>
          <a:fontRef idx="minor"/>
        </p:style>
        <p:txBody>
          <a:bodyPr anchor="t">
            <a:normAutofit fontScale="71000"/>
          </a:bodyPr>
          <a:p>
            <a:pPr marL="228600" indent="-174960">
              <a:lnSpc>
                <a:spcPct val="80000"/>
              </a:lnSpc>
              <a:buClr>
                <a:srgbClr val="000000"/>
              </a:buClr>
              <a:buFont typeface="Roboto"/>
              <a:buChar char="•"/>
            </a:pPr>
            <a:r>
              <a:rPr b="1" lang="da-DK" sz="2800" spc="-1" strike="noStrike">
                <a:solidFill>
                  <a:srgbClr val="000000"/>
                </a:solidFill>
                <a:latin typeface="Roboto"/>
                <a:ea typeface="Roboto"/>
              </a:rPr>
              <a:t>Evidensbaserede kliniske retningslinjer – også til fysioterapeuter! </a:t>
            </a:r>
            <a:endParaRPr b="0" lang="da-DK" sz="2800" spc="-1" strike="noStrike">
              <a:latin typeface="Arial"/>
            </a:endParaRPr>
          </a:p>
          <a:p>
            <a:pPr marL="228600" indent="-174960">
              <a:lnSpc>
                <a:spcPct val="80000"/>
              </a:lnSpc>
              <a:spcBef>
                <a:spcPts val="1001"/>
              </a:spcBef>
              <a:buClr>
                <a:srgbClr val="000000"/>
              </a:buClr>
              <a:buFont typeface="Roboto"/>
              <a:buChar char="•"/>
            </a:pPr>
            <a:r>
              <a:rPr b="1" lang="da-DK" sz="2800" spc="-1" strike="noStrike">
                <a:solidFill>
                  <a:srgbClr val="000000"/>
                </a:solidFill>
                <a:latin typeface="Roboto"/>
                <a:ea typeface="Roboto"/>
              </a:rPr>
              <a:t>Evidensbaseret praksis</a:t>
            </a:r>
            <a:endParaRPr b="0" lang="da-DK" sz="2800" spc="-1" strike="noStrike">
              <a:latin typeface="Arial"/>
            </a:endParaRPr>
          </a:p>
          <a:p>
            <a:pPr lvl="1" marL="685800" indent="-182520">
              <a:lnSpc>
                <a:spcPct val="80000"/>
              </a:lnSpc>
              <a:spcBef>
                <a:spcPts val="499"/>
              </a:spcBef>
              <a:buClr>
                <a:srgbClr val="000000"/>
              </a:buClr>
              <a:buFont typeface="Roboto"/>
              <a:buChar char="•"/>
            </a:pPr>
            <a:r>
              <a:rPr b="0" lang="da-DK" sz="2400" spc="-1" strike="noStrike">
                <a:solidFill>
                  <a:srgbClr val="000000"/>
                </a:solidFill>
                <a:latin typeface="Roboto"/>
                <a:ea typeface="Roboto"/>
              </a:rPr>
              <a:t>Klinisk erfaring</a:t>
            </a:r>
            <a:endParaRPr b="0" lang="da-DK" sz="2400" spc="-1" strike="noStrike">
              <a:latin typeface="Arial"/>
            </a:endParaRPr>
          </a:p>
          <a:p>
            <a:pPr lvl="1" marL="685800" indent="-182520">
              <a:lnSpc>
                <a:spcPct val="80000"/>
              </a:lnSpc>
              <a:spcBef>
                <a:spcPts val="499"/>
              </a:spcBef>
              <a:buClr>
                <a:srgbClr val="000000"/>
              </a:buClr>
              <a:buFont typeface="Roboto"/>
              <a:buChar char="•"/>
            </a:pPr>
            <a:r>
              <a:rPr b="0" lang="da-DK" sz="2400" spc="-1" strike="noStrike">
                <a:solidFill>
                  <a:srgbClr val="000000"/>
                </a:solidFill>
                <a:latin typeface="Roboto"/>
                <a:ea typeface="Roboto"/>
              </a:rPr>
              <a:t>Evidensbaseret forskning </a:t>
            </a:r>
            <a:endParaRPr b="0" lang="da-DK" sz="2400" spc="-1" strike="noStrike">
              <a:latin typeface="Arial"/>
            </a:endParaRPr>
          </a:p>
          <a:p>
            <a:pPr lvl="1" marL="685800" indent="-182520">
              <a:lnSpc>
                <a:spcPct val="80000"/>
              </a:lnSpc>
              <a:spcBef>
                <a:spcPts val="499"/>
              </a:spcBef>
              <a:buClr>
                <a:srgbClr val="000000"/>
              </a:buClr>
              <a:buFont typeface="Arial"/>
              <a:buChar char="•"/>
            </a:pPr>
            <a:r>
              <a:rPr b="0" lang="da-DK" sz="2400" spc="-1" strike="noStrike">
                <a:solidFill>
                  <a:srgbClr val="000000"/>
                </a:solidFill>
                <a:latin typeface="Roboto"/>
                <a:ea typeface="Roboto"/>
              </a:rPr>
              <a:t>Patientens forventninger og præferencer  </a:t>
            </a:r>
            <a:br>
              <a:rPr sz="1800"/>
            </a:br>
            <a:r>
              <a:rPr b="0" lang="da-DK" sz="2400" spc="-1" strike="noStrike">
                <a:solidFill>
                  <a:srgbClr val="000000"/>
                </a:solidFill>
                <a:latin typeface="Roboto"/>
                <a:ea typeface="Roboto"/>
              </a:rPr>
              <a:t> </a:t>
            </a:r>
            <a:endParaRPr b="0" lang="da-DK" sz="2400" spc="-1" strike="noStrike">
              <a:latin typeface="Arial"/>
            </a:endParaRPr>
          </a:p>
          <a:p>
            <a:pPr marL="228600" indent="-174960">
              <a:lnSpc>
                <a:spcPct val="80000"/>
              </a:lnSpc>
              <a:spcBef>
                <a:spcPts val="1001"/>
              </a:spcBef>
              <a:buClr>
                <a:srgbClr val="000000"/>
              </a:buClr>
              <a:buFont typeface="Roboto"/>
              <a:buChar char="•"/>
            </a:pPr>
            <a:r>
              <a:rPr b="1" lang="da-DK" sz="2800" spc="-1" strike="noStrike">
                <a:solidFill>
                  <a:srgbClr val="000000"/>
                </a:solidFill>
                <a:latin typeface="Roboto"/>
                <a:ea typeface="Roboto"/>
              </a:rPr>
              <a:t>Fysisk træning </a:t>
            </a:r>
            <a:endParaRPr b="0" lang="da-DK" sz="2800" spc="-1" strike="noStrike">
              <a:latin typeface="Arial"/>
            </a:endParaRPr>
          </a:p>
          <a:p>
            <a:pPr lvl="1" marL="685800" indent="-182520">
              <a:lnSpc>
                <a:spcPct val="80000"/>
              </a:lnSpc>
              <a:spcBef>
                <a:spcPts val="499"/>
              </a:spcBef>
              <a:buClr>
                <a:srgbClr val="000000"/>
              </a:buClr>
              <a:buFont typeface="Roboto"/>
              <a:buChar char="•"/>
            </a:pPr>
            <a:r>
              <a:rPr b="0" lang="da-DK" sz="2400" spc="-1" strike="noStrike">
                <a:solidFill>
                  <a:srgbClr val="000000"/>
                </a:solidFill>
                <a:latin typeface="Roboto"/>
                <a:ea typeface="Roboto"/>
              </a:rPr>
              <a:t>Forebyggende</a:t>
            </a:r>
            <a:endParaRPr b="0" lang="da-DK" sz="2400" spc="-1" strike="noStrike">
              <a:latin typeface="Arial"/>
            </a:endParaRPr>
          </a:p>
          <a:p>
            <a:pPr lvl="1" marL="685800" indent="-182520">
              <a:lnSpc>
                <a:spcPct val="80000"/>
              </a:lnSpc>
              <a:spcBef>
                <a:spcPts val="499"/>
              </a:spcBef>
              <a:buClr>
                <a:srgbClr val="000000"/>
              </a:buClr>
              <a:buFont typeface="Roboto"/>
              <a:buChar char="•"/>
            </a:pPr>
            <a:r>
              <a:rPr b="0" lang="da-DK" sz="2400" spc="-1" strike="noStrike">
                <a:solidFill>
                  <a:srgbClr val="000000"/>
                </a:solidFill>
                <a:latin typeface="Roboto"/>
                <a:ea typeface="Roboto"/>
              </a:rPr>
              <a:t>Del af behandling </a:t>
            </a:r>
            <a:endParaRPr b="0" lang="da-DK" sz="2400" spc="-1" strike="noStrike">
              <a:latin typeface="Arial"/>
            </a:endParaRPr>
          </a:p>
          <a:p>
            <a:pPr lvl="1" marL="685800" indent="-182520">
              <a:lnSpc>
                <a:spcPct val="80000"/>
              </a:lnSpc>
              <a:spcBef>
                <a:spcPts val="499"/>
              </a:spcBef>
              <a:buClr>
                <a:srgbClr val="000000"/>
              </a:buClr>
              <a:buFont typeface="Roboto"/>
              <a:buChar char="•"/>
            </a:pPr>
            <a:r>
              <a:rPr b="0" lang="da-DK" sz="2400" spc="-1" strike="noStrike">
                <a:solidFill>
                  <a:srgbClr val="000000"/>
                </a:solidFill>
                <a:latin typeface="Roboto"/>
                <a:ea typeface="Roboto"/>
              </a:rPr>
              <a:t>Compliance </a:t>
            </a:r>
            <a:endParaRPr b="0" lang="da-DK" sz="2400" spc="-1" strike="noStrike">
              <a:latin typeface="Arial"/>
            </a:endParaRPr>
          </a:p>
          <a:p>
            <a:pPr lvl="1" marL="685800" indent="-182520">
              <a:lnSpc>
                <a:spcPct val="80000"/>
              </a:lnSpc>
              <a:spcBef>
                <a:spcPts val="499"/>
              </a:spcBef>
              <a:buClr>
                <a:srgbClr val="000000"/>
              </a:buClr>
              <a:buFont typeface="Roboto"/>
              <a:buChar char="•"/>
            </a:pPr>
            <a:r>
              <a:rPr b="0" lang="da-DK" sz="2400" spc="-1" strike="noStrike">
                <a:solidFill>
                  <a:srgbClr val="000000"/>
                </a:solidFill>
                <a:latin typeface="Roboto"/>
                <a:ea typeface="Roboto"/>
              </a:rPr>
              <a:t>Patient empowerment </a:t>
            </a:r>
            <a:endParaRPr b="0" lang="da-DK" sz="2400" spc="-1" strike="noStrike">
              <a:latin typeface="Arial"/>
            </a:endParaRPr>
          </a:p>
          <a:p>
            <a:pPr marL="457200">
              <a:lnSpc>
                <a:spcPct val="80000"/>
              </a:lnSpc>
              <a:spcBef>
                <a:spcPts val="1001"/>
              </a:spcBef>
              <a:buNone/>
              <a:tabLst>
                <a:tab algn="l" pos="0"/>
              </a:tabLst>
            </a:pPr>
            <a:endParaRPr b="0" lang="da-DK"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Google Shape;225;p35"/>
          <p:cNvSpPr/>
          <p:nvPr/>
        </p:nvSpPr>
        <p:spPr>
          <a:xfrm>
            <a:off x="284040" y="97200"/>
            <a:ext cx="8505720" cy="997200"/>
          </a:xfrm>
          <a:prstGeom prst="rect">
            <a:avLst/>
          </a:prstGeom>
          <a:noFill/>
          <a:ln w="0">
            <a:noFill/>
          </a:ln>
        </p:spPr>
        <p:style>
          <a:lnRef idx="0"/>
          <a:fillRef idx="0"/>
          <a:effectRef idx="0"/>
          <a:fontRef idx="minor"/>
        </p:style>
        <p:txBody>
          <a:bodyPr anchor="ctr">
            <a:normAutofit fontScale="86000"/>
          </a:bodyPr>
          <a:p>
            <a:pPr>
              <a:lnSpc>
                <a:spcPct val="90000"/>
              </a:lnSpc>
              <a:buNone/>
              <a:tabLst>
                <a:tab algn="l" pos="0"/>
              </a:tabLst>
            </a:pPr>
            <a:r>
              <a:rPr b="0" lang="da-DK" sz="4400" spc="-1" strike="noStrike">
                <a:solidFill>
                  <a:srgbClr val="000000"/>
                </a:solidFill>
                <a:latin typeface="Calibri"/>
                <a:ea typeface="Calibri"/>
              </a:rPr>
              <a:t>Fysioterapeutens rolle som behandler </a:t>
            </a:r>
            <a:endParaRPr b="0" lang="da-DK" sz="4400" spc="-1" strike="noStrike">
              <a:latin typeface="Arial"/>
            </a:endParaRPr>
          </a:p>
        </p:txBody>
      </p:sp>
      <p:sp>
        <p:nvSpPr>
          <p:cNvPr id="357" name="Google Shape;226;p35"/>
          <p:cNvSpPr/>
          <p:nvPr/>
        </p:nvSpPr>
        <p:spPr>
          <a:xfrm>
            <a:off x="1474920" y="1172880"/>
            <a:ext cx="1222560" cy="1137600"/>
          </a:xfrm>
          <a:custGeom>
            <a:avLst/>
            <a:gdLst/>
            <a:ahLst/>
            <a:rect l="l" t="t" r="r" b="b"/>
            <a:pathLst>
              <a:path w="21600" h="21600">
                <a:moveTo>
                  <a:pt x="0" y="0"/>
                </a:moveTo>
                <a:lnTo>
                  <a:pt x="21600" y="0"/>
                </a:lnTo>
                <a:lnTo>
                  <a:pt x="21600" y="21600"/>
                </a:lnTo>
                <a:lnTo>
                  <a:pt x="0" y="21600"/>
                </a:lnTo>
                <a:close/>
              </a:path>
            </a:pathLst>
          </a:custGeom>
          <a:blipFill rotWithShape="0">
            <a:blip r:embed="rId1"/>
            <a:srcRect/>
            <a:stretch/>
          </a:blipFill>
          <a:ln w="12600">
            <a:solidFill>
              <a:srgbClr val="ffffff"/>
            </a:solidFill>
            <a:miter/>
          </a:ln>
        </p:spPr>
        <p:style>
          <a:lnRef idx="0"/>
          <a:fillRef idx="0"/>
          <a:effectRef idx="0"/>
          <a:fontRef idx="minor"/>
        </p:style>
      </p:sp>
      <p:sp>
        <p:nvSpPr>
          <p:cNvPr id="358" name="Google Shape;227;p35"/>
          <p:cNvSpPr/>
          <p:nvPr/>
        </p:nvSpPr>
        <p:spPr>
          <a:xfrm>
            <a:off x="972000" y="2478240"/>
            <a:ext cx="3498840" cy="487440"/>
          </a:xfrm>
          <a:custGeom>
            <a:avLst/>
            <a:gdLst/>
            <a:ahLst/>
            <a:rect l="l" t="t" r="r" b="b"/>
            <a:pathLst>
              <a:path w="4320000" h="648000">
                <a:moveTo>
                  <a:pt x="0" y="0"/>
                </a:moveTo>
                <a:lnTo>
                  <a:pt x="4320000" y="0"/>
                </a:lnTo>
                <a:lnTo>
                  <a:pt x="4320000" y="648000"/>
                </a:lnTo>
                <a:lnTo>
                  <a:pt x="0" y="648000"/>
                </a:lnTo>
                <a:lnTo>
                  <a:pt x="0" y="0"/>
                </a:lnTo>
                <a:close/>
              </a:path>
            </a:pathLst>
          </a:custGeom>
          <a:noFill/>
          <a:ln w="0">
            <a:noFill/>
          </a:ln>
        </p:spPr>
        <p:style>
          <a:lnRef idx="0"/>
          <a:fillRef idx="0"/>
          <a:effectRef idx="0"/>
          <a:fontRef idx="minor"/>
        </p:style>
        <p:txBody>
          <a:bodyPr lIns="0" rIns="0" tIns="0" bIns="0" anchor="t">
            <a:noAutofit/>
          </a:bodyPr>
          <a:p>
            <a:pPr>
              <a:lnSpc>
                <a:spcPct val="100000"/>
              </a:lnSpc>
              <a:buNone/>
              <a:tabLst>
                <a:tab algn="l" pos="0"/>
              </a:tabLst>
            </a:pPr>
            <a:r>
              <a:rPr b="1" lang="da-DK" sz="2800" spc="-1" strike="noStrike">
                <a:solidFill>
                  <a:srgbClr val="000000"/>
                </a:solidFill>
                <a:latin typeface="Calibri"/>
                <a:ea typeface="Calibri"/>
              </a:rPr>
              <a:t>Autoriseret sundhedsperson </a:t>
            </a:r>
            <a:endParaRPr b="0" lang="da-DK" sz="2800" spc="-1" strike="noStrike">
              <a:latin typeface="Arial"/>
            </a:endParaRPr>
          </a:p>
        </p:txBody>
      </p:sp>
      <p:sp>
        <p:nvSpPr>
          <p:cNvPr id="359" name="Google Shape;228;p35"/>
          <p:cNvSpPr/>
          <p:nvPr/>
        </p:nvSpPr>
        <p:spPr>
          <a:xfrm>
            <a:off x="972000" y="3540600"/>
            <a:ext cx="3498840" cy="738000"/>
          </a:xfrm>
          <a:custGeom>
            <a:avLst/>
            <a:gdLst/>
            <a:ahLst/>
            <a:rect l="l" t="t" r="r" b="b"/>
            <a:pathLst>
              <a:path w="4320000" h="981389">
                <a:moveTo>
                  <a:pt x="0" y="0"/>
                </a:moveTo>
                <a:lnTo>
                  <a:pt x="4320000" y="0"/>
                </a:lnTo>
                <a:lnTo>
                  <a:pt x="4320000" y="981389"/>
                </a:lnTo>
                <a:lnTo>
                  <a:pt x="0" y="981389"/>
                </a:lnTo>
                <a:lnTo>
                  <a:pt x="0" y="0"/>
                </a:lnTo>
                <a:close/>
              </a:path>
            </a:pathLst>
          </a:custGeom>
          <a:noFill/>
          <a:ln w="0">
            <a:noFill/>
          </a:ln>
        </p:spPr>
        <p:style>
          <a:lnRef idx="0"/>
          <a:fillRef idx="0"/>
          <a:effectRef idx="0"/>
          <a:fontRef idx="minor"/>
        </p:style>
        <p:txBody>
          <a:bodyPr lIns="0" rIns="0" tIns="0" bIns="0" anchor="t">
            <a:noAutofit/>
          </a:bodyPr>
          <a:p>
            <a:pPr>
              <a:lnSpc>
                <a:spcPct val="100000"/>
              </a:lnSpc>
              <a:buNone/>
              <a:tabLst>
                <a:tab algn="l" pos="0"/>
              </a:tabLst>
            </a:pPr>
            <a:r>
              <a:rPr b="0" lang="da-DK" sz="1700" spc="-1" strike="noStrike">
                <a:solidFill>
                  <a:srgbClr val="000000"/>
                </a:solidFill>
                <a:latin typeface="Calibri"/>
                <a:ea typeface="Calibri"/>
              </a:rPr>
              <a:t>Beskyttet titel </a:t>
            </a:r>
            <a:endParaRPr b="0" lang="da-DK" sz="1700" spc="-1" strike="noStrike">
              <a:latin typeface="Arial"/>
            </a:endParaRPr>
          </a:p>
        </p:txBody>
      </p:sp>
      <p:sp>
        <p:nvSpPr>
          <p:cNvPr id="360" name="Google Shape;229;p35"/>
          <p:cNvSpPr/>
          <p:nvPr/>
        </p:nvSpPr>
        <p:spPr>
          <a:xfrm>
            <a:off x="5743440" y="1176480"/>
            <a:ext cx="1222560" cy="1137600"/>
          </a:xfrm>
          <a:custGeom>
            <a:avLst/>
            <a:gdLst/>
            <a:ahLst/>
            <a:rect l="l" t="t" r="r" b="b"/>
            <a:pathLst>
              <a:path w="21600" h="21600">
                <a:moveTo>
                  <a:pt x="0" y="0"/>
                </a:moveTo>
                <a:lnTo>
                  <a:pt x="21600" y="0"/>
                </a:lnTo>
                <a:lnTo>
                  <a:pt x="21600" y="21600"/>
                </a:lnTo>
                <a:lnTo>
                  <a:pt x="0" y="21600"/>
                </a:lnTo>
                <a:close/>
              </a:path>
            </a:pathLst>
          </a:custGeom>
          <a:blipFill rotWithShape="0">
            <a:blip r:embed="rId2"/>
            <a:srcRect/>
            <a:stretch/>
          </a:blipFill>
          <a:ln w="12600">
            <a:solidFill>
              <a:srgbClr val="ffffff"/>
            </a:solidFill>
            <a:miter/>
          </a:ln>
        </p:spPr>
        <p:style>
          <a:lnRef idx="0"/>
          <a:fillRef idx="0"/>
          <a:effectRef idx="0"/>
          <a:fontRef idx="minor"/>
        </p:style>
      </p:sp>
      <p:sp>
        <p:nvSpPr>
          <p:cNvPr id="361" name="Google Shape;230;p35"/>
          <p:cNvSpPr/>
          <p:nvPr/>
        </p:nvSpPr>
        <p:spPr>
          <a:xfrm>
            <a:off x="5183640" y="2478240"/>
            <a:ext cx="3498840" cy="803160"/>
          </a:xfrm>
          <a:custGeom>
            <a:avLst/>
            <a:gdLst/>
            <a:ahLst/>
            <a:rect l="l" t="t" r="r" b="b"/>
            <a:pathLst>
              <a:path w="4320000" h="648000">
                <a:moveTo>
                  <a:pt x="0" y="0"/>
                </a:moveTo>
                <a:lnTo>
                  <a:pt x="4320000" y="0"/>
                </a:lnTo>
                <a:lnTo>
                  <a:pt x="4320000" y="648000"/>
                </a:lnTo>
                <a:lnTo>
                  <a:pt x="0" y="648000"/>
                </a:lnTo>
                <a:lnTo>
                  <a:pt x="0" y="0"/>
                </a:lnTo>
                <a:close/>
              </a:path>
            </a:pathLst>
          </a:custGeom>
          <a:noFill/>
          <a:ln w="0">
            <a:noFill/>
          </a:ln>
        </p:spPr>
        <p:style>
          <a:lnRef idx="0"/>
          <a:fillRef idx="0"/>
          <a:effectRef idx="0"/>
          <a:fontRef idx="minor"/>
        </p:style>
        <p:txBody>
          <a:bodyPr lIns="0" rIns="0" tIns="0" bIns="0" anchor="t">
            <a:noAutofit/>
          </a:bodyPr>
          <a:p>
            <a:pPr>
              <a:lnSpc>
                <a:spcPct val="100000"/>
              </a:lnSpc>
              <a:buNone/>
              <a:tabLst>
                <a:tab algn="l" pos="0"/>
              </a:tabLst>
            </a:pPr>
            <a:r>
              <a:rPr b="1" lang="da-DK" sz="2800" spc="-1" strike="noStrike">
                <a:solidFill>
                  <a:srgbClr val="000000"/>
                </a:solidFill>
                <a:latin typeface="Calibri"/>
                <a:ea typeface="Calibri"/>
              </a:rPr>
              <a:t>Underlagt sundhedsloven </a:t>
            </a:r>
            <a:endParaRPr b="0" lang="da-DK" sz="2800" spc="-1" strike="noStrike">
              <a:latin typeface="Arial"/>
            </a:endParaRPr>
          </a:p>
        </p:txBody>
      </p:sp>
      <p:sp>
        <p:nvSpPr>
          <p:cNvPr id="362" name="Google Shape;231;p35"/>
          <p:cNvSpPr/>
          <p:nvPr/>
        </p:nvSpPr>
        <p:spPr>
          <a:xfrm>
            <a:off x="5094360" y="3445560"/>
            <a:ext cx="3498840" cy="1218960"/>
          </a:xfrm>
          <a:custGeom>
            <a:avLst/>
            <a:gdLst/>
            <a:ahLst/>
            <a:rect l="l" t="t" r="r" b="b"/>
            <a:pathLst>
              <a:path w="4320000" h="981389">
                <a:moveTo>
                  <a:pt x="0" y="0"/>
                </a:moveTo>
                <a:lnTo>
                  <a:pt x="4320000" y="0"/>
                </a:lnTo>
                <a:lnTo>
                  <a:pt x="4320000" y="981389"/>
                </a:lnTo>
                <a:lnTo>
                  <a:pt x="0" y="981389"/>
                </a:lnTo>
                <a:lnTo>
                  <a:pt x="0" y="0"/>
                </a:lnTo>
                <a:close/>
              </a:path>
            </a:pathLst>
          </a:custGeom>
          <a:noFill/>
          <a:ln w="0">
            <a:noFill/>
          </a:ln>
        </p:spPr>
        <p:style>
          <a:lnRef idx="0"/>
          <a:fillRef idx="0"/>
          <a:effectRef idx="0"/>
          <a:fontRef idx="minor"/>
        </p:style>
        <p:txBody>
          <a:bodyPr lIns="0" rIns="0" tIns="0" bIns="0" anchor="t">
            <a:noAutofit/>
          </a:bodyPr>
          <a:p>
            <a:pPr>
              <a:lnSpc>
                <a:spcPct val="100000"/>
              </a:lnSpc>
              <a:buNone/>
              <a:tabLst>
                <a:tab algn="l" pos="0"/>
              </a:tabLst>
            </a:pPr>
            <a:r>
              <a:rPr b="0" lang="da-DK" sz="1700" spc="-1" strike="noStrike">
                <a:solidFill>
                  <a:srgbClr val="000000"/>
                </a:solidFill>
                <a:latin typeface="Calibri"/>
                <a:ea typeface="Calibri"/>
              </a:rPr>
              <a:t>Pligt til at vise omhu og samvittighedsfuldhed </a:t>
            </a:r>
            <a:endParaRPr b="0" lang="da-DK" sz="1700" spc="-1" strike="noStrike">
              <a:latin typeface="Arial"/>
            </a:endParaRPr>
          </a:p>
          <a:p>
            <a:pPr>
              <a:lnSpc>
                <a:spcPct val="100000"/>
              </a:lnSpc>
              <a:spcBef>
                <a:spcPts val="700"/>
              </a:spcBef>
              <a:buNone/>
              <a:tabLst>
                <a:tab algn="l" pos="0"/>
              </a:tabLst>
            </a:pPr>
            <a:r>
              <a:rPr b="0" lang="da-DK" sz="1700" spc="-1" strike="noStrike">
                <a:solidFill>
                  <a:srgbClr val="000000"/>
                </a:solidFill>
                <a:latin typeface="Calibri"/>
                <a:ea typeface="Calibri"/>
              </a:rPr>
              <a:t>Pligt til at journalisere dit arbejde </a:t>
            </a:r>
            <a:endParaRPr b="0" lang="da-DK" sz="1700" spc="-1" strike="noStrike">
              <a:latin typeface="Arial"/>
            </a:endParaRPr>
          </a:p>
          <a:p>
            <a:pPr>
              <a:lnSpc>
                <a:spcPct val="100000"/>
              </a:lnSpc>
              <a:spcBef>
                <a:spcPts val="700"/>
              </a:spcBef>
              <a:buNone/>
              <a:tabLst>
                <a:tab algn="l" pos="0"/>
              </a:tabLst>
            </a:pPr>
            <a:r>
              <a:rPr b="0" lang="da-DK" sz="1700" spc="-1" strike="noStrike">
                <a:solidFill>
                  <a:srgbClr val="000000"/>
                </a:solidFill>
                <a:latin typeface="Calibri"/>
                <a:ea typeface="Calibri"/>
              </a:rPr>
              <a:t>Tavshedspligt </a:t>
            </a:r>
            <a:endParaRPr b="0" lang="da-DK" sz="17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Google Shape;236;p36"/>
          <p:cNvSpPr/>
          <p:nvPr/>
        </p:nvSpPr>
        <p:spPr>
          <a:xfrm>
            <a:off x="-97200" y="64800"/>
            <a:ext cx="9198360" cy="458604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364" name="Google Shape;237;p36"/>
          <p:cNvSpPr/>
          <p:nvPr/>
        </p:nvSpPr>
        <p:spPr>
          <a:xfrm>
            <a:off x="278640" y="258480"/>
            <a:ext cx="7633440" cy="769320"/>
          </a:xfrm>
          <a:prstGeom prst="rect">
            <a:avLst/>
          </a:prstGeom>
          <a:noFill/>
          <a:ln w="0">
            <a:noFill/>
          </a:ln>
        </p:spPr>
        <p:style>
          <a:lnRef idx="0"/>
          <a:fillRef idx="0"/>
          <a:effectRef idx="0"/>
          <a:fontRef idx="minor"/>
        </p:style>
        <p:txBody>
          <a:bodyPr anchor="b">
            <a:normAutofit/>
          </a:bodyPr>
          <a:p>
            <a:pPr>
              <a:lnSpc>
                <a:spcPct val="90000"/>
              </a:lnSpc>
              <a:buNone/>
              <a:tabLst>
                <a:tab algn="l" pos="0"/>
              </a:tabLst>
            </a:pPr>
            <a:r>
              <a:rPr b="0" lang="da-DK" sz="4000" spc="-1" strike="noStrike">
                <a:solidFill>
                  <a:srgbClr val="000000"/>
                </a:solidFill>
                <a:latin typeface="Calibri"/>
                <a:ea typeface="Calibri"/>
              </a:rPr>
              <a:t>Introduktion til medicin &amp; kirurgi</a:t>
            </a:r>
            <a:endParaRPr b="0" lang="da-DK" sz="4000" spc="-1" strike="noStrike">
              <a:latin typeface="Arial"/>
            </a:endParaRPr>
          </a:p>
        </p:txBody>
      </p:sp>
      <p:sp>
        <p:nvSpPr>
          <p:cNvPr id="365" name="Google Shape;238;p36"/>
          <p:cNvSpPr/>
          <p:nvPr/>
        </p:nvSpPr>
        <p:spPr>
          <a:xfrm>
            <a:off x="770400" y="1389600"/>
            <a:ext cx="4527720" cy="2428920"/>
          </a:xfrm>
          <a:prstGeom prst="rect">
            <a:avLst/>
          </a:prstGeom>
          <a:noFill/>
          <a:ln w="0">
            <a:noFill/>
          </a:ln>
        </p:spPr>
        <p:style>
          <a:lnRef idx="0"/>
          <a:fillRef idx="0"/>
          <a:effectRef idx="0"/>
          <a:fontRef idx="minor"/>
        </p:style>
        <p:txBody>
          <a:bodyPr anchor="t">
            <a:normAutofit fontScale="69000"/>
          </a:bodyPr>
          <a:p>
            <a:pPr marL="228600" indent="-199800">
              <a:lnSpc>
                <a:spcPct val="90000"/>
              </a:lnSpc>
              <a:buClr>
                <a:srgbClr val="000000"/>
              </a:buClr>
              <a:buFont typeface="Arial"/>
              <a:buChar char="•"/>
            </a:pPr>
            <a:r>
              <a:rPr b="0" lang="da-DK" sz="2000" spc="-1" strike="noStrike">
                <a:solidFill>
                  <a:srgbClr val="000000"/>
                </a:solidFill>
                <a:latin typeface="Calibri"/>
                <a:ea typeface="Calibri"/>
              </a:rPr>
              <a:t>39 lægelige specialer </a:t>
            </a:r>
            <a:endParaRPr b="0" lang="da-DK" sz="2000" spc="-1" strike="noStrike">
              <a:latin typeface="Arial"/>
            </a:endParaRPr>
          </a:p>
          <a:p>
            <a:pPr lvl="1" marL="685800" indent="-199800">
              <a:lnSpc>
                <a:spcPct val="90000"/>
              </a:lnSpc>
              <a:spcBef>
                <a:spcPts val="499"/>
              </a:spcBef>
              <a:buClr>
                <a:srgbClr val="000000"/>
              </a:buClr>
              <a:buFont typeface="Arial"/>
              <a:buChar char="•"/>
            </a:pPr>
            <a:r>
              <a:rPr b="0" lang="da-DK" sz="2000" spc="-1" strike="noStrike">
                <a:solidFill>
                  <a:srgbClr val="000000"/>
                </a:solidFill>
                <a:latin typeface="Calibri"/>
                <a:ea typeface="Calibri"/>
              </a:rPr>
              <a:t>Medicinske </a:t>
            </a:r>
            <a:endParaRPr b="0" lang="da-DK" sz="2000" spc="-1" strike="noStrike">
              <a:latin typeface="Arial"/>
            </a:endParaRPr>
          </a:p>
          <a:p>
            <a:pPr lvl="1" marL="685800" indent="-199800">
              <a:lnSpc>
                <a:spcPct val="90000"/>
              </a:lnSpc>
              <a:spcBef>
                <a:spcPts val="499"/>
              </a:spcBef>
              <a:buClr>
                <a:srgbClr val="000000"/>
              </a:buClr>
              <a:buFont typeface="Arial"/>
              <a:buChar char="•"/>
            </a:pPr>
            <a:r>
              <a:rPr b="0" lang="da-DK" sz="2000" spc="-1" strike="noStrike">
                <a:solidFill>
                  <a:srgbClr val="000000"/>
                </a:solidFill>
                <a:latin typeface="Calibri"/>
                <a:ea typeface="Calibri"/>
              </a:rPr>
              <a:t>Kirurgiske </a:t>
            </a:r>
            <a:endParaRPr b="0" lang="da-DK" sz="2000" spc="-1" strike="noStrike">
              <a:latin typeface="Arial"/>
            </a:endParaRPr>
          </a:p>
          <a:p>
            <a:pPr lvl="1" marL="685800" indent="-199800">
              <a:lnSpc>
                <a:spcPct val="90000"/>
              </a:lnSpc>
              <a:spcBef>
                <a:spcPts val="499"/>
              </a:spcBef>
              <a:buClr>
                <a:srgbClr val="000000"/>
              </a:buClr>
              <a:buFont typeface="Arial"/>
              <a:buChar char="•"/>
            </a:pPr>
            <a:r>
              <a:rPr b="0" lang="da-DK" sz="2000" spc="-1" strike="noStrike">
                <a:solidFill>
                  <a:srgbClr val="000000"/>
                </a:solidFill>
                <a:latin typeface="Calibri"/>
                <a:ea typeface="Calibri"/>
              </a:rPr>
              <a:t>Medicinsk-kirurgiske </a:t>
            </a:r>
            <a:endParaRPr b="0" lang="da-DK" sz="2000" spc="-1" strike="noStrike">
              <a:latin typeface="Arial"/>
            </a:endParaRPr>
          </a:p>
          <a:p>
            <a:pPr lvl="1" marL="685800" indent="-199800">
              <a:lnSpc>
                <a:spcPct val="90000"/>
              </a:lnSpc>
              <a:spcBef>
                <a:spcPts val="499"/>
              </a:spcBef>
              <a:buClr>
                <a:srgbClr val="000000"/>
              </a:buClr>
              <a:buFont typeface="Arial"/>
              <a:buChar char="•"/>
            </a:pPr>
            <a:r>
              <a:rPr b="0" lang="da-DK" sz="2000" spc="-1" strike="noStrike">
                <a:solidFill>
                  <a:srgbClr val="000000"/>
                </a:solidFill>
                <a:latin typeface="Calibri"/>
                <a:ea typeface="Calibri"/>
              </a:rPr>
              <a:t>Parakliniske</a:t>
            </a:r>
            <a:endParaRPr b="0" lang="da-DK" sz="2000" spc="-1" strike="noStrike">
              <a:latin typeface="Arial"/>
            </a:endParaRPr>
          </a:p>
          <a:p>
            <a:pPr marL="228600" indent="-199800">
              <a:lnSpc>
                <a:spcPct val="90000"/>
              </a:lnSpc>
              <a:spcBef>
                <a:spcPts val="1001"/>
              </a:spcBef>
              <a:buClr>
                <a:srgbClr val="000000"/>
              </a:buClr>
              <a:buFont typeface="Arial"/>
              <a:buChar char="•"/>
            </a:pPr>
            <a:r>
              <a:rPr b="0" lang="da-DK" sz="2000" spc="-1" strike="noStrike">
                <a:solidFill>
                  <a:srgbClr val="000000"/>
                </a:solidFill>
                <a:latin typeface="Calibri"/>
                <a:ea typeface="Calibri"/>
              </a:rPr>
              <a:t>Stort overlap mellem  mange specialer </a:t>
            </a:r>
            <a:endParaRPr b="0" lang="da-DK" sz="2000" spc="-1" strike="noStrike">
              <a:latin typeface="Arial"/>
            </a:endParaRPr>
          </a:p>
          <a:p>
            <a:pPr marL="228600" indent="-199800">
              <a:lnSpc>
                <a:spcPct val="90000"/>
              </a:lnSpc>
              <a:spcBef>
                <a:spcPts val="1001"/>
              </a:spcBef>
              <a:buClr>
                <a:srgbClr val="000000"/>
              </a:buClr>
              <a:buFont typeface="Arial"/>
              <a:buChar char="•"/>
            </a:pPr>
            <a:r>
              <a:rPr b="0" lang="da-DK" sz="2000" spc="-1" strike="noStrike">
                <a:solidFill>
                  <a:srgbClr val="000000"/>
                </a:solidFill>
                <a:latin typeface="Calibri"/>
                <a:ea typeface="Calibri"/>
              </a:rPr>
              <a:t>Nogle medicinske specialer har et kirurgisk ”makker-speciale”</a:t>
            </a:r>
            <a:endParaRPr b="0" lang="da-DK" sz="2000" spc="-1" strike="noStrike">
              <a:latin typeface="Arial"/>
            </a:endParaRPr>
          </a:p>
          <a:p>
            <a:pPr lvl="1" marL="685800" indent="-199800">
              <a:lnSpc>
                <a:spcPct val="90000"/>
              </a:lnSpc>
              <a:spcBef>
                <a:spcPts val="499"/>
              </a:spcBef>
              <a:buClr>
                <a:srgbClr val="000000"/>
              </a:buClr>
              <a:buFont typeface="Arial"/>
              <a:buChar char="•"/>
            </a:pPr>
            <a:r>
              <a:rPr b="0" lang="da-DK" sz="2000" spc="-1" strike="noStrike">
                <a:solidFill>
                  <a:srgbClr val="000000"/>
                </a:solidFill>
                <a:latin typeface="Calibri"/>
                <a:ea typeface="Calibri"/>
              </a:rPr>
              <a:t>Neurologi  - neurokirurgi </a:t>
            </a:r>
            <a:endParaRPr b="0" lang="da-DK" sz="2000" spc="-1" strike="noStrike">
              <a:latin typeface="Arial"/>
            </a:endParaRPr>
          </a:p>
          <a:p>
            <a:pPr lvl="1" marL="685800" indent="-199800">
              <a:lnSpc>
                <a:spcPct val="90000"/>
              </a:lnSpc>
              <a:spcBef>
                <a:spcPts val="499"/>
              </a:spcBef>
              <a:buClr>
                <a:srgbClr val="000000"/>
              </a:buClr>
              <a:buFont typeface="Arial"/>
              <a:buChar char="•"/>
            </a:pPr>
            <a:r>
              <a:rPr b="0" lang="da-DK" sz="2000" spc="-1" strike="noStrike">
                <a:solidFill>
                  <a:srgbClr val="000000"/>
                </a:solidFill>
                <a:latin typeface="Calibri"/>
                <a:ea typeface="Calibri"/>
              </a:rPr>
              <a:t>Mave-tarm medicin – mave-tarm kirurgi </a:t>
            </a:r>
            <a:endParaRPr b="0" lang="da-DK" sz="2000" spc="-1" strike="noStrike">
              <a:latin typeface="Arial"/>
            </a:endParaRPr>
          </a:p>
        </p:txBody>
      </p:sp>
      <p:pic>
        <p:nvPicPr>
          <p:cNvPr id="366" name="Google Shape;239;p36" descr=""/>
          <p:cNvPicPr/>
          <p:nvPr/>
        </p:nvPicPr>
        <p:blipFill>
          <a:blip r:embed="rId1"/>
          <a:srcRect l="0" t="3114" r="0" b="0"/>
          <a:stretch/>
        </p:blipFill>
        <p:spPr>
          <a:xfrm>
            <a:off x="5545800" y="1170360"/>
            <a:ext cx="3555000" cy="30535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7" name="Google Shape;244;p37" descr=""/>
          <p:cNvPicPr/>
          <p:nvPr/>
        </p:nvPicPr>
        <p:blipFill>
          <a:blip r:embed="rId1"/>
          <a:stretch/>
        </p:blipFill>
        <p:spPr>
          <a:xfrm>
            <a:off x="152280" y="152280"/>
            <a:ext cx="8439480" cy="48384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Google Shape;249;p38"/>
          <p:cNvSpPr/>
          <p:nvPr/>
        </p:nvSpPr>
        <p:spPr>
          <a:xfrm>
            <a:off x="223560" y="1080000"/>
            <a:ext cx="6976440" cy="3960000"/>
          </a:xfrm>
          <a:prstGeom prst="rect">
            <a:avLst/>
          </a:prstGeom>
          <a:noFill/>
          <a:ln w="0">
            <a:noFill/>
          </a:ln>
        </p:spPr>
        <p:style>
          <a:lnRef idx="0"/>
          <a:fillRef idx="0"/>
          <a:effectRef idx="0"/>
          <a:fontRef idx="minor"/>
        </p:style>
        <p:txBody>
          <a:bodyPr anchor="t">
            <a:normAutofit/>
          </a:bodyPr>
          <a:p>
            <a:pPr marL="228600" indent="-209160">
              <a:lnSpc>
                <a:spcPct val="90000"/>
              </a:lnSpc>
              <a:buClr>
                <a:srgbClr val="000000"/>
              </a:buClr>
              <a:buFont typeface="Roboto"/>
              <a:buChar char="•"/>
            </a:pPr>
            <a:r>
              <a:rPr b="1" lang="da-DK" sz="2000" spc="-1" strike="noStrike">
                <a:solidFill>
                  <a:srgbClr val="000000"/>
                </a:solidFill>
                <a:latin typeface="Roboto"/>
                <a:ea typeface="Roboto"/>
              </a:rPr>
              <a:t>Medicin </a:t>
            </a:r>
            <a:endParaRPr b="0" lang="da-DK" sz="2000" spc="-1" strike="noStrike">
              <a:latin typeface="Arial"/>
            </a:endParaRPr>
          </a:p>
          <a:p>
            <a:pPr lvl="1" marL="685800" indent="-209160">
              <a:lnSpc>
                <a:spcPct val="90000"/>
              </a:lnSpc>
              <a:spcBef>
                <a:spcPts val="499"/>
              </a:spcBef>
              <a:buClr>
                <a:srgbClr val="000000"/>
              </a:buClr>
              <a:buFont typeface="Roboto"/>
              <a:buChar char="•"/>
            </a:pPr>
            <a:r>
              <a:rPr b="0" lang="da-DK" sz="2000" spc="-1" strike="noStrike">
                <a:solidFill>
                  <a:srgbClr val="000000"/>
                </a:solidFill>
                <a:latin typeface="Roboto"/>
                <a:ea typeface="Roboto"/>
              </a:rPr>
              <a:t>Ikke-kirurgisk behandling</a:t>
            </a:r>
            <a:endParaRPr b="0" lang="da-DK" sz="2000" spc="-1" strike="noStrike">
              <a:latin typeface="Arial"/>
            </a:endParaRPr>
          </a:p>
          <a:p>
            <a:pPr lvl="1" marL="685800" indent="-209160">
              <a:lnSpc>
                <a:spcPct val="90000"/>
              </a:lnSpc>
              <a:spcBef>
                <a:spcPts val="499"/>
              </a:spcBef>
              <a:buClr>
                <a:srgbClr val="000000"/>
              </a:buClr>
              <a:buFont typeface="Arial"/>
              <a:buChar char="•"/>
            </a:pPr>
            <a:r>
              <a:rPr b="0" lang="da-DK" sz="2000" spc="-1" strike="noStrike">
                <a:solidFill>
                  <a:srgbClr val="000000"/>
                </a:solidFill>
                <a:latin typeface="Roboto"/>
                <a:ea typeface="Roboto"/>
              </a:rPr>
              <a:t>Dog flere og  flere invasive procedurer </a:t>
            </a:r>
            <a:endParaRPr b="0" lang="da-DK" sz="2000" spc="-1" strike="noStrike">
              <a:latin typeface="Arial"/>
            </a:endParaRPr>
          </a:p>
          <a:p>
            <a:pPr marL="228600" indent="-209160">
              <a:lnSpc>
                <a:spcPct val="100000"/>
              </a:lnSpc>
              <a:buClr>
                <a:srgbClr val="000000"/>
              </a:buClr>
              <a:buFont typeface="Roboto"/>
              <a:buChar char="•"/>
            </a:pPr>
            <a:r>
              <a:rPr b="1" lang="da-DK" sz="2000" spc="-1" strike="noStrike">
                <a:solidFill>
                  <a:srgbClr val="000000"/>
                </a:solidFill>
                <a:latin typeface="Roboto"/>
                <a:ea typeface="Roboto"/>
              </a:rPr>
              <a:t>Kirurgi </a:t>
            </a:r>
            <a:endParaRPr b="0" lang="da-DK" sz="2000" spc="-1" strike="noStrike">
              <a:latin typeface="Arial"/>
            </a:endParaRPr>
          </a:p>
          <a:p>
            <a:pPr lvl="1" marL="685800" indent="-209160">
              <a:lnSpc>
                <a:spcPct val="100000"/>
              </a:lnSpc>
              <a:buClr>
                <a:srgbClr val="000000"/>
              </a:buClr>
              <a:buFont typeface="Arial"/>
              <a:buChar char="•"/>
            </a:pPr>
            <a:r>
              <a:rPr b="0" lang="da-DK" sz="2000" spc="-1" strike="noStrike">
                <a:solidFill>
                  <a:srgbClr val="000000"/>
                </a:solidFill>
                <a:latin typeface="Roboto"/>
                <a:ea typeface="Roboto"/>
              </a:rPr>
              <a:t>Ja, kirurgi… Både små og store operationer </a:t>
            </a:r>
            <a:endParaRPr b="0" lang="da-DK" sz="2000" spc="-1" strike="noStrike">
              <a:latin typeface="Arial"/>
            </a:endParaRPr>
          </a:p>
          <a:p>
            <a:pPr lvl="1" marL="685800" indent="-209160">
              <a:lnSpc>
                <a:spcPct val="100000"/>
              </a:lnSpc>
              <a:buClr>
                <a:srgbClr val="000000"/>
              </a:buClr>
              <a:buFont typeface="Arial"/>
              <a:buChar char="•"/>
            </a:pPr>
            <a:r>
              <a:rPr b="0" lang="da-DK" sz="2000" spc="-1" strike="noStrike">
                <a:solidFill>
                  <a:srgbClr val="000000"/>
                </a:solidFill>
                <a:latin typeface="Roboto"/>
                <a:ea typeface="Roboto"/>
              </a:rPr>
              <a:t>Robotkirurgi, kikkertkirurgi, åben kirurgi </a:t>
            </a:r>
            <a:endParaRPr b="0" lang="da-DK" sz="2000" spc="-1" strike="noStrike">
              <a:latin typeface="Arial"/>
            </a:endParaRPr>
          </a:p>
          <a:p>
            <a:pPr lvl="1" marL="685800" indent="-209160">
              <a:lnSpc>
                <a:spcPct val="100000"/>
              </a:lnSpc>
              <a:buClr>
                <a:srgbClr val="000000"/>
              </a:buClr>
              <a:buFont typeface="Arial"/>
              <a:buChar char="•"/>
            </a:pPr>
            <a:r>
              <a:rPr b="0" lang="da-DK" sz="2000" spc="-1" strike="noStrike">
                <a:solidFill>
                  <a:srgbClr val="000000"/>
                </a:solidFill>
                <a:latin typeface="Roboto"/>
                <a:ea typeface="Roboto"/>
              </a:rPr>
              <a:t>Bedøvelse: </a:t>
            </a:r>
            <a:endParaRPr b="0" lang="da-DK" sz="2000" spc="-1" strike="noStrike">
              <a:latin typeface="Arial"/>
            </a:endParaRPr>
          </a:p>
          <a:p>
            <a:pPr lvl="1" marL="685800" indent="-209160">
              <a:lnSpc>
                <a:spcPct val="100000"/>
              </a:lnSpc>
              <a:buClr>
                <a:srgbClr val="000000"/>
              </a:buClr>
              <a:buFont typeface="Arial"/>
              <a:buChar char="•"/>
            </a:pPr>
            <a:r>
              <a:rPr b="0" lang="da-DK" sz="2000" spc="-1" strike="noStrike">
                <a:solidFill>
                  <a:srgbClr val="000000"/>
                </a:solidFill>
                <a:latin typeface="Roboto"/>
                <a:ea typeface="Roboto"/>
              </a:rPr>
              <a:t>Generel anæstesi </a:t>
            </a:r>
            <a:endParaRPr b="0" lang="da-DK" sz="2000" spc="-1" strike="noStrike">
              <a:latin typeface="Arial"/>
            </a:endParaRPr>
          </a:p>
          <a:p>
            <a:pPr lvl="1" marL="685800" indent="-209160">
              <a:lnSpc>
                <a:spcPct val="100000"/>
              </a:lnSpc>
              <a:buClr>
                <a:srgbClr val="000000"/>
              </a:buClr>
              <a:buFont typeface="Arial"/>
              <a:buChar char="•"/>
            </a:pPr>
            <a:r>
              <a:rPr b="0" lang="da-DK" sz="2000" spc="-1" strike="noStrike">
                <a:solidFill>
                  <a:srgbClr val="000000"/>
                </a:solidFill>
                <a:latin typeface="Roboto"/>
                <a:ea typeface="Roboto"/>
              </a:rPr>
              <a:t>Regional anæstesi</a:t>
            </a:r>
            <a:endParaRPr b="0" lang="da-DK" sz="2000" spc="-1" strike="noStrike">
              <a:latin typeface="Arial"/>
            </a:endParaRPr>
          </a:p>
          <a:p>
            <a:pPr lvl="1" marL="685800" indent="-209160">
              <a:lnSpc>
                <a:spcPct val="100000"/>
              </a:lnSpc>
              <a:buClr>
                <a:srgbClr val="000000"/>
              </a:buClr>
              <a:buFont typeface="Arial"/>
              <a:buChar char="•"/>
            </a:pPr>
            <a:r>
              <a:rPr b="0" lang="da-DK" sz="2000" spc="-1" strike="noStrike">
                <a:solidFill>
                  <a:srgbClr val="000000"/>
                </a:solidFill>
                <a:latin typeface="Roboto"/>
                <a:ea typeface="Roboto"/>
              </a:rPr>
              <a:t>Lokal anæstesi</a:t>
            </a:r>
            <a:endParaRPr b="0" lang="da-DK" sz="2000" spc="-1" strike="noStrike">
              <a:latin typeface="Arial"/>
            </a:endParaRPr>
          </a:p>
          <a:p>
            <a:pPr marL="914400">
              <a:lnSpc>
                <a:spcPct val="90000"/>
              </a:lnSpc>
              <a:spcBef>
                <a:spcPts val="499"/>
              </a:spcBef>
              <a:buNone/>
              <a:tabLst>
                <a:tab algn="l" pos="0"/>
              </a:tabLst>
            </a:pPr>
            <a:endParaRPr b="0" lang="da-DK" sz="1700" spc="-1" strike="noStrike">
              <a:latin typeface="Arial"/>
            </a:endParaRPr>
          </a:p>
        </p:txBody>
      </p:sp>
      <p:pic>
        <p:nvPicPr>
          <p:cNvPr id="369" name="Google Shape;250;p38" descr=""/>
          <p:cNvPicPr/>
          <p:nvPr/>
        </p:nvPicPr>
        <p:blipFill>
          <a:blip r:embed="rId1"/>
          <a:stretch/>
        </p:blipFill>
        <p:spPr>
          <a:xfrm>
            <a:off x="3857400" y="3060000"/>
            <a:ext cx="3882600" cy="1908000"/>
          </a:xfrm>
          <a:prstGeom prst="rect">
            <a:avLst/>
          </a:prstGeom>
          <a:ln w="0">
            <a:noFill/>
          </a:ln>
        </p:spPr>
      </p:pic>
      <p:sp>
        <p:nvSpPr>
          <p:cNvPr id="370" name="PlaceHolder 1"/>
          <p:cNvSpPr>
            <a:spLocks noGrp="1"/>
          </p:cNvSpPr>
          <p:nvPr>
            <p:ph type="title"/>
          </p:nvPr>
        </p:nvSpPr>
        <p:spPr>
          <a:xfrm>
            <a:off x="98280" y="180000"/>
            <a:ext cx="8826120" cy="720000"/>
          </a:xfrm>
          <a:prstGeom prst="rect">
            <a:avLst/>
          </a:prstGeom>
          <a:noFill/>
          <a:ln w="0">
            <a:noFill/>
          </a:ln>
        </p:spPr>
        <p:txBody>
          <a:bodyPr tIns="91440" bIns="91440" anchor="ctr">
            <a:noAutofit/>
          </a:bodyPr>
          <a:p>
            <a:pPr>
              <a:lnSpc>
                <a:spcPct val="90000"/>
              </a:lnSpc>
              <a:buNone/>
              <a:tabLst>
                <a:tab algn="l" pos="0"/>
              </a:tabLst>
            </a:pPr>
            <a:r>
              <a:rPr b="0" lang="da-DK" sz="3160" spc="-1" strike="noStrike">
                <a:solidFill>
                  <a:srgbClr val="ffffff"/>
                </a:solidFill>
                <a:latin typeface="Roboto"/>
                <a:ea typeface="Roboto"/>
              </a:rPr>
              <a:t>Introduktion til medicin &amp; kirurgi </a:t>
            </a:r>
            <a:br>
              <a:rPr sz="3160"/>
            </a:br>
            <a:endParaRPr b="0" lang="da-DK" sz="3160" spc="-1" strike="noStrike">
              <a:solidFill>
                <a:srgbClr val="eeeeee"/>
              </a:solidFill>
              <a:latin typeface="Roboto"/>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algn="l" pos="0"/>
              </a:tabLst>
            </a:pPr>
            <a:r>
              <a:rPr b="0" lang="da-DK" sz="1800" spc="-1" strike="noStrike">
                <a:solidFill>
                  <a:srgbClr val="ffffff"/>
                </a:solidFill>
                <a:latin typeface="Roboto"/>
                <a:ea typeface="Roboto"/>
              </a:rPr>
              <a:t>Journalen som arbejdsværktøj </a:t>
            </a:r>
            <a:endParaRPr b="0" lang="da-DK" sz="1800" spc="-1" strike="noStrike">
              <a:solidFill>
                <a:srgbClr val="eeeeee"/>
              </a:solidFill>
              <a:latin typeface="Roboto"/>
            </a:endParaRPr>
          </a:p>
        </p:txBody>
      </p:sp>
      <p:sp>
        <p:nvSpPr>
          <p:cNvPr id="372" name="Google Shape;257;p39"/>
          <p:cNvSpPr/>
          <p:nvPr/>
        </p:nvSpPr>
        <p:spPr>
          <a:xfrm>
            <a:off x="172440" y="983880"/>
            <a:ext cx="6169320" cy="2429640"/>
          </a:xfrm>
          <a:prstGeom prst="rect">
            <a:avLst/>
          </a:prstGeom>
          <a:noFill/>
          <a:ln w="0">
            <a:noFill/>
          </a:ln>
        </p:spPr>
        <p:style>
          <a:lnRef idx="0"/>
          <a:fillRef idx="0"/>
          <a:effectRef idx="0"/>
          <a:fontRef idx="minor"/>
        </p:style>
        <p:txBody>
          <a:bodyPr anchor="t">
            <a:normAutofit/>
          </a:bodyPr>
          <a:p>
            <a:pPr marL="228600" indent="-220680">
              <a:lnSpc>
                <a:spcPct val="90000"/>
              </a:lnSpc>
              <a:buClr>
                <a:srgbClr val="000000"/>
              </a:buClr>
              <a:buFont typeface="Arial"/>
              <a:buChar char="•"/>
            </a:pPr>
            <a:r>
              <a:rPr b="0" lang="da-DK" sz="1600" spc="-1" strike="noStrike">
                <a:solidFill>
                  <a:srgbClr val="000000"/>
                </a:solidFill>
                <a:latin typeface="Calibri"/>
                <a:ea typeface="Calibri"/>
              </a:rPr>
              <a:t>Sundhedspersonalets primære arbejdsredskab</a:t>
            </a:r>
            <a:endParaRPr b="0" lang="da-DK" sz="1600" spc="-1" strike="noStrike">
              <a:latin typeface="Arial"/>
            </a:endParaRPr>
          </a:p>
          <a:p>
            <a:pPr marL="228600" indent="-220680">
              <a:lnSpc>
                <a:spcPct val="90000"/>
              </a:lnSpc>
              <a:spcBef>
                <a:spcPts val="1001"/>
              </a:spcBef>
              <a:buClr>
                <a:srgbClr val="000000"/>
              </a:buClr>
              <a:buFont typeface="Arial"/>
              <a:buChar char="•"/>
            </a:pPr>
            <a:r>
              <a:rPr b="0" lang="da-DK" sz="1600" spc="-1" strike="noStrike">
                <a:solidFill>
                  <a:srgbClr val="000000"/>
                </a:solidFill>
                <a:latin typeface="Calibri"/>
                <a:ea typeface="Calibri"/>
              </a:rPr>
              <a:t>Specifikt for den enkelte patient</a:t>
            </a:r>
            <a:endParaRPr b="0" lang="da-DK" sz="1600" spc="-1" strike="noStrike">
              <a:latin typeface="Arial"/>
            </a:endParaRPr>
          </a:p>
          <a:p>
            <a:pPr marL="228600" indent="-220680">
              <a:lnSpc>
                <a:spcPct val="90000"/>
              </a:lnSpc>
              <a:spcBef>
                <a:spcPts val="1001"/>
              </a:spcBef>
              <a:buClr>
                <a:srgbClr val="000000"/>
              </a:buClr>
              <a:buFont typeface="Arial"/>
              <a:buChar char="•"/>
            </a:pPr>
            <a:r>
              <a:rPr b="0" lang="da-DK" sz="1600" spc="-1" strike="noStrike">
                <a:solidFill>
                  <a:srgbClr val="000000"/>
                </a:solidFill>
                <a:latin typeface="Calibri"/>
                <a:ea typeface="Calibri"/>
              </a:rPr>
              <a:t>Følger en fast struktur uanset speciale</a:t>
            </a:r>
            <a:endParaRPr b="0" lang="da-DK" sz="1600" spc="-1" strike="noStrike">
              <a:latin typeface="Arial"/>
            </a:endParaRPr>
          </a:p>
          <a:p>
            <a:pPr marL="228600" indent="-220680">
              <a:lnSpc>
                <a:spcPct val="90000"/>
              </a:lnSpc>
              <a:spcBef>
                <a:spcPts val="1001"/>
              </a:spcBef>
              <a:buClr>
                <a:srgbClr val="000000"/>
              </a:buClr>
              <a:buFont typeface="Arial"/>
              <a:buChar char="•"/>
            </a:pPr>
            <a:r>
              <a:rPr b="0" lang="da-DK" sz="1600" spc="-1" strike="noStrike">
                <a:solidFill>
                  <a:srgbClr val="000000"/>
                </a:solidFill>
                <a:latin typeface="Calibri"/>
                <a:ea typeface="Calibri"/>
              </a:rPr>
              <a:t>Juridisk dokument</a:t>
            </a:r>
            <a:endParaRPr b="0" lang="da-DK" sz="1600" spc="-1" strike="noStrike">
              <a:latin typeface="Arial"/>
            </a:endParaRPr>
          </a:p>
          <a:p>
            <a:pPr lvl="1" marL="685800" indent="-220680">
              <a:lnSpc>
                <a:spcPct val="90000"/>
              </a:lnSpc>
              <a:spcBef>
                <a:spcPts val="499"/>
              </a:spcBef>
              <a:buClr>
                <a:srgbClr val="000000"/>
              </a:buClr>
              <a:buFont typeface="Arial"/>
              <a:buChar char="•"/>
            </a:pPr>
            <a:r>
              <a:rPr b="0" lang="da-DK" sz="1600" spc="-1" strike="noStrike">
                <a:solidFill>
                  <a:srgbClr val="000000"/>
                </a:solidFill>
                <a:latin typeface="Calibri"/>
                <a:ea typeface="Calibri"/>
              </a:rPr>
              <a:t>NEUTRALSPROG! </a:t>
            </a:r>
            <a:endParaRPr b="0" lang="da-DK" sz="1600" spc="-1" strike="noStrike">
              <a:latin typeface="Arial"/>
            </a:endParaRPr>
          </a:p>
          <a:p>
            <a:pPr lvl="1" marL="685800" indent="-220680">
              <a:lnSpc>
                <a:spcPct val="90000"/>
              </a:lnSpc>
              <a:spcBef>
                <a:spcPts val="499"/>
              </a:spcBef>
              <a:buClr>
                <a:srgbClr val="000000"/>
              </a:buClr>
              <a:buFont typeface="Calibri"/>
              <a:buChar char="•"/>
            </a:pPr>
            <a:r>
              <a:rPr b="0" lang="da-DK" sz="1600" spc="-1" strike="noStrike">
                <a:solidFill>
                  <a:srgbClr val="000000"/>
                </a:solidFill>
                <a:latin typeface="Calibri"/>
                <a:ea typeface="Calibri"/>
              </a:rPr>
              <a:t>Patienten har adgang (eller ret til adgang)</a:t>
            </a:r>
            <a:endParaRPr b="0" lang="da-DK" sz="1600" spc="-1" strike="noStrike">
              <a:latin typeface="Arial"/>
            </a:endParaRPr>
          </a:p>
          <a:p>
            <a:pPr marL="457200">
              <a:lnSpc>
                <a:spcPct val="90000"/>
              </a:lnSpc>
              <a:spcBef>
                <a:spcPts val="1001"/>
              </a:spcBef>
              <a:buNone/>
              <a:tabLst>
                <a:tab algn="l" pos="0"/>
              </a:tabLst>
            </a:pPr>
            <a:endParaRPr b="0" lang="da-DK" sz="1600" spc="-1" strike="noStrike">
              <a:latin typeface="Arial"/>
            </a:endParaRPr>
          </a:p>
          <a:p>
            <a:pPr marL="457200">
              <a:lnSpc>
                <a:spcPct val="90000"/>
              </a:lnSpc>
              <a:spcBef>
                <a:spcPts val="1001"/>
              </a:spcBef>
              <a:buNone/>
              <a:tabLst>
                <a:tab algn="l" pos="0"/>
              </a:tabLst>
            </a:pPr>
            <a:endParaRPr b="0" lang="da-DK" sz="1600" spc="-1" strike="noStrike">
              <a:latin typeface="Arial"/>
            </a:endParaRPr>
          </a:p>
          <a:p>
            <a:pPr marL="457200">
              <a:lnSpc>
                <a:spcPct val="90000"/>
              </a:lnSpc>
              <a:spcBef>
                <a:spcPts val="1001"/>
              </a:spcBef>
              <a:buNone/>
              <a:tabLst>
                <a:tab algn="l" pos="0"/>
              </a:tabLst>
            </a:pPr>
            <a:endParaRPr b="0" lang="da-DK" sz="1600" spc="-1" strike="noStrike">
              <a:latin typeface="Arial"/>
            </a:endParaRPr>
          </a:p>
        </p:txBody>
      </p:sp>
      <p:pic>
        <p:nvPicPr>
          <p:cNvPr id="373" name="Google Shape;258;p39" descr=""/>
          <p:cNvPicPr/>
          <p:nvPr/>
        </p:nvPicPr>
        <p:blipFill>
          <a:blip r:embed="rId1"/>
          <a:stretch/>
        </p:blipFill>
        <p:spPr>
          <a:xfrm>
            <a:off x="5441760" y="673200"/>
            <a:ext cx="3076560" cy="2050920"/>
          </a:xfrm>
          <a:prstGeom prst="rect">
            <a:avLst/>
          </a:prstGeom>
          <a:ln w="0">
            <a:noFill/>
          </a:ln>
        </p:spPr>
      </p:pic>
      <p:pic>
        <p:nvPicPr>
          <p:cNvPr id="374" name="Google Shape;259;p39" descr=""/>
          <p:cNvPicPr/>
          <p:nvPr/>
        </p:nvPicPr>
        <p:blipFill>
          <a:blip r:embed="rId2"/>
          <a:stretch/>
        </p:blipFill>
        <p:spPr>
          <a:xfrm>
            <a:off x="3076920" y="3007800"/>
            <a:ext cx="1539000" cy="1589400"/>
          </a:xfrm>
          <a:prstGeom prst="rect">
            <a:avLst/>
          </a:prstGeom>
          <a:ln w="0">
            <a:noFill/>
          </a:ln>
        </p:spPr>
      </p:pic>
      <p:pic>
        <p:nvPicPr>
          <p:cNvPr id="375" name="Google Shape;260;p39" descr=""/>
          <p:cNvPicPr/>
          <p:nvPr/>
        </p:nvPicPr>
        <p:blipFill>
          <a:blip r:embed="rId3"/>
          <a:stretch/>
        </p:blipFill>
        <p:spPr>
          <a:xfrm>
            <a:off x="5066640" y="2967120"/>
            <a:ext cx="2496600" cy="1872360"/>
          </a:xfrm>
          <a:prstGeom prst="rect">
            <a:avLst/>
          </a:prstGeom>
          <a:ln w="0">
            <a:noFill/>
          </a:ln>
        </p:spPr>
      </p:pic>
      <p:sp>
        <p:nvSpPr>
          <p:cNvPr id="376" name="Google Shape;261;p39"/>
          <p:cNvSpPr/>
          <p:nvPr/>
        </p:nvSpPr>
        <p:spPr>
          <a:xfrm>
            <a:off x="77040" y="3129120"/>
            <a:ext cx="2999520" cy="1531080"/>
          </a:xfrm>
          <a:prstGeom prst="rect">
            <a:avLst/>
          </a:prstGeom>
          <a:noFill/>
          <a:ln w="0">
            <a:noFill/>
          </a:ln>
        </p:spPr>
        <p:style>
          <a:lnRef idx="0"/>
          <a:fillRef idx="0"/>
          <a:effectRef idx="0"/>
          <a:fontRef idx="minor"/>
        </p:style>
        <p:txBody>
          <a:bodyPr tIns="91440" bIns="91440" anchor="t">
            <a:spAutoFit/>
          </a:bodyPr>
          <a:p>
            <a:pPr marL="228600" indent="-228240">
              <a:lnSpc>
                <a:spcPct val="90000"/>
              </a:lnSpc>
              <a:spcBef>
                <a:spcPts val="1001"/>
              </a:spcBef>
              <a:buClr>
                <a:srgbClr val="000000"/>
              </a:buClr>
              <a:buFont typeface="Arial"/>
              <a:buChar char="•"/>
            </a:pPr>
            <a:r>
              <a:rPr b="1" lang="da-DK" sz="1600" spc="-1" strike="noStrike">
                <a:solidFill>
                  <a:srgbClr val="000000"/>
                </a:solidFill>
                <a:latin typeface="Calibri"/>
                <a:ea typeface="Calibri"/>
              </a:rPr>
              <a:t>SOAP </a:t>
            </a:r>
            <a:r>
              <a:rPr b="0" lang="da-DK" sz="1600" spc="-1" strike="noStrike">
                <a:solidFill>
                  <a:srgbClr val="000000"/>
                </a:solidFill>
                <a:latin typeface="Calibri"/>
                <a:ea typeface="Calibri"/>
              </a:rPr>
              <a:t>(primær sektor): </a:t>
            </a:r>
            <a:endParaRPr b="0" lang="da-DK" sz="1600" spc="-1" strike="noStrike">
              <a:latin typeface="Arial"/>
            </a:endParaRPr>
          </a:p>
          <a:p>
            <a:pPr lvl="1" marL="685800" indent="-228240">
              <a:lnSpc>
                <a:spcPct val="90000"/>
              </a:lnSpc>
              <a:spcBef>
                <a:spcPts val="499"/>
              </a:spcBef>
              <a:buClr>
                <a:srgbClr val="000000"/>
              </a:buClr>
              <a:buFont typeface="Arial"/>
              <a:buChar char="•"/>
            </a:pPr>
            <a:r>
              <a:rPr b="0" lang="da-DK" sz="1600" spc="-1" strike="noStrike">
                <a:solidFill>
                  <a:srgbClr val="000000"/>
                </a:solidFill>
                <a:latin typeface="Calibri"/>
                <a:ea typeface="Calibri"/>
              </a:rPr>
              <a:t>Subjektivt </a:t>
            </a:r>
            <a:endParaRPr b="0" lang="da-DK" sz="1600" spc="-1" strike="noStrike">
              <a:latin typeface="Arial"/>
            </a:endParaRPr>
          </a:p>
          <a:p>
            <a:pPr lvl="1" marL="685800" indent="-228240">
              <a:lnSpc>
                <a:spcPct val="90000"/>
              </a:lnSpc>
              <a:spcBef>
                <a:spcPts val="499"/>
              </a:spcBef>
              <a:buClr>
                <a:srgbClr val="000000"/>
              </a:buClr>
              <a:buFont typeface="Arial"/>
              <a:buChar char="•"/>
            </a:pPr>
            <a:r>
              <a:rPr b="0" lang="da-DK" sz="1600" spc="-1" strike="noStrike">
                <a:solidFill>
                  <a:srgbClr val="000000"/>
                </a:solidFill>
                <a:latin typeface="Calibri"/>
                <a:ea typeface="Calibri"/>
              </a:rPr>
              <a:t>Objektivt </a:t>
            </a:r>
            <a:endParaRPr b="0" lang="da-DK" sz="1600" spc="-1" strike="noStrike">
              <a:latin typeface="Arial"/>
            </a:endParaRPr>
          </a:p>
          <a:p>
            <a:pPr lvl="1" marL="685800" indent="-228240">
              <a:lnSpc>
                <a:spcPct val="90000"/>
              </a:lnSpc>
              <a:spcBef>
                <a:spcPts val="499"/>
              </a:spcBef>
              <a:buClr>
                <a:srgbClr val="000000"/>
              </a:buClr>
              <a:buFont typeface="Arial"/>
              <a:buChar char="•"/>
            </a:pPr>
            <a:r>
              <a:rPr b="0" lang="da-DK" sz="1600" spc="-1" strike="noStrike">
                <a:solidFill>
                  <a:srgbClr val="000000"/>
                </a:solidFill>
                <a:latin typeface="Calibri"/>
                <a:ea typeface="Calibri"/>
              </a:rPr>
              <a:t>Analyse </a:t>
            </a:r>
            <a:endParaRPr b="0" lang="da-DK" sz="1600" spc="-1" strike="noStrike">
              <a:latin typeface="Arial"/>
            </a:endParaRPr>
          </a:p>
          <a:p>
            <a:pPr lvl="1" marL="685800" indent="-228240">
              <a:lnSpc>
                <a:spcPct val="90000"/>
              </a:lnSpc>
              <a:spcBef>
                <a:spcPts val="499"/>
              </a:spcBef>
              <a:buClr>
                <a:srgbClr val="000000"/>
              </a:buClr>
              <a:buFont typeface="Arial"/>
              <a:buChar char="•"/>
            </a:pPr>
            <a:r>
              <a:rPr b="0" lang="da-DK" sz="1600" spc="-1" strike="noStrike">
                <a:solidFill>
                  <a:srgbClr val="000000"/>
                </a:solidFill>
                <a:latin typeface="Calibri"/>
                <a:ea typeface="Calibri"/>
              </a:rPr>
              <a:t>Plan </a:t>
            </a:r>
            <a:endParaRPr b="0" lang="da-DK" sz="1600" spc="-1" strike="noStrike">
              <a:latin typeface="Arial"/>
            </a:endParaRPr>
          </a:p>
        </p:txBody>
      </p:sp>
    </p:spTree>
  </p:cSld>
  <mc:AlternateContent>
    <mc:Choice Requires="p14">
      <p:transition spd="slow" p14:dur="2000"/>
    </mc:Choice>
    <mc:Fallback>
      <p:transition spd="slow"/>
    </mc:Fallback>
  </mc:AlternateContent>
  <p:timing>
    <p:tnLst>
      <p:par>
        <p:cTn id="264" dur="indefinite" restart="never" nodeType="tmRoot">
          <p:childTnLst>
            <p:seq>
              <p:cTn id="265" dur="indefinite" nodeType="mainSeq">
                <p:childTnLst>
                  <p:par>
                    <p:cTn id="266" fill="hold">
                      <p:stCondLst>
                        <p:cond delay="indefinite"/>
                      </p:stCondLst>
                      <p:childTnLst>
                        <p:par>
                          <p:cTn id="267" fill="hold">
                            <p:stCondLst>
                              <p:cond delay="0"/>
                            </p:stCondLst>
                            <p:childTnLst>
                              <p:par>
                                <p:cTn id="268" nodeType="clickEffect" fill="hold" presetClass="entr" presetID="1">
                                  <p:stCondLst>
                                    <p:cond delay="0"/>
                                  </p:stCondLst>
                                  <p:childTnLst>
                                    <p:set>
                                      <p:cBhvr>
                                        <p:cTn id="269" dur="1" fill="hold">
                                          <p:stCondLst>
                                            <p:cond delay="0"/>
                                          </p:stCondLst>
                                        </p:cTn>
                                        <p:tgtEl>
                                          <p:spTgt spid="372"/>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nodeType="clickEffect" fill="hold" presetClass="entr" presetID="1">
                                  <p:stCondLst>
                                    <p:cond delay="0"/>
                                  </p:stCondLst>
                                  <p:childTnLst>
                                    <p:set>
                                      <p:cBhvr>
                                        <p:cTn id="273" dur="1" fill="hold">
                                          <p:stCondLst>
                                            <p:cond delay="0"/>
                                          </p:stCondLst>
                                        </p:cTn>
                                        <p:tgtEl>
                                          <p:spTgt spid="373"/>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nodeType="clickEffect" fill="hold" presetClass="entr" presetID="1">
                                  <p:stCondLst>
                                    <p:cond delay="0"/>
                                  </p:stCondLst>
                                  <p:childTnLst>
                                    <p:set>
                                      <p:cBhvr>
                                        <p:cTn id="277" dur="1" fill="hold">
                                          <p:stCondLst>
                                            <p:cond delay="0"/>
                                          </p:stCondLst>
                                        </p:cTn>
                                        <p:tgtEl>
                                          <p:spTgt spid="376"/>
                                        </p:tgtEl>
                                        <p:attrNameLst>
                                          <p:attrName>style.visibility</p:attrName>
                                        </p:attrNameLst>
                                      </p:cBhvr>
                                      <p:to>
                                        <p:strVal val="visible"/>
                                      </p:to>
                                    </p:set>
                                  </p:childTnLst>
                                </p:cTn>
                              </p:par>
                              <p:par>
                                <p:cTn id="278" nodeType="withEffect" fill="hold" presetClass="entr" presetID="1">
                                  <p:stCondLst>
                                    <p:cond delay="0"/>
                                  </p:stCondLst>
                                  <p:childTnLst>
                                    <p:set>
                                      <p:cBhvr>
                                        <p:cTn id="279" dur="1" fill="hold">
                                          <p:stCondLst>
                                            <p:cond delay="0"/>
                                          </p:stCondLst>
                                        </p:cTn>
                                        <p:tgtEl>
                                          <p:spTgt spid="374"/>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nodeType="clickEffect" fill="hold" presetClass="entr" presetID="1">
                                  <p:stCondLst>
                                    <p:cond delay="0"/>
                                  </p:stCondLst>
                                  <p:childTnLst>
                                    <p:set>
                                      <p:cBhvr>
                                        <p:cTn id="283"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algn="l" pos="0"/>
              </a:tabLst>
            </a:pPr>
            <a:r>
              <a:rPr b="0" lang="da-DK" sz="1800" spc="-1" strike="noStrike">
                <a:solidFill>
                  <a:srgbClr val="ffffff"/>
                </a:solidFill>
                <a:latin typeface="Roboto"/>
                <a:ea typeface="Roboto"/>
              </a:rPr>
              <a:t>SOAP - eksempel</a:t>
            </a:r>
            <a:endParaRPr b="0" lang="da-DK" sz="1800" spc="-1" strike="noStrike">
              <a:solidFill>
                <a:srgbClr val="eeeeee"/>
              </a:solidFill>
              <a:latin typeface="Roboto"/>
            </a:endParaRPr>
          </a:p>
        </p:txBody>
      </p:sp>
      <p:grpSp>
        <p:nvGrpSpPr>
          <p:cNvPr id="378" name="Google Shape;267;p40"/>
          <p:cNvGrpSpPr/>
          <p:nvPr/>
        </p:nvGrpSpPr>
        <p:grpSpPr>
          <a:xfrm>
            <a:off x="98280" y="738360"/>
            <a:ext cx="9045000" cy="4128840"/>
            <a:chOff x="98280" y="738360"/>
            <a:chExt cx="9045000" cy="4128840"/>
          </a:xfrm>
        </p:grpSpPr>
        <p:sp>
          <p:nvSpPr>
            <p:cNvPr id="379" name="Google Shape;268;p40"/>
            <p:cNvSpPr/>
            <p:nvPr/>
          </p:nvSpPr>
          <p:spPr>
            <a:xfrm>
              <a:off x="98280" y="738360"/>
              <a:ext cx="9045000" cy="869040"/>
            </a:xfrm>
            <a:custGeom>
              <a:avLst/>
              <a:gdLst/>
              <a:ahLst/>
              <a:rect l="l" t="t" r="r" b="b"/>
              <a:pathLst>
                <a:path w="29212" h="2545">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w="0">
              <a:noFill/>
            </a:ln>
          </p:spPr>
          <p:style>
            <a:lnRef idx="0"/>
            <a:fillRef idx="0"/>
            <a:effectRef idx="0"/>
            <a:fontRef idx="minor"/>
          </p:style>
        </p:sp>
        <p:sp>
          <p:nvSpPr>
            <p:cNvPr id="380" name="Google Shape;269;p40"/>
            <p:cNvSpPr/>
            <p:nvPr/>
          </p:nvSpPr>
          <p:spPr>
            <a:xfrm>
              <a:off x="336240" y="933840"/>
              <a:ext cx="432720" cy="477720"/>
            </a:xfrm>
            <a:custGeom>
              <a:avLst/>
              <a:gdLst/>
              <a:ahLst/>
              <a:rect l="l" t="t" r="r" b="b"/>
              <a:pathLst>
                <a:path w="21600" h="21600">
                  <a:moveTo>
                    <a:pt x="0" y="0"/>
                  </a:moveTo>
                  <a:lnTo>
                    <a:pt x="21600" y="0"/>
                  </a:lnTo>
                  <a:lnTo>
                    <a:pt x="21600" y="21600"/>
                  </a:lnTo>
                  <a:lnTo>
                    <a:pt x="0" y="21600"/>
                  </a:lnTo>
                  <a:close/>
                </a:path>
              </a:pathLst>
            </a:custGeom>
            <a:blipFill rotWithShape="0">
              <a:blip r:embed="rId1"/>
              <a:srcRect/>
              <a:stretch/>
            </a:blipFill>
            <a:ln w="12600">
              <a:solidFill>
                <a:srgbClr val="ffffff"/>
              </a:solidFill>
              <a:miter/>
            </a:ln>
          </p:spPr>
          <p:style>
            <a:lnRef idx="0"/>
            <a:fillRef idx="0"/>
            <a:effectRef idx="0"/>
            <a:fontRef idx="minor"/>
          </p:style>
        </p:sp>
        <p:sp>
          <p:nvSpPr>
            <p:cNvPr id="381" name="Google Shape;270;p40"/>
            <p:cNvSpPr/>
            <p:nvPr/>
          </p:nvSpPr>
          <p:spPr>
            <a:xfrm>
              <a:off x="1007640" y="738360"/>
              <a:ext cx="8135640" cy="869040"/>
            </a:xfrm>
            <a:custGeom>
              <a:avLst/>
              <a:gdLst/>
              <a:ahLst/>
              <a:rect l="l" t="t" r="r" b="b"/>
              <a:pathLst>
                <a:path w="9458416" h="915310">
                  <a:moveTo>
                    <a:pt x="0" y="0"/>
                  </a:moveTo>
                  <a:lnTo>
                    <a:pt x="9458416" y="0"/>
                  </a:lnTo>
                  <a:lnTo>
                    <a:pt x="9458416" y="915310"/>
                  </a:lnTo>
                  <a:lnTo>
                    <a:pt x="0" y="915310"/>
                  </a:lnTo>
                  <a:lnTo>
                    <a:pt x="0" y="0"/>
                  </a:lnTo>
                  <a:close/>
                </a:path>
              </a:pathLst>
            </a:custGeom>
            <a:noFill/>
            <a:ln w="0">
              <a:noFill/>
            </a:ln>
          </p:spPr>
          <p:style>
            <a:lnRef idx="0"/>
            <a:fillRef idx="0"/>
            <a:effectRef idx="0"/>
            <a:fontRef idx="minor"/>
          </p:style>
          <p:txBody>
            <a:bodyPr lIns="96840" rIns="96840" tIns="96840" bIns="96840" anchor="ctr">
              <a:noAutofit/>
            </a:bodyPr>
            <a:p>
              <a:pPr>
                <a:lnSpc>
                  <a:spcPct val="100000"/>
                </a:lnSpc>
                <a:buNone/>
                <a:tabLst>
                  <a:tab algn="l" pos="0"/>
                </a:tabLst>
              </a:pPr>
              <a:r>
                <a:rPr b="0" lang="da-DK" sz="1500" spc="-1" strike="noStrike">
                  <a:solidFill>
                    <a:srgbClr val="000000"/>
                  </a:solidFill>
                  <a:latin typeface="Calibri"/>
                  <a:ea typeface="Calibri"/>
                </a:rPr>
                <a:t>S = 25 årig mand. Tiltagende konstante smerter nederst i maven. Intet traume eller oplagte udløsende faktorer. Smerterne provokeres ved enhver bevægelse. Startede i går. I dag feber. Ingen ændringer i afføring. Ingen opkast. </a:t>
              </a:r>
              <a:endParaRPr b="0" lang="da-DK" sz="1500" spc="-1" strike="noStrike">
                <a:latin typeface="Arial"/>
              </a:endParaRPr>
            </a:p>
          </p:txBody>
        </p:sp>
        <p:sp>
          <p:nvSpPr>
            <p:cNvPr id="382" name="Google Shape;271;p40"/>
            <p:cNvSpPr/>
            <p:nvPr/>
          </p:nvSpPr>
          <p:spPr>
            <a:xfrm>
              <a:off x="98280" y="1824840"/>
              <a:ext cx="9045000" cy="869040"/>
            </a:xfrm>
            <a:custGeom>
              <a:avLst/>
              <a:gdLst/>
              <a:ahLst/>
              <a:rect l="l" t="t" r="r" b="b"/>
              <a:pathLst>
                <a:path w="29212" h="2545">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w="0">
              <a:noFill/>
            </a:ln>
          </p:spPr>
          <p:style>
            <a:lnRef idx="0"/>
            <a:fillRef idx="0"/>
            <a:effectRef idx="0"/>
            <a:fontRef idx="minor"/>
          </p:style>
        </p:sp>
        <p:sp>
          <p:nvSpPr>
            <p:cNvPr id="383" name="Google Shape;272;p40"/>
            <p:cNvSpPr/>
            <p:nvPr/>
          </p:nvSpPr>
          <p:spPr>
            <a:xfrm>
              <a:off x="336240" y="2020320"/>
              <a:ext cx="432720" cy="477720"/>
            </a:xfrm>
            <a:custGeom>
              <a:avLst/>
              <a:gdLst/>
              <a:ahLst/>
              <a:rect l="l" t="t" r="r" b="b"/>
              <a:pathLst>
                <a:path w="21600" h="21600">
                  <a:moveTo>
                    <a:pt x="0" y="0"/>
                  </a:moveTo>
                  <a:lnTo>
                    <a:pt x="21600" y="0"/>
                  </a:lnTo>
                  <a:lnTo>
                    <a:pt x="21600" y="21600"/>
                  </a:lnTo>
                  <a:lnTo>
                    <a:pt x="0" y="21600"/>
                  </a:lnTo>
                  <a:close/>
                </a:path>
              </a:pathLst>
            </a:custGeom>
            <a:blipFill rotWithShape="0">
              <a:blip r:embed="rId2"/>
              <a:srcRect/>
              <a:stretch/>
            </a:blipFill>
            <a:ln w="12600">
              <a:solidFill>
                <a:srgbClr val="ffffff"/>
              </a:solidFill>
              <a:miter/>
            </a:ln>
          </p:spPr>
          <p:style>
            <a:lnRef idx="0"/>
            <a:fillRef idx="0"/>
            <a:effectRef idx="0"/>
            <a:fontRef idx="minor"/>
          </p:style>
        </p:sp>
        <p:sp>
          <p:nvSpPr>
            <p:cNvPr id="384" name="Google Shape;273;p40"/>
            <p:cNvSpPr/>
            <p:nvPr/>
          </p:nvSpPr>
          <p:spPr>
            <a:xfrm>
              <a:off x="1007640" y="1824840"/>
              <a:ext cx="8135640" cy="869040"/>
            </a:xfrm>
            <a:custGeom>
              <a:avLst/>
              <a:gdLst/>
              <a:ahLst/>
              <a:rect l="l" t="t" r="r" b="b"/>
              <a:pathLst>
                <a:path w="9458416" h="915310">
                  <a:moveTo>
                    <a:pt x="0" y="0"/>
                  </a:moveTo>
                  <a:lnTo>
                    <a:pt x="9458416" y="0"/>
                  </a:lnTo>
                  <a:lnTo>
                    <a:pt x="9458416" y="915310"/>
                  </a:lnTo>
                  <a:lnTo>
                    <a:pt x="0" y="915310"/>
                  </a:lnTo>
                  <a:lnTo>
                    <a:pt x="0" y="0"/>
                  </a:lnTo>
                  <a:close/>
                </a:path>
              </a:pathLst>
            </a:custGeom>
            <a:noFill/>
            <a:ln w="0">
              <a:noFill/>
            </a:ln>
          </p:spPr>
          <p:style>
            <a:lnRef idx="0"/>
            <a:fillRef idx="0"/>
            <a:effectRef idx="0"/>
            <a:fontRef idx="minor"/>
          </p:style>
          <p:txBody>
            <a:bodyPr lIns="96840" rIns="96840" tIns="96840" bIns="96840" anchor="ctr">
              <a:noAutofit/>
            </a:bodyPr>
            <a:p>
              <a:pPr>
                <a:lnSpc>
                  <a:spcPct val="100000"/>
                </a:lnSpc>
                <a:buNone/>
                <a:tabLst>
                  <a:tab algn="l" pos="0"/>
                </a:tabLst>
              </a:pPr>
              <a:r>
                <a:rPr b="0" lang="da-DK" sz="1500" spc="-1" strike="noStrike">
                  <a:solidFill>
                    <a:srgbClr val="000000"/>
                  </a:solidFill>
                  <a:latin typeface="Calibri"/>
                  <a:ea typeface="Calibri"/>
                </a:rPr>
                <a:t>O = Tp 38,5, CRP 70. Abdomen blød, men direkte øm og slipøm svt. Højre fossa. </a:t>
              </a:r>
              <a:endParaRPr b="0" lang="da-DK" sz="1500" spc="-1" strike="noStrike">
                <a:latin typeface="Arial"/>
              </a:endParaRPr>
            </a:p>
          </p:txBody>
        </p:sp>
        <p:sp>
          <p:nvSpPr>
            <p:cNvPr id="385" name="Google Shape;274;p40"/>
            <p:cNvSpPr/>
            <p:nvPr/>
          </p:nvSpPr>
          <p:spPr>
            <a:xfrm>
              <a:off x="98280" y="2911680"/>
              <a:ext cx="9045000" cy="869040"/>
            </a:xfrm>
            <a:custGeom>
              <a:avLst/>
              <a:gdLst/>
              <a:ahLst/>
              <a:rect l="l" t="t" r="r" b="b"/>
              <a:pathLst>
                <a:path w="29212" h="2545">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w="0">
              <a:noFill/>
            </a:ln>
          </p:spPr>
          <p:style>
            <a:lnRef idx="0"/>
            <a:fillRef idx="0"/>
            <a:effectRef idx="0"/>
            <a:fontRef idx="minor"/>
          </p:style>
        </p:sp>
        <p:sp>
          <p:nvSpPr>
            <p:cNvPr id="386" name="Google Shape;275;p40"/>
            <p:cNvSpPr/>
            <p:nvPr/>
          </p:nvSpPr>
          <p:spPr>
            <a:xfrm>
              <a:off x="336240" y="3107160"/>
              <a:ext cx="432720" cy="477720"/>
            </a:xfrm>
            <a:custGeom>
              <a:avLst/>
              <a:gdLst/>
              <a:ahLst/>
              <a:rect l="l" t="t" r="r" b="b"/>
              <a:pathLst>
                <a:path w="21600" h="21600">
                  <a:moveTo>
                    <a:pt x="0" y="0"/>
                  </a:moveTo>
                  <a:lnTo>
                    <a:pt x="21600" y="0"/>
                  </a:lnTo>
                  <a:lnTo>
                    <a:pt x="21600" y="21600"/>
                  </a:lnTo>
                  <a:lnTo>
                    <a:pt x="0" y="21600"/>
                  </a:lnTo>
                  <a:close/>
                </a:path>
              </a:pathLst>
            </a:custGeom>
            <a:blipFill rotWithShape="0">
              <a:blip r:embed="rId3"/>
              <a:srcRect/>
              <a:stretch/>
            </a:blipFill>
            <a:ln w="12600">
              <a:solidFill>
                <a:srgbClr val="ffffff"/>
              </a:solidFill>
              <a:miter/>
            </a:ln>
          </p:spPr>
          <p:style>
            <a:lnRef idx="0"/>
            <a:fillRef idx="0"/>
            <a:effectRef idx="0"/>
            <a:fontRef idx="minor"/>
          </p:style>
        </p:sp>
        <p:sp>
          <p:nvSpPr>
            <p:cNvPr id="387" name="Google Shape;276;p40"/>
            <p:cNvSpPr/>
            <p:nvPr/>
          </p:nvSpPr>
          <p:spPr>
            <a:xfrm>
              <a:off x="1007640" y="2911680"/>
              <a:ext cx="8135640" cy="869040"/>
            </a:xfrm>
            <a:custGeom>
              <a:avLst/>
              <a:gdLst/>
              <a:ahLst/>
              <a:rect l="l" t="t" r="r" b="b"/>
              <a:pathLst>
                <a:path w="9458416" h="915310">
                  <a:moveTo>
                    <a:pt x="0" y="0"/>
                  </a:moveTo>
                  <a:lnTo>
                    <a:pt x="9458416" y="0"/>
                  </a:lnTo>
                  <a:lnTo>
                    <a:pt x="9458416" y="915310"/>
                  </a:lnTo>
                  <a:lnTo>
                    <a:pt x="0" y="915310"/>
                  </a:lnTo>
                  <a:lnTo>
                    <a:pt x="0" y="0"/>
                  </a:lnTo>
                  <a:close/>
                </a:path>
              </a:pathLst>
            </a:custGeom>
            <a:noFill/>
            <a:ln w="0">
              <a:noFill/>
            </a:ln>
          </p:spPr>
          <p:style>
            <a:lnRef idx="0"/>
            <a:fillRef idx="0"/>
            <a:effectRef idx="0"/>
            <a:fontRef idx="minor"/>
          </p:style>
          <p:txBody>
            <a:bodyPr lIns="96840" rIns="96840" tIns="96840" bIns="96840" anchor="ctr">
              <a:noAutofit/>
            </a:bodyPr>
            <a:p>
              <a:pPr>
                <a:lnSpc>
                  <a:spcPct val="100000"/>
                </a:lnSpc>
                <a:buNone/>
                <a:tabLst>
                  <a:tab algn="l" pos="0"/>
                </a:tabLst>
              </a:pPr>
              <a:r>
                <a:rPr b="0" lang="da-DK" sz="1500" spc="-1" strike="noStrike">
                  <a:solidFill>
                    <a:srgbClr val="000000"/>
                  </a:solidFill>
                  <a:latin typeface="Calibri"/>
                  <a:ea typeface="Calibri"/>
                </a:rPr>
                <a:t>A = Klinisk mistanke om appendicit. Ingen tegn til sepsis. </a:t>
              </a:r>
              <a:endParaRPr b="0" lang="da-DK" sz="1500" spc="-1" strike="noStrike">
                <a:latin typeface="Arial"/>
              </a:endParaRPr>
            </a:p>
          </p:txBody>
        </p:sp>
        <p:sp>
          <p:nvSpPr>
            <p:cNvPr id="388" name="Google Shape;277;p40"/>
            <p:cNvSpPr/>
            <p:nvPr/>
          </p:nvSpPr>
          <p:spPr>
            <a:xfrm>
              <a:off x="98280" y="3998160"/>
              <a:ext cx="9045000" cy="869040"/>
            </a:xfrm>
            <a:custGeom>
              <a:avLst/>
              <a:gdLst/>
              <a:ahLst/>
              <a:rect l="l" t="t" r="r" b="b"/>
              <a:pathLst>
                <a:path w="29212" h="2545">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w="0">
              <a:noFill/>
            </a:ln>
          </p:spPr>
          <p:style>
            <a:lnRef idx="0"/>
            <a:fillRef idx="0"/>
            <a:effectRef idx="0"/>
            <a:fontRef idx="minor"/>
          </p:style>
        </p:sp>
        <p:sp>
          <p:nvSpPr>
            <p:cNvPr id="389" name="Google Shape;278;p40"/>
            <p:cNvSpPr/>
            <p:nvPr/>
          </p:nvSpPr>
          <p:spPr>
            <a:xfrm>
              <a:off x="336240" y="4193640"/>
              <a:ext cx="432720" cy="477720"/>
            </a:xfrm>
            <a:custGeom>
              <a:avLst/>
              <a:gdLst/>
              <a:ahLst/>
              <a:rect l="l" t="t" r="r" b="b"/>
              <a:pathLst>
                <a:path w="21600" h="21600">
                  <a:moveTo>
                    <a:pt x="0" y="0"/>
                  </a:moveTo>
                  <a:lnTo>
                    <a:pt x="21600" y="0"/>
                  </a:lnTo>
                  <a:lnTo>
                    <a:pt x="21600" y="21600"/>
                  </a:lnTo>
                  <a:lnTo>
                    <a:pt x="0" y="21600"/>
                  </a:lnTo>
                  <a:close/>
                </a:path>
              </a:pathLst>
            </a:custGeom>
            <a:blipFill rotWithShape="0">
              <a:blip r:embed="rId4"/>
              <a:srcRect/>
              <a:stretch/>
            </a:blipFill>
            <a:ln w="12600">
              <a:solidFill>
                <a:srgbClr val="ffffff"/>
              </a:solidFill>
              <a:miter/>
            </a:ln>
          </p:spPr>
          <p:style>
            <a:lnRef idx="0"/>
            <a:fillRef idx="0"/>
            <a:effectRef idx="0"/>
            <a:fontRef idx="minor"/>
          </p:style>
        </p:sp>
        <p:sp>
          <p:nvSpPr>
            <p:cNvPr id="390" name="Google Shape;279;p40"/>
            <p:cNvSpPr/>
            <p:nvPr/>
          </p:nvSpPr>
          <p:spPr>
            <a:xfrm>
              <a:off x="1007640" y="3998160"/>
              <a:ext cx="8135640" cy="869040"/>
            </a:xfrm>
            <a:custGeom>
              <a:avLst/>
              <a:gdLst/>
              <a:ahLst/>
              <a:rect l="l" t="t" r="r" b="b"/>
              <a:pathLst>
                <a:path w="9458416" h="915310">
                  <a:moveTo>
                    <a:pt x="0" y="0"/>
                  </a:moveTo>
                  <a:lnTo>
                    <a:pt x="9458416" y="0"/>
                  </a:lnTo>
                  <a:lnTo>
                    <a:pt x="9458416" y="915310"/>
                  </a:lnTo>
                  <a:lnTo>
                    <a:pt x="0" y="915310"/>
                  </a:lnTo>
                  <a:lnTo>
                    <a:pt x="0" y="0"/>
                  </a:lnTo>
                  <a:close/>
                </a:path>
              </a:pathLst>
            </a:custGeom>
            <a:noFill/>
            <a:ln w="0">
              <a:noFill/>
            </a:ln>
          </p:spPr>
          <p:style>
            <a:lnRef idx="0"/>
            <a:fillRef idx="0"/>
            <a:effectRef idx="0"/>
            <a:fontRef idx="minor"/>
          </p:style>
          <p:txBody>
            <a:bodyPr lIns="96840" rIns="96840" tIns="96840" bIns="96840" anchor="ctr">
              <a:noAutofit/>
            </a:bodyPr>
            <a:p>
              <a:pPr>
                <a:lnSpc>
                  <a:spcPct val="100000"/>
                </a:lnSpc>
                <a:buNone/>
                <a:tabLst>
                  <a:tab algn="l" pos="0"/>
                </a:tabLst>
              </a:pPr>
              <a:r>
                <a:rPr b="0" lang="da-DK" sz="1500" spc="-1" strike="noStrike">
                  <a:solidFill>
                    <a:srgbClr val="000000"/>
                  </a:solidFill>
                  <a:latin typeface="Calibri"/>
                  <a:ea typeface="Calibri"/>
                </a:rPr>
                <a:t>P = Meldes til kirurgisk akutmodtagelse mhp. appendektomi </a:t>
              </a:r>
              <a:endParaRPr b="0" lang="da-DK" sz="1500" spc="-1" strike="noStrike">
                <a:latin typeface="Arial"/>
              </a:endParaRPr>
            </a:p>
          </p:txBody>
        </p:sp>
      </p:grpSp>
      <p:sp>
        <p:nvSpPr>
          <p:cNvPr id="391" name="Google Shape;280;p40"/>
          <p:cNvSpPr/>
          <p:nvPr/>
        </p:nvSpPr>
        <p:spPr>
          <a:xfrm>
            <a:off x="180000" y="835200"/>
            <a:ext cx="729000" cy="613080"/>
          </a:xfrm>
          <a:custGeom>
            <a:avLst/>
            <a:gdLst/>
            <a:ahLst/>
            <a:rect l="l" t="t" r="r" b="b"/>
            <a:pathLst>
              <a:path w="2357" h="1996">
                <a:moveTo>
                  <a:pt x="616" y="1667"/>
                </a:moveTo>
                <a:lnTo>
                  <a:pt x="566" y="1645"/>
                </a:lnTo>
                <a:lnTo>
                  <a:pt x="516" y="1621"/>
                </a:lnTo>
                <a:lnTo>
                  <a:pt x="468" y="1595"/>
                </a:lnTo>
                <a:lnTo>
                  <a:pt x="422" y="1568"/>
                </a:lnTo>
                <a:lnTo>
                  <a:pt x="378" y="1538"/>
                </a:lnTo>
                <a:lnTo>
                  <a:pt x="336" y="1507"/>
                </a:lnTo>
                <a:lnTo>
                  <a:pt x="296" y="1475"/>
                </a:lnTo>
                <a:lnTo>
                  <a:pt x="258" y="1441"/>
                </a:lnTo>
                <a:lnTo>
                  <a:pt x="223" y="1406"/>
                </a:lnTo>
                <a:lnTo>
                  <a:pt x="190" y="1370"/>
                </a:lnTo>
                <a:lnTo>
                  <a:pt x="159" y="1332"/>
                </a:lnTo>
                <a:lnTo>
                  <a:pt x="131" y="1293"/>
                </a:lnTo>
                <a:lnTo>
                  <a:pt x="105" y="1253"/>
                </a:lnTo>
                <a:lnTo>
                  <a:pt x="82" y="1213"/>
                </a:lnTo>
                <a:lnTo>
                  <a:pt x="62" y="1171"/>
                </a:lnTo>
                <a:lnTo>
                  <a:pt x="45" y="1129"/>
                </a:lnTo>
                <a:lnTo>
                  <a:pt x="30" y="1086"/>
                </a:lnTo>
                <a:lnTo>
                  <a:pt x="18" y="1043"/>
                </a:lnTo>
                <a:lnTo>
                  <a:pt x="9" y="999"/>
                </a:lnTo>
                <a:lnTo>
                  <a:pt x="3" y="955"/>
                </a:lnTo>
                <a:lnTo>
                  <a:pt x="0" y="911"/>
                </a:lnTo>
                <a:lnTo>
                  <a:pt x="0" y="867"/>
                </a:lnTo>
                <a:lnTo>
                  <a:pt x="3" y="822"/>
                </a:lnTo>
                <a:lnTo>
                  <a:pt x="9" y="778"/>
                </a:lnTo>
                <a:lnTo>
                  <a:pt x="18" y="735"/>
                </a:lnTo>
                <a:lnTo>
                  <a:pt x="29" y="691"/>
                </a:lnTo>
                <a:lnTo>
                  <a:pt x="43" y="648"/>
                </a:lnTo>
                <a:lnTo>
                  <a:pt x="61" y="606"/>
                </a:lnTo>
                <a:lnTo>
                  <a:pt x="81" y="564"/>
                </a:lnTo>
                <a:lnTo>
                  <a:pt x="103" y="524"/>
                </a:lnTo>
                <a:lnTo>
                  <a:pt x="129" y="484"/>
                </a:lnTo>
                <a:lnTo>
                  <a:pt x="157" y="445"/>
                </a:lnTo>
                <a:lnTo>
                  <a:pt x="187" y="407"/>
                </a:lnTo>
                <a:lnTo>
                  <a:pt x="220" y="371"/>
                </a:lnTo>
                <a:lnTo>
                  <a:pt x="256" y="335"/>
                </a:lnTo>
                <a:lnTo>
                  <a:pt x="293" y="301"/>
                </a:lnTo>
                <a:lnTo>
                  <a:pt x="333" y="269"/>
                </a:lnTo>
                <a:lnTo>
                  <a:pt x="375" y="238"/>
                </a:lnTo>
                <a:lnTo>
                  <a:pt x="419" y="209"/>
                </a:lnTo>
                <a:lnTo>
                  <a:pt x="465" y="181"/>
                </a:lnTo>
                <a:lnTo>
                  <a:pt x="513" y="155"/>
                </a:lnTo>
                <a:lnTo>
                  <a:pt x="562" y="131"/>
                </a:lnTo>
                <a:lnTo>
                  <a:pt x="613" y="109"/>
                </a:lnTo>
                <a:lnTo>
                  <a:pt x="665" y="89"/>
                </a:lnTo>
                <a:lnTo>
                  <a:pt x="718" y="70"/>
                </a:lnTo>
                <a:lnTo>
                  <a:pt x="773" y="54"/>
                </a:lnTo>
                <a:lnTo>
                  <a:pt x="829" y="40"/>
                </a:lnTo>
                <a:lnTo>
                  <a:pt x="885" y="28"/>
                </a:lnTo>
                <a:lnTo>
                  <a:pt x="942" y="18"/>
                </a:lnTo>
                <a:lnTo>
                  <a:pt x="1000" y="10"/>
                </a:lnTo>
                <a:lnTo>
                  <a:pt x="1058" y="5"/>
                </a:lnTo>
                <a:lnTo>
                  <a:pt x="1117" y="1"/>
                </a:lnTo>
                <a:lnTo>
                  <a:pt x="1176" y="0"/>
                </a:lnTo>
                <a:lnTo>
                  <a:pt x="1234" y="1"/>
                </a:lnTo>
                <a:lnTo>
                  <a:pt x="1293" y="4"/>
                </a:lnTo>
                <a:lnTo>
                  <a:pt x="1351" y="10"/>
                </a:lnTo>
                <a:lnTo>
                  <a:pt x="1409" y="17"/>
                </a:lnTo>
                <a:lnTo>
                  <a:pt x="1466" y="27"/>
                </a:lnTo>
                <a:lnTo>
                  <a:pt x="1523" y="39"/>
                </a:lnTo>
                <a:lnTo>
                  <a:pt x="1579" y="53"/>
                </a:lnTo>
                <a:lnTo>
                  <a:pt x="1633" y="69"/>
                </a:lnTo>
                <a:lnTo>
                  <a:pt x="1687" y="87"/>
                </a:lnTo>
                <a:lnTo>
                  <a:pt x="1739" y="107"/>
                </a:lnTo>
                <a:lnTo>
                  <a:pt x="1790" y="129"/>
                </a:lnTo>
                <a:lnTo>
                  <a:pt x="1840" y="153"/>
                </a:lnTo>
                <a:lnTo>
                  <a:pt x="1887" y="179"/>
                </a:lnTo>
                <a:lnTo>
                  <a:pt x="1933" y="206"/>
                </a:lnTo>
                <a:lnTo>
                  <a:pt x="1978" y="236"/>
                </a:lnTo>
                <a:lnTo>
                  <a:pt x="2020" y="266"/>
                </a:lnTo>
                <a:lnTo>
                  <a:pt x="2060" y="299"/>
                </a:lnTo>
                <a:lnTo>
                  <a:pt x="2098" y="333"/>
                </a:lnTo>
                <a:lnTo>
                  <a:pt x="2133" y="368"/>
                </a:lnTo>
                <a:lnTo>
                  <a:pt x="2166" y="404"/>
                </a:lnTo>
                <a:lnTo>
                  <a:pt x="2197" y="442"/>
                </a:lnTo>
                <a:lnTo>
                  <a:pt x="2225" y="481"/>
                </a:lnTo>
                <a:lnTo>
                  <a:pt x="2251" y="521"/>
                </a:lnTo>
                <a:lnTo>
                  <a:pt x="2274" y="561"/>
                </a:lnTo>
                <a:lnTo>
                  <a:pt x="2294" y="603"/>
                </a:lnTo>
                <a:lnTo>
                  <a:pt x="2311" y="645"/>
                </a:lnTo>
                <a:lnTo>
                  <a:pt x="2326" y="688"/>
                </a:lnTo>
                <a:lnTo>
                  <a:pt x="2338" y="731"/>
                </a:lnTo>
                <a:lnTo>
                  <a:pt x="2347" y="775"/>
                </a:lnTo>
                <a:lnTo>
                  <a:pt x="2353" y="819"/>
                </a:lnTo>
                <a:lnTo>
                  <a:pt x="2356" y="863"/>
                </a:lnTo>
                <a:lnTo>
                  <a:pt x="2356" y="907"/>
                </a:lnTo>
                <a:lnTo>
                  <a:pt x="2353" y="951"/>
                </a:lnTo>
                <a:lnTo>
                  <a:pt x="2347" y="995"/>
                </a:lnTo>
                <a:lnTo>
                  <a:pt x="2339" y="1039"/>
                </a:lnTo>
                <a:lnTo>
                  <a:pt x="2327" y="1083"/>
                </a:lnTo>
                <a:lnTo>
                  <a:pt x="2313" y="1125"/>
                </a:lnTo>
                <a:lnTo>
                  <a:pt x="2295" y="1168"/>
                </a:lnTo>
                <a:lnTo>
                  <a:pt x="2275" y="1209"/>
                </a:lnTo>
                <a:lnTo>
                  <a:pt x="2253" y="1250"/>
                </a:lnTo>
                <a:lnTo>
                  <a:pt x="2227" y="1290"/>
                </a:lnTo>
                <a:lnTo>
                  <a:pt x="2199" y="1329"/>
                </a:lnTo>
                <a:lnTo>
                  <a:pt x="2169" y="1367"/>
                </a:lnTo>
                <a:lnTo>
                  <a:pt x="2136" y="1403"/>
                </a:lnTo>
                <a:lnTo>
                  <a:pt x="2101" y="1439"/>
                </a:lnTo>
                <a:lnTo>
                  <a:pt x="2063" y="1473"/>
                </a:lnTo>
                <a:lnTo>
                  <a:pt x="2023" y="1505"/>
                </a:lnTo>
                <a:lnTo>
                  <a:pt x="1981" y="1536"/>
                </a:lnTo>
                <a:lnTo>
                  <a:pt x="1937" y="1565"/>
                </a:lnTo>
                <a:lnTo>
                  <a:pt x="1891" y="1593"/>
                </a:lnTo>
                <a:lnTo>
                  <a:pt x="1844" y="1619"/>
                </a:lnTo>
                <a:lnTo>
                  <a:pt x="1794" y="1643"/>
                </a:lnTo>
                <a:lnTo>
                  <a:pt x="1744" y="1665"/>
                </a:lnTo>
                <a:lnTo>
                  <a:pt x="1691" y="1685"/>
                </a:lnTo>
                <a:lnTo>
                  <a:pt x="1638" y="1704"/>
                </a:lnTo>
                <a:lnTo>
                  <a:pt x="1583" y="1720"/>
                </a:lnTo>
                <a:lnTo>
                  <a:pt x="1528" y="1734"/>
                </a:lnTo>
                <a:lnTo>
                  <a:pt x="1471" y="1746"/>
                </a:lnTo>
                <a:lnTo>
                  <a:pt x="1414" y="1756"/>
                </a:lnTo>
                <a:lnTo>
                  <a:pt x="1356" y="1764"/>
                </a:lnTo>
                <a:lnTo>
                  <a:pt x="1298" y="1769"/>
                </a:lnTo>
                <a:lnTo>
                  <a:pt x="1239" y="1773"/>
                </a:lnTo>
                <a:lnTo>
                  <a:pt x="1181" y="1774"/>
                </a:lnTo>
                <a:lnTo>
                  <a:pt x="1122" y="1773"/>
                </a:lnTo>
                <a:lnTo>
                  <a:pt x="1063" y="1770"/>
                </a:lnTo>
                <a:lnTo>
                  <a:pt x="1005" y="1764"/>
                </a:lnTo>
                <a:lnTo>
                  <a:pt x="687" y="1995"/>
                </a:lnTo>
                <a:lnTo>
                  <a:pt x="616" y="1667"/>
                </a:lnTo>
              </a:path>
            </a:pathLst>
          </a:custGeom>
          <a:solidFill>
            <a:srgbClr val="4472c4"/>
          </a:solidFill>
          <a:ln w="12600">
            <a:solidFill>
              <a:srgbClr val="172c51"/>
            </a:solidFill>
            <a:miter/>
          </a:ln>
        </p:spPr>
        <p:style>
          <a:lnRef idx="0"/>
          <a:fillRef idx="0"/>
          <a:effectRef idx="0"/>
          <a:fontRef idx="minor"/>
        </p:style>
      </p:sp>
      <p:sp>
        <p:nvSpPr>
          <p:cNvPr id="392" name="Google Shape;281;p40"/>
          <p:cNvSpPr/>
          <p:nvPr/>
        </p:nvSpPr>
        <p:spPr>
          <a:xfrm>
            <a:off x="180000" y="2017800"/>
            <a:ext cx="729000" cy="613080"/>
          </a:xfrm>
          <a:custGeom>
            <a:avLst/>
            <a:gdLst/>
            <a:ahLst/>
            <a:rect l="l" t="t" r="r" b="b"/>
            <a:pathLst>
              <a:path w="2357" h="2051">
                <a:moveTo>
                  <a:pt x="210" y="588"/>
                </a:moveTo>
                <a:cubicBezTo>
                  <a:pt x="166" y="368"/>
                  <a:pt x="370" y="161"/>
                  <a:pt x="574" y="161"/>
                </a:cubicBezTo>
                <a:cubicBezTo>
                  <a:pt x="639" y="160"/>
                  <a:pt x="705" y="181"/>
                  <a:pt x="760" y="213"/>
                </a:cubicBezTo>
                <a:cubicBezTo>
                  <a:pt x="812" y="114"/>
                  <a:pt x="909" y="53"/>
                  <a:pt x="1018" y="53"/>
                </a:cubicBezTo>
                <a:cubicBezTo>
                  <a:pt x="1091" y="56"/>
                  <a:pt x="1168" y="86"/>
                  <a:pt x="1222" y="139"/>
                </a:cubicBezTo>
                <a:cubicBezTo>
                  <a:pt x="1261" y="51"/>
                  <a:pt x="1344" y="0"/>
                  <a:pt x="1434" y="0"/>
                </a:cubicBezTo>
                <a:cubicBezTo>
                  <a:pt x="1509" y="0"/>
                  <a:pt x="1578" y="37"/>
                  <a:pt x="1621" y="95"/>
                </a:cubicBezTo>
                <a:cubicBezTo>
                  <a:pt x="1672" y="36"/>
                  <a:pt x="1747" y="0"/>
                  <a:pt x="1825" y="0"/>
                </a:cubicBezTo>
                <a:cubicBezTo>
                  <a:pt x="1953" y="0"/>
                  <a:pt x="2061" y="92"/>
                  <a:pt x="2084" y="222"/>
                </a:cubicBezTo>
                <a:cubicBezTo>
                  <a:pt x="2207" y="258"/>
                  <a:pt x="2297" y="376"/>
                  <a:pt x="2297" y="510"/>
                </a:cubicBezTo>
                <a:cubicBezTo>
                  <a:pt x="2297" y="551"/>
                  <a:pt x="2290" y="591"/>
                  <a:pt x="2272" y="629"/>
                </a:cubicBezTo>
                <a:cubicBezTo>
                  <a:pt x="2324" y="694"/>
                  <a:pt x="2356" y="776"/>
                  <a:pt x="2356" y="859"/>
                </a:cubicBezTo>
                <a:cubicBezTo>
                  <a:pt x="2356" y="1047"/>
                  <a:pt x="2215" y="1205"/>
                  <a:pt x="2034" y="1232"/>
                </a:cubicBezTo>
                <a:cubicBezTo>
                  <a:pt x="2034" y="1412"/>
                  <a:pt x="1894" y="1553"/>
                  <a:pt x="1720" y="1553"/>
                </a:cubicBezTo>
                <a:cubicBezTo>
                  <a:pt x="1660" y="1553"/>
                  <a:pt x="1603" y="1536"/>
                  <a:pt x="1553" y="1503"/>
                </a:cubicBezTo>
                <a:cubicBezTo>
                  <a:pt x="1507" y="1662"/>
                  <a:pt x="1362" y="1774"/>
                  <a:pt x="1199" y="1774"/>
                </a:cubicBezTo>
                <a:cubicBezTo>
                  <a:pt x="1078" y="1774"/>
                  <a:pt x="964" y="1707"/>
                  <a:pt x="895" y="1602"/>
                </a:cubicBezTo>
                <a:cubicBezTo>
                  <a:pt x="831" y="1642"/>
                  <a:pt x="864" y="1666"/>
                  <a:pt x="680" y="1666"/>
                </a:cubicBezTo>
                <a:cubicBezTo>
                  <a:pt x="529" y="1666"/>
                  <a:pt x="389" y="1583"/>
                  <a:pt x="316" y="1448"/>
                </a:cubicBezTo>
                <a:cubicBezTo>
                  <a:pt x="141" y="1445"/>
                  <a:pt x="52" y="1338"/>
                  <a:pt x="52" y="1204"/>
                </a:cubicBezTo>
                <a:cubicBezTo>
                  <a:pt x="52" y="1141"/>
                  <a:pt x="75" y="1084"/>
                  <a:pt x="116" y="1038"/>
                </a:cubicBezTo>
                <a:cubicBezTo>
                  <a:pt x="41" y="998"/>
                  <a:pt x="0" y="920"/>
                  <a:pt x="0" y="831"/>
                </a:cubicBezTo>
                <a:cubicBezTo>
                  <a:pt x="0" y="705"/>
                  <a:pt x="91" y="602"/>
                  <a:pt x="210" y="588"/>
                </a:cubicBezTo>
                <a:moveTo>
                  <a:pt x="210" y="588"/>
                </a:moveTo>
                <a:cubicBezTo>
                  <a:pt x="212" y="608"/>
                  <a:pt x="222" y="631"/>
                  <a:pt x="227" y="650"/>
                </a:cubicBezTo>
                <a:moveTo>
                  <a:pt x="760" y="213"/>
                </a:moveTo>
                <a:cubicBezTo>
                  <a:pt x="785" y="229"/>
                  <a:pt x="815" y="250"/>
                  <a:pt x="836" y="271"/>
                </a:cubicBezTo>
                <a:moveTo>
                  <a:pt x="1222" y="139"/>
                </a:moveTo>
                <a:cubicBezTo>
                  <a:pt x="1213" y="156"/>
                  <a:pt x="1208" y="177"/>
                  <a:pt x="1203" y="197"/>
                </a:cubicBezTo>
                <a:moveTo>
                  <a:pt x="1621" y="95"/>
                </a:moveTo>
                <a:cubicBezTo>
                  <a:pt x="1605" y="114"/>
                  <a:pt x="1596" y="141"/>
                  <a:pt x="1585" y="165"/>
                </a:cubicBezTo>
                <a:moveTo>
                  <a:pt x="2084" y="222"/>
                </a:moveTo>
                <a:cubicBezTo>
                  <a:pt x="2086" y="237"/>
                  <a:pt x="2097" y="270"/>
                  <a:pt x="2093" y="277"/>
                </a:cubicBezTo>
                <a:moveTo>
                  <a:pt x="2272" y="629"/>
                </a:moveTo>
                <a:cubicBezTo>
                  <a:pt x="2253" y="670"/>
                  <a:pt x="2228" y="707"/>
                  <a:pt x="2193" y="738"/>
                </a:cubicBezTo>
                <a:moveTo>
                  <a:pt x="2035" y="1232"/>
                </a:moveTo>
                <a:cubicBezTo>
                  <a:pt x="2044" y="1166"/>
                  <a:pt x="1993" y="1001"/>
                  <a:pt x="1854" y="940"/>
                </a:cubicBezTo>
                <a:moveTo>
                  <a:pt x="1553" y="1503"/>
                </a:moveTo>
                <a:cubicBezTo>
                  <a:pt x="1561" y="1476"/>
                  <a:pt x="1565" y="1452"/>
                  <a:pt x="1567" y="1425"/>
                </a:cubicBezTo>
                <a:moveTo>
                  <a:pt x="896" y="1602"/>
                </a:moveTo>
                <a:cubicBezTo>
                  <a:pt x="879" y="1580"/>
                  <a:pt x="868" y="1556"/>
                  <a:pt x="857" y="1530"/>
                </a:cubicBezTo>
                <a:moveTo>
                  <a:pt x="316" y="1448"/>
                </a:moveTo>
                <a:cubicBezTo>
                  <a:pt x="337" y="1445"/>
                  <a:pt x="357" y="1440"/>
                  <a:pt x="377" y="1433"/>
                </a:cubicBezTo>
                <a:moveTo>
                  <a:pt x="116" y="1038"/>
                </a:moveTo>
                <a:cubicBezTo>
                  <a:pt x="152" y="1059"/>
                  <a:pt x="194" y="1078"/>
                  <a:pt x="254" y="1070"/>
                </a:cubicBezTo>
                <a:moveTo>
                  <a:pt x="795" y="1599"/>
                </a:moveTo>
                <a:cubicBezTo>
                  <a:pt x="906" y="1599"/>
                  <a:pt x="991" y="1663"/>
                  <a:pt x="991" y="1746"/>
                </a:cubicBezTo>
                <a:cubicBezTo>
                  <a:pt x="991" y="1829"/>
                  <a:pt x="906" y="1893"/>
                  <a:pt x="795" y="1893"/>
                </a:cubicBezTo>
                <a:cubicBezTo>
                  <a:pt x="684" y="1893"/>
                  <a:pt x="600" y="1829"/>
                  <a:pt x="600" y="1746"/>
                </a:cubicBezTo>
                <a:cubicBezTo>
                  <a:pt x="600" y="1663"/>
                  <a:pt x="684" y="1599"/>
                  <a:pt x="795" y="1599"/>
                </a:cubicBezTo>
                <a:moveTo>
                  <a:pt x="725" y="1807"/>
                </a:moveTo>
                <a:cubicBezTo>
                  <a:pt x="798" y="1807"/>
                  <a:pt x="855" y="1850"/>
                  <a:pt x="855" y="1905"/>
                </a:cubicBezTo>
                <a:cubicBezTo>
                  <a:pt x="855" y="1960"/>
                  <a:pt x="798" y="2003"/>
                  <a:pt x="725" y="2003"/>
                </a:cubicBezTo>
                <a:cubicBezTo>
                  <a:pt x="652" y="2003"/>
                  <a:pt x="595" y="1960"/>
                  <a:pt x="595" y="1905"/>
                </a:cubicBezTo>
                <a:cubicBezTo>
                  <a:pt x="595" y="1850"/>
                  <a:pt x="652" y="1807"/>
                  <a:pt x="725" y="1807"/>
                </a:cubicBezTo>
                <a:moveTo>
                  <a:pt x="685" y="1937"/>
                </a:moveTo>
                <a:cubicBezTo>
                  <a:pt x="728" y="1937"/>
                  <a:pt x="761" y="1961"/>
                  <a:pt x="761" y="1993"/>
                </a:cubicBezTo>
                <a:cubicBezTo>
                  <a:pt x="761" y="2025"/>
                  <a:pt x="728" y="2050"/>
                  <a:pt x="685" y="2050"/>
                </a:cubicBezTo>
                <a:cubicBezTo>
                  <a:pt x="642" y="2050"/>
                  <a:pt x="610" y="2025"/>
                  <a:pt x="610" y="1993"/>
                </a:cubicBezTo>
                <a:cubicBezTo>
                  <a:pt x="610" y="1961"/>
                  <a:pt x="642" y="1937"/>
                  <a:pt x="685" y="1937"/>
                </a:cubicBezTo>
              </a:path>
            </a:pathLst>
          </a:custGeom>
          <a:solidFill>
            <a:srgbClr val="4472c4"/>
          </a:solidFill>
          <a:ln w="12600">
            <a:solidFill>
              <a:srgbClr val="172c51"/>
            </a:solidFill>
            <a:miter/>
          </a:ln>
        </p:spPr>
        <p:style>
          <a:lnRef idx="0"/>
          <a:fillRef idx="0"/>
          <a:effectRef idx="0"/>
          <a:fontRef idx="minor"/>
        </p:style>
      </p:sp>
      <p:sp>
        <p:nvSpPr>
          <p:cNvPr id="393" name="Google Shape;282;p40"/>
          <p:cNvSpPr/>
          <p:nvPr/>
        </p:nvSpPr>
        <p:spPr>
          <a:xfrm>
            <a:off x="294840" y="3061800"/>
            <a:ext cx="499320" cy="539640"/>
          </a:xfrm>
          <a:custGeom>
            <a:avLst/>
            <a:gdLst/>
            <a:ahLst/>
            <a:rect l="l" t="t" r="r" b="b"/>
            <a:pathLst>
              <a:path w="21600" h="21600">
                <a:moveTo>
                  <a:pt x="0" y="0"/>
                </a:moveTo>
                <a:lnTo>
                  <a:pt x="21600" y="0"/>
                </a:lnTo>
                <a:lnTo>
                  <a:pt x="21600" y="21600"/>
                </a:lnTo>
                <a:lnTo>
                  <a:pt x="0" y="21600"/>
                </a:lnTo>
                <a:close/>
              </a:path>
            </a:pathLst>
          </a:custGeom>
          <a:solidFill>
            <a:srgbClr val="cfd5ea"/>
          </a:solidFill>
          <a:ln w="0">
            <a:noFill/>
          </a:ln>
        </p:spPr>
        <p:style>
          <a:lnRef idx="0"/>
          <a:fillRef idx="0"/>
          <a:effectRef idx="0"/>
          <a:fontRef idx="minor"/>
        </p:style>
      </p:sp>
      <p:sp>
        <p:nvSpPr>
          <p:cNvPr id="394" name="Google Shape;283;p40"/>
          <p:cNvSpPr/>
          <p:nvPr/>
        </p:nvSpPr>
        <p:spPr>
          <a:xfrm>
            <a:off x="98280" y="2782080"/>
            <a:ext cx="729000" cy="860040"/>
          </a:xfrm>
          <a:custGeom>
            <a:avLst/>
            <a:gdLst/>
            <a:ahLst/>
            <a:rect l="l" t="t" r="r" b="b"/>
            <a:pathLst>
              <a:path w="18718" h="18094">
                <a:moveTo>
                  <a:pt x="2863" y="4699"/>
                </a:moveTo>
                <a:lnTo>
                  <a:pt x="18737" y="4699"/>
                </a:lnTo>
                <a:lnTo>
                  <a:pt x="18737" y="10064"/>
                </a:lnTo>
                <a:lnTo>
                  <a:pt x="2863" y="10064"/>
                </a:lnTo>
                <a:close/>
                <a:moveTo>
                  <a:pt x="2863" y="12746"/>
                </a:moveTo>
                <a:lnTo>
                  <a:pt x="18737" y="12746"/>
                </a:lnTo>
                <a:lnTo>
                  <a:pt x="18737" y="18111"/>
                </a:lnTo>
                <a:lnTo>
                  <a:pt x="2863" y="18111"/>
                </a:lnTo>
                <a:close/>
              </a:path>
            </a:pathLst>
          </a:custGeom>
          <a:solidFill>
            <a:srgbClr val="4472c4"/>
          </a:solidFill>
          <a:ln w="12600">
            <a:solidFill>
              <a:srgbClr val="172c51"/>
            </a:solidFill>
            <a:miter/>
          </a:ln>
        </p:spPr>
        <p:style>
          <a:lnRef idx="0"/>
          <a:fillRef idx="0"/>
          <a:effectRef idx="0"/>
          <a:fontRef idx="minor"/>
        </p:style>
      </p:sp>
      <p:sp>
        <p:nvSpPr>
          <p:cNvPr id="395" name="Google Shape;284;p40"/>
          <p:cNvSpPr/>
          <p:nvPr/>
        </p:nvSpPr>
        <p:spPr>
          <a:xfrm>
            <a:off x="294840" y="4105080"/>
            <a:ext cx="556920" cy="613080"/>
          </a:xfrm>
          <a:custGeom>
            <a:avLst/>
            <a:gdLst/>
            <a:ahLst/>
            <a:rect l="l" t="t" r="r" b="b"/>
            <a:pathLst>
              <a:path w="21600" h="21600">
                <a:moveTo>
                  <a:pt x="0" y="0"/>
                </a:moveTo>
                <a:lnTo>
                  <a:pt x="21600" y="0"/>
                </a:lnTo>
                <a:lnTo>
                  <a:pt x="21600" y="21600"/>
                </a:lnTo>
                <a:lnTo>
                  <a:pt x="0" y="21600"/>
                </a:lnTo>
                <a:close/>
              </a:path>
            </a:pathLst>
          </a:custGeom>
          <a:solidFill>
            <a:srgbClr val="cfd5ea"/>
          </a:solidFill>
          <a:ln w="0">
            <a:noFill/>
          </a:ln>
        </p:spPr>
        <p:style>
          <a:lnRef idx="0"/>
          <a:fillRef idx="0"/>
          <a:effectRef idx="0"/>
          <a:fontRef idx="minor"/>
        </p:style>
      </p:sp>
      <p:sp>
        <p:nvSpPr>
          <p:cNvPr id="396" name="Google Shape;285;p40"/>
          <p:cNvSpPr/>
          <p:nvPr/>
        </p:nvSpPr>
        <p:spPr>
          <a:xfrm>
            <a:off x="294840" y="4029840"/>
            <a:ext cx="556920" cy="763920"/>
          </a:xfrm>
          <a:custGeom>
            <a:avLst/>
            <a:gdLst/>
            <a:ahLst/>
            <a:rect l="l" t="t" r="r" b="b"/>
            <a:pathLst>
              <a:path w="21600" h="2160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rgbClr val="4472c4"/>
          </a:solidFill>
          <a:ln w="12600">
            <a:solidFill>
              <a:srgbClr val="172c51"/>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algn="l" pos="0"/>
              </a:tabLst>
            </a:pPr>
            <a:r>
              <a:rPr b="0" lang="da-DK" sz="1800" spc="-1" strike="noStrike">
                <a:solidFill>
                  <a:srgbClr val="ffffff"/>
                </a:solidFill>
                <a:latin typeface="Roboto"/>
                <a:ea typeface="Roboto"/>
              </a:rPr>
              <a:t>Journalkonceptet - Sygehus</a:t>
            </a:r>
            <a:endParaRPr b="0" lang="da-DK" sz="1800" spc="-1" strike="noStrike">
              <a:solidFill>
                <a:srgbClr val="eeeeee"/>
              </a:solidFill>
              <a:latin typeface="Roboto"/>
            </a:endParaRPr>
          </a:p>
        </p:txBody>
      </p:sp>
      <p:sp>
        <p:nvSpPr>
          <p:cNvPr id="398" name="Google Shape;291;p41"/>
          <p:cNvSpPr/>
          <p:nvPr/>
        </p:nvSpPr>
        <p:spPr>
          <a:xfrm>
            <a:off x="98280" y="851760"/>
            <a:ext cx="8826120" cy="4380480"/>
          </a:xfrm>
          <a:prstGeom prst="rect">
            <a:avLst/>
          </a:prstGeom>
          <a:noFill/>
          <a:ln w="0">
            <a:noFill/>
          </a:ln>
        </p:spPr>
        <p:style>
          <a:lnRef idx="0"/>
          <a:fillRef idx="0"/>
          <a:effectRef idx="0"/>
          <a:fontRef idx="minor"/>
        </p:style>
        <p:txBody>
          <a:bodyPr tIns="91440" bIns="91440" anchor="t">
            <a:spAutoFit/>
          </a:bodyPr>
          <a:p>
            <a:pPr marL="228600" indent="-215640">
              <a:lnSpc>
                <a:spcPct val="130000"/>
              </a:lnSpc>
              <a:buClr>
                <a:srgbClr val="000000"/>
              </a:buClr>
              <a:buFont typeface="Roboto"/>
              <a:buChar char="•"/>
            </a:pPr>
            <a:r>
              <a:rPr b="1" lang="da-DK" sz="1800" spc="-1" strike="noStrike">
                <a:solidFill>
                  <a:srgbClr val="000000"/>
                </a:solidFill>
                <a:latin typeface="Roboto"/>
                <a:ea typeface="Roboto"/>
              </a:rPr>
              <a:t>Årsag til indlæggelse</a:t>
            </a:r>
            <a:endParaRPr b="0" lang="da-DK" sz="1800" spc="-1" strike="noStrike">
              <a:latin typeface="Arial"/>
            </a:endParaRPr>
          </a:p>
          <a:p>
            <a:pPr lvl="1" marL="685800" indent="-215640">
              <a:lnSpc>
                <a:spcPct val="130000"/>
              </a:lnSpc>
              <a:spcBef>
                <a:spcPts val="499"/>
              </a:spcBef>
              <a:buClr>
                <a:srgbClr val="000000"/>
              </a:buClr>
              <a:buFont typeface="Roboto"/>
              <a:buChar char="•"/>
            </a:pPr>
            <a:r>
              <a:rPr b="0" lang="da-DK" sz="1800" spc="-1" strike="noStrike">
                <a:solidFill>
                  <a:srgbClr val="000000"/>
                </a:solidFill>
                <a:latin typeface="Roboto"/>
                <a:ea typeface="Roboto"/>
              </a:rPr>
              <a:t>Helt kort</a:t>
            </a:r>
            <a:endParaRPr b="0" lang="da-DK" sz="1800" spc="-1" strike="noStrike">
              <a:latin typeface="Arial"/>
            </a:endParaRPr>
          </a:p>
          <a:p>
            <a:pPr lvl="1" marL="685800" indent="-215640">
              <a:lnSpc>
                <a:spcPct val="130000"/>
              </a:lnSpc>
              <a:spcBef>
                <a:spcPts val="499"/>
              </a:spcBef>
              <a:buClr>
                <a:srgbClr val="000000"/>
              </a:buClr>
              <a:buFont typeface="Roboto"/>
              <a:buChar char="•"/>
            </a:pPr>
            <a:r>
              <a:rPr b="0" lang="da-DK" sz="1800" spc="-1" strike="noStrike">
                <a:solidFill>
                  <a:srgbClr val="000000"/>
                </a:solidFill>
                <a:latin typeface="Roboto"/>
                <a:ea typeface="Roboto"/>
              </a:rPr>
              <a:t>Fx åndenød, synkope, brystsmerter </a:t>
            </a:r>
            <a:endParaRPr b="0" lang="da-DK" sz="1800" spc="-1" strike="noStrike">
              <a:latin typeface="Arial"/>
            </a:endParaRPr>
          </a:p>
          <a:p>
            <a:pPr marL="228600" indent="-215640">
              <a:lnSpc>
                <a:spcPct val="130000"/>
              </a:lnSpc>
              <a:spcBef>
                <a:spcPts val="1001"/>
              </a:spcBef>
              <a:buClr>
                <a:srgbClr val="000000"/>
              </a:buClr>
              <a:buFont typeface="Roboto"/>
              <a:buChar char="•"/>
            </a:pPr>
            <a:r>
              <a:rPr b="1" lang="da-DK" sz="1800" spc="-1" strike="noStrike">
                <a:solidFill>
                  <a:srgbClr val="000000"/>
                </a:solidFill>
                <a:latin typeface="Roboto"/>
                <a:ea typeface="Roboto"/>
              </a:rPr>
              <a:t>Anamnese/aktuelt</a:t>
            </a:r>
            <a:endParaRPr b="0" lang="da-DK" sz="1800" spc="-1" strike="noStrike">
              <a:latin typeface="Arial"/>
            </a:endParaRPr>
          </a:p>
          <a:p>
            <a:pPr lvl="1" marL="685800" indent="-215640">
              <a:lnSpc>
                <a:spcPct val="130000"/>
              </a:lnSpc>
              <a:spcBef>
                <a:spcPts val="499"/>
              </a:spcBef>
              <a:buClr>
                <a:srgbClr val="000000"/>
              </a:buClr>
              <a:buFont typeface="Roboto"/>
              <a:buChar char="•"/>
            </a:pPr>
            <a:r>
              <a:rPr b="0" lang="da-DK" sz="1800" spc="-1" strike="noStrike">
                <a:solidFill>
                  <a:srgbClr val="000000"/>
                </a:solidFill>
                <a:latin typeface="Roboto"/>
                <a:ea typeface="Roboto"/>
              </a:rPr>
              <a:t>Hvad patienten beskriver</a:t>
            </a:r>
            <a:endParaRPr b="0" lang="da-DK" sz="1800" spc="-1" strike="noStrike">
              <a:latin typeface="Arial"/>
            </a:endParaRPr>
          </a:p>
          <a:p>
            <a:pPr lvl="2" marL="1143000" indent="-215640">
              <a:lnSpc>
                <a:spcPct val="130000"/>
              </a:lnSpc>
              <a:spcBef>
                <a:spcPts val="499"/>
              </a:spcBef>
              <a:buClr>
                <a:srgbClr val="000000"/>
              </a:buClr>
              <a:buFont typeface="Roboto"/>
              <a:buChar char="•"/>
            </a:pPr>
            <a:r>
              <a:rPr b="0" lang="da-DK" sz="1800" spc="-1" strike="noStrike">
                <a:solidFill>
                  <a:srgbClr val="000000"/>
                </a:solidFill>
                <a:latin typeface="Roboto"/>
                <a:ea typeface="Roboto"/>
              </a:rPr>
              <a:t>IKKE sundhedspersonens vurdering! </a:t>
            </a:r>
            <a:endParaRPr b="0" lang="da-DK" sz="1800" spc="-1" strike="noStrike">
              <a:latin typeface="Arial"/>
            </a:endParaRPr>
          </a:p>
          <a:p>
            <a:pPr lvl="1" marL="685800" indent="-215640">
              <a:lnSpc>
                <a:spcPct val="130000"/>
              </a:lnSpc>
              <a:spcBef>
                <a:spcPts val="499"/>
              </a:spcBef>
              <a:buClr>
                <a:srgbClr val="000000"/>
              </a:buClr>
              <a:buFont typeface="Roboto"/>
              <a:buChar char="•"/>
            </a:pPr>
            <a:r>
              <a:rPr b="0" lang="da-DK" sz="1800" spc="-1" strike="noStrike">
                <a:solidFill>
                  <a:srgbClr val="000000"/>
                </a:solidFill>
                <a:latin typeface="Roboto"/>
                <a:ea typeface="Roboto"/>
              </a:rPr>
              <a:t>Hvordan får man en god anamnese? </a:t>
            </a:r>
            <a:endParaRPr b="0" lang="da-DK" sz="1800" spc="-1" strike="noStrike">
              <a:latin typeface="Arial"/>
            </a:endParaRPr>
          </a:p>
          <a:p>
            <a:pPr lvl="2" marL="1143000" indent="-215640">
              <a:lnSpc>
                <a:spcPct val="130000"/>
              </a:lnSpc>
              <a:spcBef>
                <a:spcPts val="499"/>
              </a:spcBef>
              <a:buClr>
                <a:srgbClr val="000000"/>
              </a:buClr>
              <a:buFont typeface="Roboto"/>
              <a:buChar char="•"/>
            </a:pPr>
            <a:r>
              <a:rPr b="0" lang="da-DK" sz="1800" spc="-1" strike="noStrike">
                <a:solidFill>
                  <a:srgbClr val="000000"/>
                </a:solidFill>
                <a:latin typeface="Roboto"/>
                <a:ea typeface="Roboto"/>
              </a:rPr>
              <a:t>Spørg ind – konkretiser </a:t>
            </a:r>
            <a:endParaRPr b="0" lang="da-DK" sz="1800" spc="-1" strike="noStrike">
              <a:latin typeface="Arial"/>
            </a:endParaRPr>
          </a:p>
          <a:p>
            <a:pPr lvl="2" marL="1143000" indent="-215640">
              <a:lnSpc>
                <a:spcPct val="130000"/>
              </a:lnSpc>
              <a:spcBef>
                <a:spcPts val="499"/>
              </a:spcBef>
              <a:buClr>
                <a:srgbClr val="000000"/>
              </a:buClr>
              <a:buFont typeface="Roboto"/>
              <a:buChar char="•"/>
            </a:pPr>
            <a:r>
              <a:rPr b="0" lang="da-DK" sz="1800" spc="-1" strike="noStrike">
                <a:solidFill>
                  <a:srgbClr val="000000"/>
                </a:solidFill>
                <a:latin typeface="Roboto"/>
                <a:ea typeface="Roboto"/>
              </a:rPr>
              <a:t>Spørg pårørende </a:t>
            </a:r>
            <a:endParaRPr b="0" lang="da-DK" sz="1800" spc="-1" strike="noStrike">
              <a:latin typeface="Arial"/>
            </a:endParaRPr>
          </a:p>
          <a:p>
            <a:pPr lvl="2" marL="1143000" indent="-215640">
              <a:lnSpc>
                <a:spcPct val="130000"/>
              </a:lnSpc>
              <a:spcBef>
                <a:spcPts val="499"/>
              </a:spcBef>
              <a:buClr>
                <a:srgbClr val="000000"/>
              </a:buClr>
              <a:buFont typeface="Roboto"/>
              <a:buChar char="•"/>
            </a:pPr>
            <a:r>
              <a:rPr b="0" lang="da-DK" sz="1800" spc="-1" strike="noStrike">
                <a:solidFill>
                  <a:srgbClr val="000000"/>
                </a:solidFill>
                <a:latin typeface="Roboto"/>
                <a:ea typeface="Roboto"/>
              </a:rPr>
              <a:t>Se journal (yeah right)</a:t>
            </a:r>
            <a:endParaRPr b="0" lang="da-DK"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algn="l" pos="0"/>
              </a:tabLst>
            </a:pPr>
            <a:r>
              <a:rPr b="0" lang="da-DK" sz="1800" spc="-1" strike="noStrike">
                <a:solidFill>
                  <a:srgbClr val="ffffff"/>
                </a:solidFill>
                <a:latin typeface="Roboto"/>
                <a:ea typeface="Roboto"/>
              </a:rPr>
              <a:t>Journalkonceptet - fortsat</a:t>
            </a:r>
            <a:endParaRPr b="0" lang="da-DK" sz="1800" spc="-1" strike="noStrike">
              <a:solidFill>
                <a:srgbClr val="eeeeee"/>
              </a:solidFill>
              <a:latin typeface="Roboto"/>
            </a:endParaRPr>
          </a:p>
        </p:txBody>
      </p:sp>
      <p:sp>
        <p:nvSpPr>
          <p:cNvPr id="400" name="Google Shape;297;p42"/>
          <p:cNvSpPr/>
          <p:nvPr/>
        </p:nvSpPr>
        <p:spPr>
          <a:xfrm>
            <a:off x="158760" y="784440"/>
            <a:ext cx="8826120" cy="4607640"/>
          </a:xfrm>
          <a:prstGeom prst="rect">
            <a:avLst/>
          </a:prstGeom>
          <a:noFill/>
          <a:ln w="0">
            <a:noFill/>
          </a:ln>
        </p:spPr>
        <p:style>
          <a:lnRef idx="0"/>
          <a:fillRef idx="0"/>
          <a:effectRef idx="0"/>
          <a:fontRef idx="minor"/>
        </p:style>
        <p:txBody>
          <a:bodyPr tIns="91440" bIns="91440" anchor="t">
            <a:spAutoFit/>
          </a:bodyPr>
          <a:p>
            <a:pPr marL="457200" indent="-329760">
              <a:lnSpc>
                <a:spcPct val="130000"/>
              </a:lnSpc>
              <a:buClr>
                <a:srgbClr val="000000"/>
              </a:buClr>
              <a:buFont typeface="Roboto"/>
              <a:buChar char="•"/>
            </a:pPr>
            <a:r>
              <a:rPr b="0" lang="da-DK" sz="1600" spc="-1" strike="noStrike">
                <a:solidFill>
                  <a:srgbClr val="000000"/>
                </a:solidFill>
                <a:latin typeface="Roboto"/>
                <a:ea typeface="Roboto"/>
              </a:rPr>
              <a:t>Baggrundsinformation: </a:t>
            </a:r>
            <a:endParaRPr b="0" lang="da-DK" sz="1600" spc="-1" strike="noStrike">
              <a:latin typeface="Arial"/>
            </a:endParaRPr>
          </a:p>
          <a:p>
            <a:pPr marL="457200" indent="-329760">
              <a:lnSpc>
                <a:spcPct val="130000"/>
              </a:lnSpc>
              <a:buClr>
                <a:srgbClr val="000000"/>
              </a:buClr>
              <a:buFont typeface="Roboto"/>
              <a:buChar char="•"/>
            </a:pPr>
            <a:r>
              <a:rPr b="0" lang="da-DK" sz="1600" spc="-1" strike="noStrike">
                <a:solidFill>
                  <a:srgbClr val="000000"/>
                </a:solidFill>
                <a:latin typeface="Roboto"/>
                <a:ea typeface="Roboto"/>
              </a:rPr>
              <a:t>Allergi = Fx penicillin, plaster mv. </a:t>
            </a:r>
            <a:endParaRPr b="0" lang="da-DK" sz="1600" spc="-1" strike="noStrike">
              <a:latin typeface="Arial"/>
            </a:endParaRPr>
          </a:p>
          <a:p>
            <a:pPr marL="457200" indent="-329760">
              <a:lnSpc>
                <a:spcPct val="130000"/>
              </a:lnSpc>
              <a:buClr>
                <a:srgbClr val="000000"/>
              </a:buClr>
              <a:buFont typeface="Roboto"/>
              <a:buChar char="•"/>
            </a:pPr>
            <a:r>
              <a:rPr b="0" lang="da-DK" sz="1600" spc="-1" strike="noStrike">
                <a:solidFill>
                  <a:srgbClr val="000000"/>
                </a:solidFill>
                <a:latin typeface="Roboto"/>
                <a:ea typeface="Roboto"/>
              </a:rPr>
              <a:t>Bør stå i CAVE modulet</a:t>
            </a:r>
            <a:endParaRPr b="0" lang="da-DK" sz="1600" spc="-1" strike="noStrike">
              <a:latin typeface="Arial"/>
            </a:endParaRPr>
          </a:p>
          <a:p>
            <a:pPr marL="457200" indent="-329760">
              <a:lnSpc>
                <a:spcPct val="130000"/>
              </a:lnSpc>
              <a:buClr>
                <a:srgbClr val="000000"/>
              </a:buClr>
              <a:buFont typeface="Roboto"/>
              <a:buChar char="•"/>
            </a:pPr>
            <a:r>
              <a:rPr b="0" lang="da-DK" sz="1600" spc="-1" strike="noStrike">
                <a:solidFill>
                  <a:srgbClr val="000000"/>
                </a:solidFill>
                <a:latin typeface="Roboto"/>
                <a:ea typeface="Roboto"/>
              </a:rPr>
              <a:t>Tidligere = Tidl. operationer, sygdomme mv. Kun hvis relevant. </a:t>
            </a:r>
            <a:endParaRPr b="0" lang="da-DK" sz="1600" spc="-1" strike="noStrike">
              <a:latin typeface="Arial"/>
            </a:endParaRPr>
          </a:p>
          <a:p>
            <a:pPr marL="457200" indent="-329760">
              <a:lnSpc>
                <a:spcPct val="130000"/>
              </a:lnSpc>
              <a:buClr>
                <a:srgbClr val="000000"/>
              </a:buClr>
              <a:buFont typeface="Roboto"/>
              <a:buChar char="•"/>
            </a:pPr>
            <a:r>
              <a:rPr b="0" lang="da-DK" sz="1600" spc="-1" strike="noStrike">
                <a:solidFill>
                  <a:srgbClr val="000000"/>
                </a:solidFill>
                <a:latin typeface="Roboto"/>
                <a:ea typeface="Roboto"/>
              </a:rPr>
              <a:t>Sygdomshistorik = Fx diabetes, hypertension. Hvad pt. fejler ”til daglig”. Også gerne tidl. indlæggelser og operationer</a:t>
            </a:r>
            <a:endParaRPr b="0" lang="da-DK" sz="1600" spc="-1" strike="noStrike">
              <a:latin typeface="Arial"/>
            </a:endParaRPr>
          </a:p>
          <a:p>
            <a:pPr marL="457200" indent="-329760">
              <a:lnSpc>
                <a:spcPct val="130000"/>
              </a:lnSpc>
              <a:buClr>
                <a:srgbClr val="000000"/>
              </a:buClr>
              <a:buFont typeface="Roboto"/>
              <a:buChar char="•"/>
            </a:pPr>
            <a:r>
              <a:rPr b="0" lang="da-DK" sz="1600" spc="-1" strike="noStrike">
                <a:solidFill>
                  <a:srgbClr val="000000"/>
                </a:solidFill>
                <a:latin typeface="Roboto"/>
                <a:ea typeface="Roboto"/>
              </a:rPr>
              <a:t>Medicin = fast medicin + kosttilskud og fx nylig AB </a:t>
            </a:r>
            <a:endParaRPr b="0" lang="da-DK" sz="1600" spc="-1" strike="noStrike">
              <a:latin typeface="Arial"/>
            </a:endParaRPr>
          </a:p>
          <a:p>
            <a:pPr marL="457200" indent="-329760">
              <a:lnSpc>
                <a:spcPct val="130000"/>
              </a:lnSpc>
              <a:buClr>
                <a:srgbClr val="000000"/>
              </a:buClr>
              <a:buFont typeface="Roboto"/>
              <a:buChar char="•"/>
            </a:pPr>
            <a:r>
              <a:rPr b="0" lang="da-DK" sz="1600" spc="-1" strike="noStrike">
                <a:solidFill>
                  <a:srgbClr val="000000"/>
                </a:solidFill>
                <a:latin typeface="Roboto"/>
                <a:ea typeface="Roboto"/>
              </a:rPr>
              <a:t>Dispositioner = Fx arvelige sygdomme i nære familie </a:t>
            </a:r>
            <a:endParaRPr b="0" lang="da-DK" sz="1600" spc="-1" strike="noStrike">
              <a:latin typeface="Arial"/>
            </a:endParaRPr>
          </a:p>
          <a:p>
            <a:pPr marL="457200" indent="-329760">
              <a:lnSpc>
                <a:spcPct val="130000"/>
              </a:lnSpc>
              <a:buClr>
                <a:srgbClr val="000000"/>
              </a:buClr>
              <a:buFont typeface="Roboto"/>
              <a:buChar char="•"/>
            </a:pPr>
            <a:r>
              <a:rPr b="0" lang="da-DK" sz="1600" spc="-1" strike="noStrike">
                <a:solidFill>
                  <a:srgbClr val="000000"/>
                </a:solidFill>
                <a:latin typeface="Roboto"/>
                <a:ea typeface="Roboto"/>
              </a:rPr>
              <a:t>Ekspositioner = rejser, erhverv, smitte</a:t>
            </a:r>
            <a:endParaRPr b="0" lang="da-DK" sz="1600" spc="-1" strike="noStrike">
              <a:latin typeface="Arial"/>
            </a:endParaRPr>
          </a:p>
          <a:p>
            <a:pPr marL="457200" indent="-329760">
              <a:lnSpc>
                <a:spcPct val="130000"/>
              </a:lnSpc>
              <a:buClr>
                <a:srgbClr val="000000"/>
              </a:buClr>
              <a:buFont typeface="Roboto"/>
              <a:buChar char="•"/>
            </a:pPr>
            <a:r>
              <a:rPr b="0" lang="da-DK" sz="1600" spc="-1" strike="noStrike">
                <a:solidFill>
                  <a:srgbClr val="000000"/>
                </a:solidFill>
                <a:latin typeface="Roboto"/>
                <a:ea typeface="Roboto"/>
              </a:rPr>
              <a:t>Rygning = Antal pakkeår. Evt. tid siden rygestop </a:t>
            </a:r>
            <a:endParaRPr b="0" lang="da-DK" sz="1600" spc="-1" strike="noStrike">
              <a:latin typeface="Arial"/>
            </a:endParaRPr>
          </a:p>
          <a:p>
            <a:pPr marL="457200" indent="-329760">
              <a:lnSpc>
                <a:spcPct val="130000"/>
              </a:lnSpc>
              <a:buClr>
                <a:srgbClr val="000000"/>
              </a:buClr>
              <a:buFont typeface="Roboto"/>
              <a:buChar char="•"/>
            </a:pPr>
            <a:r>
              <a:rPr b="0" lang="da-DK" sz="1600" spc="-1" strike="noStrike">
                <a:solidFill>
                  <a:srgbClr val="000000"/>
                </a:solidFill>
                <a:latin typeface="Roboto"/>
                <a:ea typeface="Roboto"/>
              </a:rPr>
              <a:t>Alkohol = Hvor meget og hvor længe. Evt. tidl. overforbrug</a:t>
            </a:r>
            <a:endParaRPr b="0" lang="da-DK" sz="1600" spc="-1" strike="noStrike">
              <a:latin typeface="Arial"/>
            </a:endParaRPr>
          </a:p>
          <a:p>
            <a:pPr marL="457200" indent="-329760">
              <a:lnSpc>
                <a:spcPct val="130000"/>
              </a:lnSpc>
              <a:buClr>
                <a:srgbClr val="000000"/>
              </a:buClr>
              <a:buFont typeface="Roboto"/>
              <a:buChar char="•"/>
            </a:pPr>
            <a:r>
              <a:rPr b="0" lang="da-DK" sz="1600" spc="-1" strike="noStrike">
                <a:solidFill>
                  <a:srgbClr val="000000"/>
                </a:solidFill>
                <a:latin typeface="Roboto"/>
                <a:ea typeface="Roboto"/>
              </a:rPr>
              <a:t>Misbrug = (tidl.) Brug af narkotika, hash eller misbrug af stærk smertestillende</a:t>
            </a:r>
            <a:endParaRPr b="0" lang="da-DK" sz="1600" spc="-1" strike="noStrike">
              <a:latin typeface="Arial"/>
            </a:endParaRPr>
          </a:p>
          <a:p>
            <a:pPr marL="457200" indent="-329760">
              <a:lnSpc>
                <a:spcPct val="130000"/>
              </a:lnSpc>
              <a:buClr>
                <a:srgbClr val="000000"/>
              </a:buClr>
              <a:buFont typeface="Roboto"/>
              <a:buChar char="•"/>
            </a:pPr>
            <a:r>
              <a:rPr b="0" lang="da-DK" sz="1600" spc="-1" strike="noStrike">
                <a:solidFill>
                  <a:srgbClr val="000000"/>
                </a:solidFill>
                <a:latin typeface="Roboto"/>
                <a:ea typeface="Roboto"/>
              </a:rPr>
              <a:t>Socialt = Fx selvhjulpen, sengeliggende, hj.pl. X8. Evt. erhverv. </a:t>
            </a:r>
            <a:endParaRPr b="0" lang="da-DK" sz="1600" spc="-1" strike="noStrike">
              <a:latin typeface="Arial"/>
            </a:endParaRPr>
          </a:p>
          <a:p>
            <a:pPr>
              <a:lnSpc>
                <a:spcPct val="130000"/>
              </a:lnSpc>
              <a:buNone/>
              <a:tabLst>
                <a:tab algn="l" pos="0"/>
              </a:tabLst>
            </a:pPr>
            <a:endParaRPr b="0" lang="da-DK"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490680" y="433440"/>
            <a:ext cx="8221680" cy="767520"/>
          </a:xfrm>
          <a:prstGeom prst="rect">
            <a:avLst/>
          </a:prstGeom>
          <a:noFill/>
          <a:ln w="0">
            <a:noFill/>
          </a:ln>
        </p:spPr>
        <p:txBody>
          <a:bodyPr tIns="91440" bIns="91440" anchor="b">
            <a:normAutofit/>
          </a:bodyPr>
          <a:p>
            <a:pPr marL="457200" indent="-431280">
              <a:lnSpc>
                <a:spcPct val="100000"/>
              </a:lnSpc>
              <a:buClr>
                <a:srgbClr val="ffffff"/>
              </a:buClr>
              <a:buFont typeface="StarSymbol"/>
              <a:buAutoNum type="arabicPeriod"/>
            </a:pPr>
            <a:r>
              <a:rPr b="0" lang="da-DK" sz="3200" spc="-1" strike="noStrike">
                <a:solidFill>
                  <a:srgbClr val="ffffff"/>
                </a:solidFill>
                <a:latin typeface="Roboto"/>
                <a:ea typeface="Roboto"/>
              </a:rPr>
              <a:t>Introduktion af underviser</a:t>
            </a:r>
            <a:endParaRPr b="0" lang="da-DK" sz="3200" spc="-1" strike="noStrike">
              <a:solidFill>
                <a:srgbClr val="eeeeee"/>
              </a:solidFill>
              <a:latin typeface="Roboto"/>
            </a:endParaRPr>
          </a:p>
        </p:txBody>
      </p:sp>
      <p:sp>
        <p:nvSpPr>
          <p:cNvPr id="294" name="PlaceHolder 2"/>
          <p:cNvSpPr>
            <a:spLocks noGrp="1"/>
          </p:cNvSpPr>
          <p:nvPr>
            <p:ph/>
          </p:nvPr>
        </p:nvSpPr>
        <p:spPr>
          <a:xfrm>
            <a:off x="89280" y="1297080"/>
            <a:ext cx="3927240" cy="3039840"/>
          </a:xfrm>
          <a:prstGeom prst="rect">
            <a:avLst/>
          </a:prstGeom>
          <a:noFill/>
          <a:ln w="0">
            <a:noFill/>
          </a:ln>
        </p:spPr>
        <p:txBody>
          <a:bodyPr tIns="91440" bIns="91440" anchor="t">
            <a:normAutofit/>
          </a:bodyPr>
          <a:p>
            <a:pPr>
              <a:lnSpc>
                <a:spcPct val="115000"/>
              </a:lnSpc>
              <a:buNone/>
              <a:tabLst>
                <a:tab algn="l" pos="0"/>
              </a:tabLst>
            </a:pPr>
            <a:r>
              <a:rPr b="1" lang="da-DK" sz="1200" spc="-1" strike="noStrike">
                <a:solidFill>
                  <a:srgbClr val="ffffff"/>
                </a:solidFill>
                <a:latin typeface="Roboto"/>
                <a:ea typeface="Roboto"/>
              </a:rPr>
              <a:t>Hvem er jeg?</a:t>
            </a:r>
            <a:endParaRPr b="0" lang="da-DK" sz="1200" spc="-1" strike="noStrike">
              <a:solidFill>
                <a:srgbClr val="000000"/>
              </a:solidFill>
              <a:latin typeface="Arial"/>
            </a:endParaRPr>
          </a:p>
          <a:p>
            <a:pPr marL="457200" indent="-317160">
              <a:lnSpc>
                <a:spcPct val="115000"/>
              </a:lnSpc>
              <a:spcBef>
                <a:spcPts val="1199"/>
              </a:spcBef>
              <a:buClr>
                <a:srgbClr val="737373"/>
              </a:buClr>
              <a:buFont typeface="Roboto"/>
              <a:buChar char="●"/>
              <a:tabLst>
                <a:tab algn="l" pos="0"/>
              </a:tabLst>
            </a:pPr>
            <a:r>
              <a:rPr b="0" lang="da-DK" sz="1200" spc="-1" strike="noStrike">
                <a:solidFill>
                  <a:srgbClr val="737373"/>
                </a:solidFill>
                <a:latin typeface="Roboto"/>
                <a:ea typeface="Roboto"/>
              </a:rPr>
              <a:t>Andreas Svendsen</a:t>
            </a:r>
            <a:endParaRPr b="0" lang="da-DK" sz="1200" spc="-1" strike="noStrike">
              <a:solidFill>
                <a:srgbClr val="000000"/>
              </a:solidFill>
              <a:latin typeface="Arial"/>
            </a:endParaRPr>
          </a:p>
          <a:p>
            <a:pPr marL="457200" indent="-317160">
              <a:lnSpc>
                <a:spcPct val="115000"/>
              </a:lnSpc>
              <a:buClr>
                <a:srgbClr val="737373"/>
              </a:buClr>
              <a:buFont typeface="Roboto"/>
              <a:buChar char="●"/>
              <a:tabLst>
                <a:tab algn="l" pos="0"/>
              </a:tabLst>
            </a:pPr>
            <a:r>
              <a:rPr b="0" lang="da-DK" sz="1200" spc="-1" strike="noStrike">
                <a:solidFill>
                  <a:srgbClr val="737373"/>
                </a:solidFill>
                <a:latin typeface="Roboto"/>
                <a:ea typeface="Roboto"/>
              </a:rPr>
              <a:t>Uddannet læge</a:t>
            </a:r>
            <a:endParaRPr b="0" lang="da-DK" sz="1200" spc="-1" strike="noStrike">
              <a:solidFill>
                <a:srgbClr val="000000"/>
              </a:solidFill>
              <a:latin typeface="Arial"/>
            </a:endParaRPr>
          </a:p>
          <a:p>
            <a:pPr marL="457200" indent="-317160">
              <a:lnSpc>
                <a:spcPct val="115000"/>
              </a:lnSpc>
              <a:buClr>
                <a:srgbClr val="737373"/>
              </a:buClr>
              <a:buFont typeface="Roboto"/>
              <a:buChar char="●"/>
              <a:tabLst>
                <a:tab algn="l" pos="0"/>
              </a:tabLst>
            </a:pPr>
            <a:r>
              <a:rPr b="0" lang="da-DK" sz="1200" spc="-1" strike="noStrike">
                <a:solidFill>
                  <a:srgbClr val="737373"/>
                </a:solidFill>
                <a:latin typeface="Roboto"/>
                <a:ea typeface="Roboto"/>
              </a:rPr>
              <a:t>Klinisk erfaring </a:t>
            </a:r>
            <a:endParaRPr b="0" lang="da-DK" sz="1200" spc="-1" strike="noStrike">
              <a:solidFill>
                <a:srgbClr val="000000"/>
              </a:solidFill>
              <a:latin typeface="Arial"/>
            </a:endParaRPr>
          </a:p>
          <a:p>
            <a:pPr lvl="1" marL="914400" indent="-304560">
              <a:lnSpc>
                <a:spcPct val="115000"/>
              </a:lnSpc>
              <a:buClr>
                <a:srgbClr val="737373"/>
              </a:buClr>
              <a:buFont typeface="Roboto"/>
              <a:buChar char="○"/>
              <a:tabLst>
                <a:tab algn="l" pos="0"/>
              </a:tabLst>
            </a:pPr>
            <a:r>
              <a:rPr b="0" lang="da-DK" sz="1050" spc="-1" strike="noStrike">
                <a:solidFill>
                  <a:srgbClr val="737373"/>
                </a:solidFill>
                <a:latin typeface="Roboto"/>
                <a:ea typeface="Roboto"/>
              </a:rPr>
              <a:t>Smertecenter</a:t>
            </a:r>
            <a:endParaRPr b="0" lang="da-DK" sz="1050" spc="-1" strike="noStrike">
              <a:solidFill>
                <a:srgbClr val="000000"/>
              </a:solidFill>
              <a:latin typeface="Arial"/>
            </a:endParaRPr>
          </a:p>
          <a:p>
            <a:pPr lvl="1" marL="914400" indent="-304560">
              <a:lnSpc>
                <a:spcPct val="115000"/>
              </a:lnSpc>
              <a:buClr>
                <a:srgbClr val="737373"/>
              </a:buClr>
              <a:buFont typeface="Roboto"/>
              <a:buChar char="○"/>
              <a:tabLst>
                <a:tab algn="l" pos="0"/>
              </a:tabLst>
            </a:pPr>
            <a:r>
              <a:rPr b="0" lang="da-DK" sz="1050" spc="-1" strike="noStrike">
                <a:solidFill>
                  <a:srgbClr val="737373"/>
                </a:solidFill>
                <a:latin typeface="Roboto"/>
                <a:ea typeface="Roboto"/>
              </a:rPr>
              <a:t>FAM Kolding</a:t>
            </a:r>
            <a:endParaRPr b="0" lang="da-DK" sz="1050" spc="-1" strike="noStrike">
              <a:solidFill>
                <a:srgbClr val="000000"/>
              </a:solidFill>
              <a:latin typeface="Arial"/>
            </a:endParaRPr>
          </a:p>
          <a:p>
            <a:pPr lvl="1" marL="914400" indent="-304560">
              <a:lnSpc>
                <a:spcPct val="115000"/>
              </a:lnSpc>
              <a:buClr>
                <a:srgbClr val="737373"/>
              </a:buClr>
              <a:buFont typeface="Roboto"/>
              <a:buChar char="○"/>
              <a:tabLst>
                <a:tab algn="l" pos="0"/>
              </a:tabLst>
            </a:pPr>
            <a:r>
              <a:rPr b="0" lang="da-DK" sz="1050" spc="-1" strike="noStrike">
                <a:solidFill>
                  <a:srgbClr val="737373"/>
                </a:solidFill>
                <a:latin typeface="Roboto"/>
                <a:ea typeface="Roboto"/>
              </a:rPr>
              <a:t>Almen praksis</a:t>
            </a:r>
            <a:endParaRPr b="0" lang="da-DK" sz="1050" spc="-1" strike="noStrike">
              <a:solidFill>
                <a:srgbClr val="000000"/>
              </a:solidFill>
              <a:latin typeface="Arial"/>
            </a:endParaRPr>
          </a:p>
          <a:p>
            <a:pPr lvl="1" marL="914400" indent="-304560">
              <a:lnSpc>
                <a:spcPct val="115000"/>
              </a:lnSpc>
              <a:buClr>
                <a:srgbClr val="737373"/>
              </a:buClr>
              <a:buFont typeface="Roboto"/>
              <a:buChar char="○"/>
              <a:tabLst>
                <a:tab algn="l" pos="0"/>
              </a:tabLst>
            </a:pPr>
            <a:r>
              <a:rPr b="0" lang="da-DK" sz="1050" spc="-1" strike="noStrike">
                <a:solidFill>
                  <a:srgbClr val="737373"/>
                </a:solidFill>
                <a:latin typeface="Roboto"/>
                <a:ea typeface="Roboto"/>
              </a:rPr>
              <a:t>Neurologi</a:t>
            </a:r>
            <a:endParaRPr b="0" lang="da-DK" sz="1050" spc="-1" strike="noStrike">
              <a:solidFill>
                <a:srgbClr val="000000"/>
              </a:solidFill>
              <a:latin typeface="Arial"/>
            </a:endParaRPr>
          </a:p>
          <a:p>
            <a:pPr lvl="1" marL="914400" indent="-304560">
              <a:lnSpc>
                <a:spcPct val="115000"/>
              </a:lnSpc>
              <a:buClr>
                <a:srgbClr val="737373"/>
              </a:buClr>
              <a:buFont typeface="Roboto"/>
              <a:buChar char="○"/>
              <a:tabLst>
                <a:tab algn="l" pos="0"/>
              </a:tabLst>
            </a:pPr>
            <a:r>
              <a:rPr b="0" lang="da-DK" sz="1050" spc="-1" strike="noStrike">
                <a:solidFill>
                  <a:srgbClr val="737373"/>
                </a:solidFill>
                <a:latin typeface="Roboto"/>
                <a:ea typeface="Roboto"/>
              </a:rPr>
              <a:t>(Klinisk farmakologi)</a:t>
            </a:r>
            <a:endParaRPr b="0" lang="da-DK" sz="1050" spc="-1" strike="noStrike">
              <a:solidFill>
                <a:srgbClr val="000000"/>
              </a:solidFill>
              <a:latin typeface="Arial"/>
            </a:endParaRPr>
          </a:p>
          <a:p>
            <a:pPr marL="457200" indent="-317160">
              <a:lnSpc>
                <a:spcPct val="115000"/>
              </a:lnSpc>
              <a:buClr>
                <a:srgbClr val="737373"/>
              </a:buClr>
              <a:buFont typeface="Roboto"/>
              <a:buChar char="●"/>
              <a:tabLst>
                <a:tab algn="l" pos="0"/>
              </a:tabLst>
            </a:pPr>
            <a:r>
              <a:rPr b="0" lang="da-DK" sz="1200" spc="-1" strike="noStrike">
                <a:solidFill>
                  <a:srgbClr val="737373"/>
                </a:solidFill>
                <a:latin typeface="Roboto"/>
                <a:ea typeface="Roboto"/>
              </a:rPr>
              <a:t>Igangværende phd-forløb:</a:t>
            </a:r>
            <a:endParaRPr b="0" lang="da-DK" sz="1200" spc="-1" strike="noStrike">
              <a:solidFill>
                <a:srgbClr val="000000"/>
              </a:solidFill>
              <a:latin typeface="Arial"/>
            </a:endParaRPr>
          </a:p>
          <a:p>
            <a:pPr lvl="1" marL="914400" indent="-304560">
              <a:lnSpc>
                <a:spcPct val="115000"/>
              </a:lnSpc>
              <a:buClr>
                <a:srgbClr val="737373"/>
              </a:buClr>
              <a:buFont typeface="Roboto"/>
              <a:buChar char="○"/>
              <a:tabLst>
                <a:tab algn="l" pos="0"/>
              </a:tabLst>
            </a:pPr>
            <a:r>
              <a:rPr b="0" lang="da-DK" sz="1050" spc="-1" strike="noStrike">
                <a:solidFill>
                  <a:srgbClr val="737373"/>
                </a:solidFill>
                <a:latin typeface="Roboto"/>
                <a:ea typeface="Roboto"/>
              </a:rPr>
              <a:t>Klinisk farmakologi, farmaci og miljømedicin, SDU.</a:t>
            </a:r>
            <a:endParaRPr b="0" lang="da-DK" sz="1050" spc="-1" strike="noStrike">
              <a:solidFill>
                <a:srgbClr val="000000"/>
              </a:solidFill>
              <a:latin typeface="Arial"/>
            </a:endParaRPr>
          </a:p>
          <a:p>
            <a:pPr>
              <a:lnSpc>
                <a:spcPct val="115000"/>
              </a:lnSpc>
              <a:spcBef>
                <a:spcPts val="1199"/>
              </a:spcBef>
              <a:spcAft>
                <a:spcPts val="1199"/>
              </a:spcAft>
              <a:buNone/>
              <a:tabLst>
                <a:tab algn="l" pos="0"/>
              </a:tabLst>
            </a:pPr>
            <a:endParaRPr b="0" lang="da-DK" sz="1400" spc="-1" strike="noStrike">
              <a:solidFill>
                <a:srgbClr val="000000"/>
              </a:solidFill>
              <a:latin typeface="Arial"/>
            </a:endParaRPr>
          </a:p>
        </p:txBody>
      </p:sp>
      <p:pic>
        <p:nvPicPr>
          <p:cNvPr id="295" name="Google Shape;88;p16" descr=""/>
          <p:cNvPicPr/>
          <p:nvPr/>
        </p:nvPicPr>
        <p:blipFill>
          <a:blip r:embed="rId1"/>
          <a:stretch/>
        </p:blipFill>
        <p:spPr>
          <a:xfrm>
            <a:off x="6595560" y="1740960"/>
            <a:ext cx="2498760" cy="3331800"/>
          </a:xfrm>
          <a:prstGeom prst="rect">
            <a:avLst/>
          </a:prstGeom>
          <a:ln w="0">
            <a:noFill/>
          </a:ln>
        </p:spPr>
      </p:pic>
      <p:sp>
        <p:nvSpPr>
          <p:cNvPr id="296" name="Google Shape;89;p16"/>
          <p:cNvSpPr/>
          <p:nvPr/>
        </p:nvSpPr>
        <p:spPr>
          <a:xfrm rot="20827200">
            <a:off x="5788080" y="464760"/>
            <a:ext cx="2858400" cy="910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da-DK" sz="1400" spc="-1" strike="noStrike">
                <a:solidFill>
                  <a:srgbClr val="ff0000"/>
                </a:solidFill>
                <a:latin typeface="Arial"/>
                <a:ea typeface="Arial"/>
              </a:rPr>
              <a:t>WOW</a:t>
            </a:r>
            <a:endParaRPr b="0" lang="da-DK" sz="1400" spc="-1" strike="noStrike">
              <a:latin typeface="Arial"/>
            </a:endParaRPr>
          </a:p>
        </p:txBody>
      </p:sp>
      <p:sp>
        <p:nvSpPr>
          <p:cNvPr id="297" name="Google Shape;90;p16"/>
          <p:cNvSpPr/>
          <p:nvPr/>
        </p:nvSpPr>
        <p:spPr>
          <a:xfrm>
            <a:off x="5400000" y="4500000"/>
            <a:ext cx="1080000" cy="360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buNone/>
            </a:pPr>
            <a:r>
              <a:rPr b="0" lang="da-DK" sz="1400" spc="-1" strike="noStrike">
                <a:solidFill>
                  <a:srgbClr val="ff0000"/>
                </a:solidFill>
                <a:latin typeface="Arial"/>
                <a:ea typeface="Arial"/>
              </a:rPr>
              <a:t>Undgå!</a:t>
            </a:r>
            <a:endParaRPr b="0" lang="da-DK" sz="1400" spc="-1" strike="noStrike">
              <a:latin typeface="Arial"/>
            </a:endParaRPr>
          </a:p>
        </p:txBody>
      </p:sp>
      <p:sp>
        <p:nvSpPr>
          <p:cNvPr id="298" name="Google Shape;91;p16"/>
          <p:cNvSpPr/>
          <p:nvPr/>
        </p:nvSpPr>
        <p:spPr>
          <a:xfrm>
            <a:off x="1638000" y="4567680"/>
            <a:ext cx="3942000" cy="222480"/>
          </a:xfrm>
          <a:prstGeom prst="leftArrow">
            <a:avLst>
              <a:gd name="adj1" fmla="val 50000"/>
              <a:gd name="adj2" fmla="val 50000"/>
            </a:avLst>
          </a:prstGeom>
          <a:solidFill>
            <a:srgbClr val="737373"/>
          </a:solidFill>
          <a:ln w="9360">
            <a:solidFill>
              <a:srgbClr val="424242"/>
            </a:solidFill>
            <a:round/>
          </a:ln>
        </p:spPr>
        <p:style>
          <a:lnRef idx="0"/>
          <a:fillRef idx="0"/>
          <a:effectRef idx="0"/>
          <a:fontRef idx="minor"/>
        </p:style>
      </p:sp>
      <p:sp>
        <p:nvSpPr>
          <p:cNvPr id="299" name="PlaceHolder 3"/>
          <p:cNvSpPr>
            <a:spLocks noGrp="1"/>
          </p:cNvSpPr>
          <p:nvPr>
            <p:ph/>
          </p:nvPr>
        </p:nvSpPr>
        <p:spPr>
          <a:xfrm>
            <a:off x="3934440" y="1667880"/>
            <a:ext cx="2532960" cy="1807560"/>
          </a:xfrm>
          <a:prstGeom prst="rect">
            <a:avLst/>
          </a:prstGeom>
          <a:noFill/>
          <a:ln w="0">
            <a:noFill/>
          </a:ln>
        </p:spPr>
        <p:txBody>
          <a:bodyPr tIns="91440" bIns="91440" anchor="t">
            <a:normAutofit fontScale="83000"/>
          </a:bodyPr>
          <a:p>
            <a:pPr marL="457200" indent="-317160">
              <a:lnSpc>
                <a:spcPct val="115000"/>
              </a:lnSpc>
              <a:buClr>
                <a:srgbClr val="737373"/>
              </a:buClr>
              <a:buFont typeface="Roboto"/>
              <a:buChar char="●"/>
            </a:pPr>
            <a:r>
              <a:rPr b="0" lang="da-DK" sz="1400" spc="-1" strike="noStrike">
                <a:solidFill>
                  <a:srgbClr val="737373"/>
                </a:solidFill>
                <a:latin typeface="Roboto"/>
                <a:ea typeface="Roboto"/>
              </a:rPr>
              <a:t>Undervisningserfaring?</a:t>
            </a:r>
            <a:endParaRPr b="0" lang="da-DK" sz="1400" spc="-1" strike="noStrike">
              <a:solidFill>
                <a:srgbClr val="000000"/>
              </a:solidFill>
              <a:latin typeface="Arial"/>
            </a:endParaRPr>
          </a:p>
          <a:p>
            <a:pPr lvl="1" marL="914400" indent="-304560">
              <a:lnSpc>
                <a:spcPct val="115000"/>
              </a:lnSpc>
              <a:buClr>
                <a:srgbClr val="737373"/>
              </a:buClr>
              <a:buFont typeface="Roboto"/>
              <a:buChar char="○"/>
            </a:pPr>
            <a:r>
              <a:rPr b="0" lang="da-DK" sz="1200" spc="-1" strike="noStrike">
                <a:solidFill>
                  <a:srgbClr val="737373"/>
                </a:solidFill>
                <a:latin typeface="Roboto"/>
                <a:ea typeface="Roboto"/>
              </a:rPr>
              <a:t>Ingen formel træning i didaktik eller pædagogik</a:t>
            </a:r>
            <a:endParaRPr b="0" lang="da-DK" sz="1200" spc="-1" strike="noStrike">
              <a:solidFill>
                <a:srgbClr val="000000"/>
              </a:solidFill>
              <a:latin typeface="Arial"/>
            </a:endParaRPr>
          </a:p>
          <a:p>
            <a:pPr marL="457200" indent="-317160">
              <a:lnSpc>
                <a:spcPct val="115000"/>
              </a:lnSpc>
              <a:buClr>
                <a:srgbClr val="737373"/>
              </a:buClr>
              <a:buFont typeface="Roboto"/>
              <a:buChar char="●"/>
            </a:pPr>
            <a:r>
              <a:rPr b="0" lang="da-DK" sz="1400" spc="-1" strike="noStrike">
                <a:solidFill>
                  <a:srgbClr val="737373"/>
                </a:solidFill>
                <a:latin typeface="Roboto"/>
                <a:ea typeface="Roboto"/>
              </a:rPr>
              <a:t>Jeg skal også lære!</a:t>
            </a:r>
            <a:endParaRPr b="0" lang="da-DK" sz="1400" spc="-1" strike="noStrike">
              <a:solidFill>
                <a:srgbClr val="000000"/>
              </a:solidFill>
              <a:latin typeface="Arial"/>
            </a:endParaRPr>
          </a:p>
          <a:p>
            <a:pPr lvl="1" marL="914400" indent="-304560">
              <a:lnSpc>
                <a:spcPct val="115000"/>
              </a:lnSpc>
              <a:buClr>
                <a:srgbClr val="737373"/>
              </a:buClr>
              <a:buFont typeface="Roboto"/>
              <a:buChar char="○"/>
            </a:pPr>
            <a:r>
              <a:rPr b="0" lang="da-DK" sz="1200" spc="-1" strike="noStrike">
                <a:solidFill>
                  <a:srgbClr val="737373"/>
                </a:solidFill>
                <a:latin typeface="Roboto"/>
                <a:ea typeface="Roboto"/>
              </a:rPr>
              <a:t>Feedback</a:t>
            </a:r>
            <a:endParaRPr b="0" lang="da-DK" sz="1200" spc="-1" strike="noStrike">
              <a:solidFill>
                <a:srgbClr val="000000"/>
              </a:solidFill>
              <a:latin typeface="Arial"/>
            </a:endParaRPr>
          </a:p>
          <a:p>
            <a:pPr lvl="1" marL="914400" indent="-304560">
              <a:lnSpc>
                <a:spcPct val="115000"/>
              </a:lnSpc>
              <a:buClr>
                <a:srgbClr val="737373"/>
              </a:buClr>
              <a:buFont typeface="Roboto"/>
              <a:buChar char="○"/>
            </a:pPr>
            <a:r>
              <a:rPr b="0" lang="da-DK" sz="1200" spc="-1" strike="noStrike">
                <a:solidFill>
                  <a:srgbClr val="737373"/>
                </a:solidFill>
                <a:latin typeface="Roboto"/>
                <a:ea typeface="Roboto"/>
              </a:rPr>
              <a:t>Undervejs</a:t>
            </a:r>
            <a:endParaRPr b="0" lang="da-DK" sz="1200" spc="-1" strike="noStrike">
              <a:solidFill>
                <a:srgbClr val="000000"/>
              </a:solidFill>
              <a:latin typeface="Arial"/>
            </a:endParaRPr>
          </a:p>
          <a:p>
            <a:pPr lvl="1" marL="914400" indent="-304560">
              <a:lnSpc>
                <a:spcPct val="115000"/>
              </a:lnSpc>
              <a:buClr>
                <a:srgbClr val="737373"/>
              </a:buClr>
              <a:buFont typeface="Roboto"/>
              <a:buChar char="○"/>
            </a:pPr>
            <a:r>
              <a:rPr b="0" lang="da-DK" sz="1200" spc="-1" strike="noStrike">
                <a:solidFill>
                  <a:srgbClr val="737373"/>
                </a:solidFill>
                <a:latin typeface="Roboto"/>
                <a:ea typeface="Roboto"/>
              </a:rPr>
              <a:t>Efter</a:t>
            </a:r>
            <a:endParaRPr b="0" lang="da-DK" sz="1200" spc="-1" strike="noStrike">
              <a:solidFill>
                <a:srgbClr val="000000"/>
              </a:solidFill>
              <a:latin typeface="Arial"/>
            </a:endParaRPr>
          </a:p>
          <a:p>
            <a:pPr lvl="1" marL="914400" indent="-304560">
              <a:lnSpc>
                <a:spcPct val="115000"/>
              </a:lnSpc>
              <a:buClr>
                <a:srgbClr val="737373"/>
              </a:buClr>
              <a:buFont typeface="Roboto"/>
              <a:buChar char="○"/>
            </a:pPr>
            <a:r>
              <a:rPr b="0" lang="da-DK" sz="1200" spc="-1" strike="noStrike">
                <a:solidFill>
                  <a:srgbClr val="737373"/>
                </a:solidFill>
                <a:latin typeface="Roboto"/>
                <a:ea typeface="Roboto"/>
              </a:rPr>
              <a:t>På mail</a:t>
            </a:r>
            <a:endParaRPr b="0" lang="da-DK" sz="1200" spc="-1" strike="noStrike">
              <a:solidFill>
                <a:srgbClr val="000000"/>
              </a:solidFill>
              <a:latin typeface="Arial"/>
            </a:endParaRPr>
          </a:p>
        </p:txBody>
      </p:sp>
      <p:sp>
        <p:nvSpPr>
          <p:cNvPr id="300" name="Google Shape;93;p16"/>
          <p:cNvSpPr/>
          <p:nvPr/>
        </p:nvSpPr>
        <p:spPr>
          <a:xfrm>
            <a:off x="89280" y="3888720"/>
            <a:ext cx="4660200" cy="952200"/>
          </a:xfrm>
          <a:prstGeom prst="rect">
            <a:avLst/>
          </a:prstGeom>
          <a:noFill/>
          <a:ln w="0">
            <a:noFill/>
          </a:ln>
        </p:spPr>
        <p:style>
          <a:lnRef idx="0"/>
          <a:fillRef idx="0"/>
          <a:effectRef idx="0"/>
          <a:fontRef idx="minor"/>
        </p:style>
        <p:txBody>
          <a:bodyPr tIns="91440" bIns="91440" anchor="t">
            <a:spAutoFit/>
          </a:bodyPr>
          <a:p>
            <a:pPr marL="457200" indent="-317160">
              <a:lnSpc>
                <a:spcPct val="115000"/>
              </a:lnSpc>
              <a:buClr>
                <a:srgbClr val="737373"/>
              </a:buClr>
              <a:buFont typeface="Roboto"/>
              <a:buChar char="●"/>
            </a:pPr>
            <a:r>
              <a:rPr b="0" lang="da-DK" sz="1100" spc="-1" strike="noStrike">
                <a:solidFill>
                  <a:srgbClr val="737373"/>
                </a:solidFill>
                <a:latin typeface="Roboto"/>
                <a:ea typeface="Roboto"/>
              </a:rPr>
              <a:t>Spørgsmål, kommentarer, ris/ros, eller andet:</a:t>
            </a:r>
            <a:br>
              <a:rPr sz="1100"/>
            </a:br>
            <a:r>
              <a:rPr b="1" lang="da-DK" sz="1100" spc="-1" strike="noStrike" u="sng">
                <a:solidFill>
                  <a:srgbClr val="1a237e"/>
                </a:solidFill>
                <a:uFillTx/>
                <a:latin typeface="Roboto"/>
                <a:ea typeface="Roboto"/>
                <a:hlinkClick r:id="rId2"/>
              </a:rPr>
              <a:t>andreas.svendsen@gmail.com</a:t>
            </a:r>
            <a:endParaRPr b="0" lang="da-DK" sz="1100" spc="-1" strike="noStrike">
              <a:latin typeface="Arial"/>
            </a:endParaRPr>
          </a:p>
          <a:p>
            <a:pPr marL="457200" indent="-317160">
              <a:lnSpc>
                <a:spcPct val="115000"/>
              </a:lnSpc>
              <a:buClr>
                <a:srgbClr val="737373"/>
              </a:buClr>
              <a:buFont typeface="Roboto"/>
              <a:buChar char="●"/>
            </a:pPr>
            <a:r>
              <a:rPr b="0" lang="da-DK" sz="1100" spc="-1" strike="noStrike">
                <a:solidFill>
                  <a:srgbClr val="737373"/>
                </a:solidFill>
                <a:latin typeface="Roboto"/>
                <a:ea typeface="Roboto"/>
              </a:rPr>
              <a:t>Akut?: </a:t>
            </a:r>
            <a:r>
              <a:rPr b="0" lang="da-DK" sz="1100" spc="-1" strike="noStrike">
                <a:solidFill>
                  <a:srgbClr val="737373"/>
                </a:solidFill>
                <a:latin typeface="Roboto"/>
                <a:ea typeface="Roboto"/>
              </a:rPr>
              <a:t>tlf.</a:t>
            </a:r>
            <a:r>
              <a:rPr b="0" lang="da-DK" sz="1100" spc="-1" strike="noStrike">
                <a:solidFill>
                  <a:srgbClr val="737373"/>
                </a:solidFill>
                <a:latin typeface="Roboto"/>
                <a:ea typeface="Roboto"/>
              </a:rPr>
              <a:t> 42801320</a:t>
            </a:r>
            <a:endParaRPr b="0" lang="da-DK" sz="1100" spc="-1" strike="noStrike">
              <a:latin typeface="Arial"/>
            </a:endParaRPr>
          </a:p>
          <a:p>
            <a:pPr marL="457200" indent="-317160">
              <a:lnSpc>
                <a:spcPct val="115000"/>
              </a:lnSpc>
              <a:buClr>
                <a:srgbClr val="737373"/>
              </a:buClr>
              <a:buFont typeface="Roboto"/>
              <a:buChar char="●"/>
            </a:pPr>
            <a:r>
              <a:rPr b="1" lang="da-DK" sz="1100" spc="-1" strike="sngStrike">
                <a:solidFill>
                  <a:srgbClr val="737373"/>
                </a:solidFill>
                <a:latin typeface="Roboto"/>
                <a:ea typeface="Roboto"/>
              </a:rPr>
              <a:t>ItsLearning</a:t>
            </a:r>
            <a:endParaRPr b="0" lang="da-DK" sz="11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2" presetSubtype="1">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repl">
                                        <p:cTn id="7" dur="2000"/>
                                        <p:tgtEl>
                                          <p:spTgt spid="2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
                                  <p:stCondLst>
                                    <p:cond delay="0"/>
                                  </p:stCondLst>
                                  <p:childTnLst>
                                    <p:set>
                                      <p:cBhvr>
                                        <p:cTn id="11" dur="1" fill="hold">
                                          <p:stCondLst>
                                            <p:cond delay="0"/>
                                          </p:stCondLst>
                                        </p:cTn>
                                        <p:tgtEl>
                                          <p:spTgt spid="30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nodeType="clickEffect" fill="hold" presetClass="entr" presetID="1">
                                  <p:stCondLst>
                                    <p:cond delay="0"/>
                                  </p:stCondLst>
                                  <p:childTnLst>
                                    <p:set>
                                      <p:cBhvr>
                                        <p:cTn id="15" dur="1" fill="hold">
                                          <p:stCondLst>
                                            <p:cond delay="0"/>
                                          </p:stCondLst>
                                        </p:cTn>
                                        <p:tgtEl>
                                          <p:spTgt spid="297"/>
                                        </p:tgtEl>
                                        <p:attrNameLst>
                                          <p:attrName>style.visibility</p:attrName>
                                        </p:attrNameLst>
                                      </p:cBhvr>
                                      <p:to>
                                        <p:strVal val="visible"/>
                                      </p:to>
                                    </p:set>
                                  </p:childTnLst>
                                </p:cTn>
                              </p:par>
                              <p:par>
                                <p:cTn id="16" nodeType="withEffect" fill="hold" presetClass="entr" presetID="1">
                                  <p:stCondLst>
                                    <p:cond delay="0"/>
                                  </p:stCondLst>
                                  <p:childTnLst>
                                    <p:set>
                                      <p:cBhvr>
                                        <p:cTn id="17"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algn="l" pos="0"/>
              </a:tabLst>
            </a:pPr>
            <a:r>
              <a:rPr b="0" lang="da-DK" sz="1800" spc="-1" strike="noStrike">
                <a:solidFill>
                  <a:srgbClr val="ffffff"/>
                </a:solidFill>
                <a:latin typeface="Roboto"/>
                <a:ea typeface="Roboto"/>
              </a:rPr>
              <a:t>Journalkonceptet - fortsat</a:t>
            </a:r>
            <a:endParaRPr b="0" lang="da-DK" sz="1800" spc="-1" strike="noStrike">
              <a:solidFill>
                <a:srgbClr val="eeeeee"/>
              </a:solidFill>
              <a:latin typeface="Roboto"/>
            </a:endParaRPr>
          </a:p>
        </p:txBody>
      </p:sp>
      <p:sp>
        <p:nvSpPr>
          <p:cNvPr id="402" name="Google Shape;303;p43"/>
          <p:cNvSpPr/>
          <p:nvPr/>
        </p:nvSpPr>
        <p:spPr>
          <a:xfrm>
            <a:off x="158760" y="784440"/>
            <a:ext cx="8947080" cy="2711160"/>
          </a:xfrm>
          <a:prstGeom prst="rect">
            <a:avLst/>
          </a:prstGeom>
          <a:noFill/>
          <a:ln w="0">
            <a:noFill/>
          </a:ln>
        </p:spPr>
        <p:style>
          <a:lnRef idx="0"/>
          <a:fillRef idx="0"/>
          <a:effectRef idx="0"/>
          <a:fontRef idx="minor"/>
        </p:style>
        <p:txBody>
          <a:bodyPr tIns="91440" bIns="91440" anchor="t">
            <a:spAutoFit/>
          </a:bodyPr>
          <a:p>
            <a:pPr>
              <a:lnSpc>
                <a:spcPct val="130000"/>
              </a:lnSpc>
              <a:buNone/>
              <a:tabLst>
                <a:tab algn="l" pos="0"/>
              </a:tabLst>
            </a:pPr>
            <a:r>
              <a:rPr b="1" lang="da-DK" sz="1600" spc="-1" strike="noStrike">
                <a:solidFill>
                  <a:srgbClr val="000000"/>
                </a:solidFill>
                <a:latin typeface="Roboto"/>
                <a:ea typeface="Roboto"/>
              </a:rPr>
              <a:t>Øvrige organsystemer</a:t>
            </a:r>
            <a:endParaRPr b="0" lang="da-DK" sz="1600" spc="-1" strike="noStrike">
              <a:latin typeface="Arial"/>
            </a:endParaRPr>
          </a:p>
          <a:p>
            <a:pPr>
              <a:lnSpc>
                <a:spcPct val="130000"/>
              </a:lnSpc>
              <a:buNone/>
              <a:tabLst>
                <a:tab algn="l" pos="0"/>
              </a:tabLst>
            </a:pPr>
            <a:r>
              <a:rPr b="0" lang="da-DK" sz="1600" spc="-1" strike="noStrike">
                <a:solidFill>
                  <a:srgbClr val="000000"/>
                </a:solidFill>
                <a:latin typeface="Roboto"/>
                <a:ea typeface="Roboto"/>
              </a:rPr>
              <a:t> </a:t>
            </a:r>
            <a:r>
              <a:rPr b="0" lang="da-DK" sz="1600" spc="-1" strike="noStrike">
                <a:solidFill>
                  <a:srgbClr val="000000"/>
                </a:solidFill>
                <a:latin typeface="Roboto"/>
                <a:ea typeface="Roboto"/>
              </a:rPr>
              <a:t>Oppefra og ned. Patientens subjektive symptomer. </a:t>
            </a:r>
            <a:endParaRPr b="0" lang="da-DK" sz="1600" spc="-1" strike="noStrike">
              <a:latin typeface="Arial"/>
            </a:endParaRPr>
          </a:p>
          <a:p>
            <a:pPr marL="457200" indent="-329760">
              <a:lnSpc>
                <a:spcPct val="130000"/>
              </a:lnSpc>
              <a:buClr>
                <a:srgbClr val="000000"/>
              </a:buClr>
              <a:buFont typeface="Roboto"/>
              <a:buChar char="●"/>
              <a:tabLst>
                <a:tab algn="l" pos="0"/>
              </a:tabLst>
            </a:pPr>
            <a:r>
              <a:rPr b="0" lang="da-DK" sz="1600" spc="-1" strike="noStrike">
                <a:solidFill>
                  <a:srgbClr val="000000"/>
                </a:solidFill>
                <a:latin typeface="Roboto"/>
                <a:ea typeface="Roboto"/>
              </a:rPr>
              <a:t> </a:t>
            </a:r>
            <a:r>
              <a:rPr b="0" lang="da-DK" sz="1600" spc="-1" strike="noStrike">
                <a:solidFill>
                  <a:srgbClr val="000000"/>
                </a:solidFill>
                <a:latin typeface="Roboto"/>
                <a:ea typeface="Roboto"/>
              </a:rPr>
              <a:t>Ved sund og rask patient: ”Systematisk adspurgt, ingen klager”. ”Ingen klager fraset aktuelle”</a:t>
            </a:r>
            <a:endParaRPr b="0" lang="da-DK" sz="1600" spc="-1" strike="noStrike">
              <a:latin typeface="Arial"/>
            </a:endParaRPr>
          </a:p>
          <a:p>
            <a:pPr>
              <a:lnSpc>
                <a:spcPct val="130000"/>
              </a:lnSpc>
              <a:buNone/>
              <a:tabLst>
                <a:tab algn="l" pos="0"/>
              </a:tabLst>
            </a:pPr>
            <a:r>
              <a:rPr b="0" lang="da-DK" sz="1600" spc="-1" strike="noStrike">
                <a:solidFill>
                  <a:srgbClr val="000000"/>
                </a:solidFill>
                <a:latin typeface="Roboto"/>
                <a:ea typeface="Roboto"/>
              </a:rPr>
              <a:t> </a:t>
            </a:r>
            <a:endParaRPr b="0" lang="da-DK" sz="1600" spc="-1" strike="noStrike">
              <a:latin typeface="Arial"/>
            </a:endParaRPr>
          </a:p>
          <a:p>
            <a:pPr>
              <a:lnSpc>
                <a:spcPct val="130000"/>
              </a:lnSpc>
              <a:buNone/>
              <a:tabLst>
                <a:tab algn="l" pos="0"/>
              </a:tabLst>
            </a:pPr>
            <a:r>
              <a:rPr b="0" lang="da-DK" sz="1600" spc="-1" strike="noStrike">
                <a:solidFill>
                  <a:srgbClr val="000000"/>
                </a:solidFill>
                <a:latin typeface="Roboto"/>
                <a:ea typeface="Roboto"/>
              </a:rPr>
              <a:t> </a:t>
            </a:r>
            <a:endParaRPr b="0" lang="da-DK" sz="1600" spc="-1" strike="noStrike">
              <a:latin typeface="Arial"/>
            </a:endParaRPr>
          </a:p>
          <a:p>
            <a:pPr>
              <a:lnSpc>
                <a:spcPct val="130000"/>
              </a:lnSpc>
              <a:buNone/>
              <a:tabLst>
                <a:tab algn="l" pos="0"/>
              </a:tabLst>
            </a:pPr>
            <a:endParaRPr b="0" lang="da-DK" sz="1600" spc="-1" strike="noStrike">
              <a:latin typeface="Arial"/>
            </a:endParaRPr>
          </a:p>
          <a:p>
            <a:pPr>
              <a:lnSpc>
                <a:spcPct val="130000"/>
              </a:lnSpc>
              <a:buNone/>
              <a:tabLst>
                <a:tab algn="l" pos="0"/>
              </a:tabLst>
            </a:pPr>
            <a:endParaRPr b="0" lang="da-DK" sz="1600" spc="-1" strike="noStrike">
              <a:latin typeface="Arial"/>
            </a:endParaRPr>
          </a:p>
        </p:txBody>
      </p:sp>
      <p:pic>
        <p:nvPicPr>
          <p:cNvPr id="403" name="Google Shape;304;p43" descr=""/>
          <p:cNvPicPr/>
          <p:nvPr/>
        </p:nvPicPr>
        <p:blipFill>
          <a:blip r:embed="rId1"/>
          <a:stretch/>
        </p:blipFill>
        <p:spPr>
          <a:xfrm>
            <a:off x="1742400" y="1965240"/>
            <a:ext cx="6038640" cy="31251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algn="l" pos="0"/>
              </a:tabLst>
            </a:pPr>
            <a:r>
              <a:rPr b="0" lang="da-DK" sz="1800" spc="-1" strike="noStrike">
                <a:solidFill>
                  <a:srgbClr val="ffffff"/>
                </a:solidFill>
                <a:latin typeface="Roboto"/>
                <a:ea typeface="Roboto"/>
              </a:rPr>
              <a:t>Journalkonceptet - fortsat</a:t>
            </a:r>
            <a:endParaRPr b="0" lang="da-DK" sz="1800" spc="-1" strike="noStrike">
              <a:solidFill>
                <a:srgbClr val="eeeeee"/>
              </a:solidFill>
              <a:latin typeface="Roboto"/>
            </a:endParaRPr>
          </a:p>
        </p:txBody>
      </p:sp>
      <p:pic>
        <p:nvPicPr>
          <p:cNvPr id="405" name="Google Shape;310;p44" descr=""/>
          <p:cNvPicPr/>
          <p:nvPr/>
        </p:nvPicPr>
        <p:blipFill>
          <a:blip r:embed="rId1"/>
          <a:stretch/>
        </p:blipFill>
        <p:spPr>
          <a:xfrm>
            <a:off x="4969800" y="3352680"/>
            <a:ext cx="4173840" cy="1670400"/>
          </a:xfrm>
          <a:prstGeom prst="rect">
            <a:avLst/>
          </a:prstGeom>
          <a:ln w="0">
            <a:noFill/>
          </a:ln>
        </p:spPr>
      </p:pic>
      <p:pic>
        <p:nvPicPr>
          <p:cNvPr id="406" name="Google Shape;311;p44" descr=""/>
          <p:cNvPicPr/>
          <p:nvPr/>
        </p:nvPicPr>
        <p:blipFill>
          <a:blip r:embed="rId2"/>
          <a:stretch/>
        </p:blipFill>
        <p:spPr>
          <a:xfrm>
            <a:off x="5643360" y="687600"/>
            <a:ext cx="2550240" cy="2364480"/>
          </a:xfrm>
          <a:prstGeom prst="rect">
            <a:avLst/>
          </a:prstGeom>
          <a:ln w="0">
            <a:noFill/>
          </a:ln>
        </p:spPr>
      </p:pic>
      <p:sp>
        <p:nvSpPr>
          <p:cNvPr id="407" name="Google Shape;312;p44"/>
          <p:cNvSpPr/>
          <p:nvPr/>
        </p:nvSpPr>
        <p:spPr>
          <a:xfrm>
            <a:off x="158760" y="784440"/>
            <a:ext cx="8947080" cy="4605840"/>
          </a:xfrm>
          <a:prstGeom prst="rect">
            <a:avLst/>
          </a:prstGeom>
          <a:noFill/>
          <a:ln w="0">
            <a:noFill/>
          </a:ln>
        </p:spPr>
        <p:style>
          <a:lnRef idx="0"/>
          <a:fillRef idx="0"/>
          <a:effectRef idx="0"/>
          <a:fontRef idx="minor"/>
        </p:style>
        <p:txBody>
          <a:bodyPr tIns="91440" bIns="91440" anchor="t">
            <a:spAutoFit/>
          </a:bodyPr>
          <a:p>
            <a:pPr marL="228600" indent="-209160">
              <a:lnSpc>
                <a:spcPct val="70000"/>
              </a:lnSpc>
              <a:buClr>
                <a:srgbClr val="000000"/>
              </a:buClr>
              <a:buFont typeface="Arial"/>
              <a:buChar char="•"/>
            </a:pPr>
            <a:r>
              <a:rPr b="1" lang="da-DK" sz="2100" spc="-1" strike="noStrike">
                <a:solidFill>
                  <a:srgbClr val="000000"/>
                </a:solidFill>
                <a:latin typeface="Calibri"/>
                <a:ea typeface="Calibri"/>
              </a:rPr>
              <a:t>Objektivt</a:t>
            </a:r>
            <a:endParaRPr b="0" lang="da-DK" sz="2100" spc="-1" strike="noStrike">
              <a:latin typeface="Arial"/>
            </a:endParaRPr>
          </a:p>
          <a:p>
            <a:pPr lvl="1" marL="685800" indent="-209160">
              <a:lnSpc>
                <a:spcPct val="70000"/>
              </a:lnSpc>
              <a:spcBef>
                <a:spcPts val="499"/>
              </a:spcBef>
              <a:buClr>
                <a:srgbClr val="000000"/>
              </a:buClr>
              <a:buFont typeface="Arial"/>
              <a:buChar char="•"/>
            </a:pPr>
            <a:r>
              <a:rPr b="0" lang="da-DK" sz="1500" spc="-1" strike="noStrike">
                <a:solidFill>
                  <a:srgbClr val="000000"/>
                </a:solidFill>
                <a:latin typeface="Calibri"/>
                <a:ea typeface="Calibri"/>
              </a:rPr>
              <a:t>Objektiv undersøgelse – fokuseret! </a:t>
            </a:r>
            <a:endParaRPr b="0" lang="da-DK" sz="1500" spc="-1" strike="noStrike">
              <a:latin typeface="Arial"/>
            </a:endParaRPr>
          </a:p>
          <a:p>
            <a:pPr lvl="1" marL="685800" indent="-209160">
              <a:lnSpc>
                <a:spcPct val="70000"/>
              </a:lnSpc>
              <a:spcBef>
                <a:spcPts val="499"/>
              </a:spcBef>
              <a:buClr>
                <a:srgbClr val="000000"/>
              </a:buClr>
              <a:buFont typeface="Arial"/>
              <a:buChar char="•"/>
            </a:pPr>
            <a:r>
              <a:rPr b="0" lang="da-DK" sz="1500" spc="-1" strike="noStrike">
                <a:solidFill>
                  <a:srgbClr val="000000"/>
                </a:solidFill>
                <a:latin typeface="Calibri"/>
                <a:ea typeface="Calibri"/>
              </a:rPr>
              <a:t>Oppefra og ned (igen) </a:t>
            </a:r>
            <a:endParaRPr b="0" lang="da-DK" sz="1500" spc="-1" strike="noStrike">
              <a:latin typeface="Arial"/>
            </a:endParaRPr>
          </a:p>
          <a:p>
            <a:pPr lvl="1" marL="685800" indent="-228240">
              <a:lnSpc>
                <a:spcPct val="70000"/>
              </a:lnSpc>
              <a:spcBef>
                <a:spcPts val="499"/>
              </a:spcBef>
              <a:buClr>
                <a:srgbClr val="000000"/>
              </a:buClr>
              <a:buFont typeface="Arial"/>
              <a:buChar char="•"/>
            </a:pPr>
            <a:r>
              <a:rPr b="0" lang="da-DK" sz="1500" spc="-1" strike="noStrike">
                <a:solidFill>
                  <a:srgbClr val="ff0000"/>
                </a:solidFill>
                <a:latin typeface="Calibri"/>
                <a:ea typeface="Calibri"/>
              </a:rPr>
              <a:t>Vitalparametre </a:t>
            </a:r>
            <a:r>
              <a:rPr b="0" lang="da-DK" sz="1700" spc="-1" strike="noStrike">
                <a:solidFill>
                  <a:srgbClr val="000000"/>
                </a:solidFill>
                <a:latin typeface="Calibri"/>
                <a:ea typeface="Calibri"/>
              </a:rPr>
              <a:t>- </a:t>
            </a:r>
            <a:r>
              <a:rPr b="0" lang="da-DK" sz="1500" spc="-1" strike="noStrike">
                <a:solidFill>
                  <a:srgbClr val="000000"/>
                </a:solidFill>
                <a:latin typeface="Calibri"/>
                <a:ea typeface="Calibri"/>
              </a:rPr>
              <a:t>Kan i nævne dem? </a:t>
            </a:r>
            <a:endParaRPr b="0" lang="da-DK" sz="1500" spc="-1" strike="noStrike">
              <a:latin typeface="Arial"/>
            </a:endParaRPr>
          </a:p>
          <a:p>
            <a:pPr lvl="2" marL="1143000" indent="-209160">
              <a:lnSpc>
                <a:spcPct val="70000"/>
              </a:lnSpc>
              <a:spcBef>
                <a:spcPts val="499"/>
              </a:spcBef>
              <a:buClr>
                <a:srgbClr val="000000"/>
              </a:buClr>
              <a:buFont typeface="Arial"/>
              <a:buChar char="•"/>
            </a:pPr>
            <a:r>
              <a:rPr b="0" lang="da-DK" sz="1300" spc="-1" strike="noStrike">
                <a:solidFill>
                  <a:srgbClr val="000000"/>
                </a:solidFill>
                <a:latin typeface="Calibri"/>
                <a:ea typeface="Calibri"/>
              </a:rPr>
              <a:t>Puls</a:t>
            </a:r>
            <a:endParaRPr b="0" lang="da-DK" sz="1300" spc="-1" strike="noStrike">
              <a:latin typeface="Arial"/>
            </a:endParaRPr>
          </a:p>
          <a:p>
            <a:pPr lvl="2" marL="1143000" indent="-209160">
              <a:lnSpc>
                <a:spcPct val="70000"/>
              </a:lnSpc>
              <a:spcBef>
                <a:spcPts val="499"/>
              </a:spcBef>
              <a:buClr>
                <a:srgbClr val="000000"/>
              </a:buClr>
              <a:buFont typeface="Arial"/>
              <a:buChar char="•"/>
            </a:pPr>
            <a:r>
              <a:rPr b="0" lang="da-DK" sz="1300" spc="-1" strike="noStrike">
                <a:solidFill>
                  <a:srgbClr val="000000"/>
                </a:solidFill>
                <a:latin typeface="Calibri"/>
                <a:ea typeface="Calibri"/>
              </a:rPr>
              <a:t>BT </a:t>
            </a:r>
            <a:endParaRPr b="0" lang="da-DK" sz="1300" spc="-1" strike="noStrike">
              <a:latin typeface="Arial"/>
            </a:endParaRPr>
          </a:p>
          <a:p>
            <a:pPr lvl="2" marL="1143000" indent="-209160">
              <a:lnSpc>
                <a:spcPct val="70000"/>
              </a:lnSpc>
              <a:spcBef>
                <a:spcPts val="499"/>
              </a:spcBef>
              <a:buClr>
                <a:srgbClr val="000000"/>
              </a:buClr>
              <a:buFont typeface="Arial"/>
              <a:buChar char="•"/>
            </a:pPr>
            <a:r>
              <a:rPr b="0" lang="da-DK" sz="1300" spc="-1" strike="noStrike">
                <a:solidFill>
                  <a:srgbClr val="000000"/>
                </a:solidFill>
                <a:latin typeface="Calibri"/>
                <a:ea typeface="Calibri"/>
              </a:rPr>
              <a:t>RF</a:t>
            </a:r>
            <a:endParaRPr b="0" lang="da-DK" sz="1300" spc="-1" strike="noStrike">
              <a:latin typeface="Arial"/>
            </a:endParaRPr>
          </a:p>
          <a:p>
            <a:pPr lvl="2" marL="1143000" indent="-209160">
              <a:lnSpc>
                <a:spcPct val="70000"/>
              </a:lnSpc>
              <a:spcBef>
                <a:spcPts val="499"/>
              </a:spcBef>
              <a:buClr>
                <a:srgbClr val="000000"/>
              </a:buClr>
              <a:buFont typeface="Arial"/>
              <a:buChar char="•"/>
            </a:pPr>
            <a:r>
              <a:rPr b="0" lang="da-DK" sz="1300" spc="-1" strike="noStrike">
                <a:solidFill>
                  <a:srgbClr val="000000"/>
                </a:solidFill>
                <a:latin typeface="Calibri"/>
                <a:ea typeface="Calibri"/>
              </a:rPr>
              <a:t>SAT </a:t>
            </a:r>
            <a:endParaRPr b="0" lang="da-DK" sz="1300" spc="-1" strike="noStrike">
              <a:latin typeface="Arial"/>
            </a:endParaRPr>
          </a:p>
          <a:p>
            <a:pPr lvl="2" marL="1143000" indent="-209160">
              <a:lnSpc>
                <a:spcPct val="70000"/>
              </a:lnSpc>
              <a:spcBef>
                <a:spcPts val="499"/>
              </a:spcBef>
              <a:buClr>
                <a:srgbClr val="000000"/>
              </a:buClr>
              <a:buFont typeface="Arial"/>
              <a:buChar char="•"/>
            </a:pPr>
            <a:r>
              <a:rPr b="0" lang="da-DK" sz="1300" spc="-1" strike="noStrike">
                <a:solidFill>
                  <a:srgbClr val="000000"/>
                </a:solidFill>
                <a:latin typeface="Calibri"/>
                <a:ea typeface="Calibri"/>
              </a:rPr>
              <a:t>TP </a:t>
            </a:r>
            <a:endParaRPr b="0" lang="da-DK" sz="1300" spc="-1" strike="noStrike">
              <a:latin typeface="Arial"/>
            </a:endParaRPr>
          </a:p>
          <a:p>
            <a:pPr lvl="2" marL="1143000" indent="-209160">
              <a:lnSpc>
                <a:spcPct val="70000"/>
              </a:lnSpc>
              <a:spcBef>
                <a:spcPts val="499"/>
              </a:spcBef>
              <a:buClr>
                <a:srgbClr val="000000"/>
              </a:buClr>
              <a:buFont typeface="Arial"/>
              <a:buChar char="•"/>
            </a:pPr>
            <a:r>
              <a:rPr b="0" lang="da-DK" sz="1300" spc="-1" strike="noStrike">
                <a:solidFill>
                  <a:srgbClr val="000000"/>
                </a:solidFill>
                <a:latin typeface="Calibri"/>
                <a:ea typeface="Calibri"/>
              </a:rPr>
              <a:t>(GCS)</a:t>
            </a:r>
            <a:endParaRPr b="0" lang="da-DK" sz="1300" spc="-1" strike="noStrike">
              <a:latin typeface="Arial"/>
            </a:endParaRPr>
          </a:p>
          <a:p>
            <a:pPr lvl="1" marL="685800" indent="-209160">
              <a:lnSpc>
                <a:spcPct val="70000"/>
              </a:lnSpc>
              <a:spcBef>
                <a:spcPts val="499"/>
              </a:spcBef>
              <a:buClr>
                <a:srgbClr val="000000"/>
              </a:buClr>
              <a:buFont typeface="Arial"/>
              <a:buChar char="•"/>
            </a:pPr>
            <a:r>
              <a:rPr b="0" lang="da-DK" sz="1500" spc="-1" strike="noStrike">
                <a:solidFill>
                  <a:srgbClr val="000000"/>
                </a:solidFill>
                <a:latin typeface="Calibri"/>
                <a:ea typeface="Calibri"/>
              </a:rPr>
              <a:t>Almentilstand </a:t>
            </a:r>
            <a:endParaRPr b="0" lang="da-DK" sz="1500" spc="-1" strike="noStrike">
              <a:latin typeface="Arial"/>
            </a:endParaRPr>
          </a:p>
          <a:p>
            <a:pPr lvl="2" marL="1143000" indent="-209160">
              <a:lnSpc>
                <a:spcPct val="70000"/>
              </a:lnSpc>
              <a:spcBef>
                <a:spcPts val="499"/>
              </a:spcBef>
              <a:buClr>
                <a:srgbClr val="000000"/>
              </a:buClr>
              <a:buFont typeface="Arial"/>
              <a:buChar char="•"/>
            </a:pPr>
            <a:r>
              <a:rPr b="0" lang="da-DK" sz="1300" spc="-1" strike="noStrike">
                <a:solidFill>
                  <a:srgbClr val="000000"/>
                </a:solidFill>
                <a:latin typeface="Calibri"/>
                <a:ea typeface="Calibri"/>
              </a:rPr>
              <a:t>Upåvirket/akut påvirket/kronisk præget </a:t>
            </a:r>
            <a:endParaRPr b="0" lang="da-DK" sz="1300" spc="-1" strike="noStrike">
              <a:latin typeface="Arial"/>
            </a:endParaRPr>
          </a:p>
          <a:p>
            <a:pPr lvl="2" marL="1143000" indent="-209160">
              <a:lnSpc>
                <a:spcPct val="70000"/>
              </a:lnSpc>
              <a:spcBef>
                <a:spcPts val="499"/>
              </a:spcBef>
              <a:buClr>
                <a:srgbClr val="000000"/>
              </a:buClr>
              <a:buFont typeface="Arial"/>
              <a:buChar char="•"/>
            </a:pPr>
            <a:r>
              <a:rPr b="0" lang="da-DK" sz="1300" spc="-1" strike="noStrike">
                <a:solidFill>
                  <a:srgbClr val="000000"/>
                </a:solidFill>
                <a:latin typeface="Calibri"/>
                <a:ea typeface="Calibri"/>
              </a:rPr>
              <a:t>Bevidsthedsniveau – fx VKO x3 </a:t>
            </a:r>
            <a:endParaRPr b="0" lang="da-DK" sz="1300" spc="-1" strike="noStrike">
              <a:latin typeface="Arial"/>
            </a:endParaRPr>
          </a:p>
          <a:p>
            <a:pPr lvl="2" marL="1143000" indent="-209160">
              <a:lnSpc>
                <a:spcPct val="70000"/>
              </a:lnSpc>
              <a:spcBef>
                <a:spcPts val="499"/>
              </a:spcBef>
              <a:buClr>
                <a:srgbClr val="000000"/>
              </a:buClr>
              <a:buFont typeface="Arial"/>
              <a:buChar char="•"/>
            </a:pPr>
            <a:r>
              <a:rPr b="0" lang="da-DK" sz="1300" spc="-1" strike="noStrike">
                <a:solidFill>
                  <a:srgbClr val="000000"/>
                </a:solidFill>
                <a:latin typeface="Calibri"/>
                <a:ea typeface="Calibri"/>
              </a:rPr>
              <a:t>Fx ”varm og tør, pæne farver” eller ”kold og klamtsvedende” </a:t>
            </a:r>
            <a:endParaRPr b="0" lang="da-DK" sz="1300" spc="-1" strike="noStrike">
              <a:latin typeface="Arial"/>
            </a:endParaRPr>
          </a:p>
          <a:p>
            <a:pPr marL="228600" indent="-209160">
              <a:lnSpc>
                <a:spcPct val="70000"/>
              </a:lnSpc>
              <a:spcBef>
                <a:spcPts val="1001"/>
              </a:spcBef>
              <a:buClr>
                <a:srgbClr val="000000"/>
              </a:buClr>
              <a:buFont typeface="Arial"/>
              <a:buChar char="•"/>
            </a:pPr>
            <a:r>
              <a:rPr b="1" lang="da-DK" sz="2100" spc="-1" strike="noStrike">
                <a:solidFill>
                  <a:srgbClr val="000000"/>
                </a:solidFill>
                <a:latin typeface="Calibri"/>
                <a:ea typeface="Calibri"/>
              </a:rPr>
              <a:t>Paraklinik</a:t>
            </a:r>
            <a:endParaRPr b="0" lang="da-DK" sz="2100" spc="-1" strike="noStrike">
              <a:latin typeface="Arial"/>
            </a:endParaRPr>
          </a:p>
          <a:p>
            <a:pPr lvl="1" marL="685800" indent="-209160">
              <a:lnSpc>
                <a:spcPct val="70000"/>
              </a:lnSpc>
              <a:spcBef>
                <a:spcPts val="499"/>
              </a:spcBef>
              <a:buClr>
                <a:srgbClr val="000000"/>
              </a:buClr>
              <a:buFont typeface="Arial"/>
              <a:buChar char="•"/>
            </a:pPr>
            <a:r>
              <a:rPr b="0" lang="da-DK" sz="1500" spc="-1" strike="noStrike">
                <a:solidFill>
                  <a:srgbClr val="000000"/>
                </a:solidFill>
                <a:latin typeface="Calibri"/>
                <a:ea typeface="Calibri"/>
              </a:rPr>
              <a:t>Blodprøver</a:t>
            </a:r>
            <a:endParaRPr b="0" lang="da-DK" sz="1500" spc="-1" strike="noStrike">
              <a:latin typeface="Arial"/>
            </a:endParaRPr>
          </a:p>
          <a:p>
            <a:pPr lvl="1" marL="685800" indent="-209160">
              <a:lnSpc>
                <a:spcPct val="70000"/>
              </a:lnSpc>
              <a:spcBef>
                <a:spcPts val="499"/>
              </a:spcBef>
              <a:buClr>
                <a:srgbClr val="000000"/>
              </a:buClr>
              <a:buFont typeface="Arial"/>
              <a:buChar char="•"/>
            </a:pPr>
            <a:r>
              <a:rPr b="0" lang="da-DK" sz="1500" spc="-1" strike="noStrike">
                <a:solidFill>
                  <a:srgbClr val="000000"/>
                </a:solidFill>
                <a:latin typeface="Calibri"/>
                <a:ea typeface="Calibri"/>
              </a:rPr>
              <a:t>Billeddiagnostik </a:t>
            </a:r>
            <a:endParaRPr b="0" lang="da-DK" sz="1500" spc="-1" strike="noStrike">
              <a:latin typeface="Arial"/>
            </a:endParaRPr>
          </a:p>
          <a:p>
            <a:pPr lvl="1" marL="685800" indent="-209160">
              <a:lnSpc>
                <a:spcPct val="70000"/>
              </a:lnSpc>
              <a:spcBef>
                <a:spcPts val="499"/>
              </a:spcBef>
              <a:buClr>
                <a:srgbClr val="000000"/>
              </a:buClr>
              <a:buFont typeface="Arial"/>
              <a:buChar char="•"/>
            </a:pPr>
            <a:r>
              <a:rPr b="0" lang="da-DK" sz="1500" spc="-1" strike="noStrike">
                <a:solidFill>
                  <a:srgbClr val="000000"/>
                </a:solidFill>
                <a:latin typeface="Calibri"/>
                <a:ea typeface="Calibri"/>
              </a:rPr>
              <a:t>Biopsier mv. </a:t>
            </a:r>
            <a:endParaRPr b="0" lang="da-DK" sz="1500" spc="-1" strike="noStrike">
              <a:latin typeface="Arial"/>
            </a:endParaRPr>
          </a:p>
          <a:p>
            <a:pPr>
              <a:lnSpc>
                <a:spcPct val="70000"/>
              </a:lnSpc>
              <a:spcBef>
                <a:spcPts val="499"/>
              </a:spcBef>
              <a:buNone/>
              <a:tabLst>
                <a:tab algn="l" pos="0"/>
              </a:tabLst>
            </a:pPr>
            <a:endParaRPr b="0" lang="da-DK" sz="1200" spc="-1" strike="noStrike">
              <a:latin typeface="Arial"/>
            </a:endParaRPr>
          </a:p>
          <a:p>
            <a:pPr>
              <a:lnSpc>
                <a:spcPct val="130000"/>
              </a:lnSpc>
              <a:buNone/>
              <a:tabLst>
                <a:tab algn="l" pos="0"/>
              </a:tabLst>
            </a:pPr>
            <a:endParaRPr b="0" lang="da-DK" sz="1300" spc="-1" strike="noStrike">
              <a:latin typeface="Arial"/>
            </a:endParaRPr>
          </a:p>
        </p:txBody>
      </p:sp>
    </p:spTree>
  </p:cSld>
  <mc:AlternateContent>
    <mc:Choice Requires="p14">
      <p:transition spd="slow" p14:dur="2000"/>
    </mc:Choice>
    <mc:Fallback>
      <p:transition spd="slow"/>
    </mc:Fallback>
  </mc:AlternateContent>
  <p:timing>
    <p:tnLst>
      <p:par>
        <p:cTn id="284" dur="indefinite" restart="never" nodeType="tmRoot">
          <p:childTnLst>
            <p:seq>
              <p:cTn id="285" dur="indefinite" nodeType="mainSeq">
                <p:childTnLst>
                  <p:par>
                    <p:cTn id="286" fill="hold">
                      <p:stCondLst>
                        <p:cond delay="indefinite"/>
                      </p:stCondLst>
                      <p:childTnLst>
                        <p:par>
                          <p:cTn id="287" fill="hold">
                            <p:stCondLst>
                              <p:cond delay="0"/>
                            </p:stCondLst>
                            <p:childTnLst>
                              <p:par>
                                <p:cTn id="288" nodeType="clickEffect" fill="hold" presetClass="entr" presetID="1">
                                  <p:stCondLst>
                                    <p:cond delay="0"/>
                                  </p:stCondLst>
                                  <p:childTnLst>
                                    <p:set>
                                      <p:cBhvr>
                                        <p:cTn id="289"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nodeType="clickEffect" fill="hold" presetClass="entr" presetID="1">
                                  <p:stCondLst>
                                    <p:cond delay="0"/>
                                  </p:stCondLst>
                                  <p:childTnLst>
                                    <p:set>
                                      <p:cBhvr>
                                        <p:cTn id="293" dur="1" fill="hold">
                                          <p:stCondLst>
                                            <p:cond delay="0"/>
                                          </p:stCondLst>
                                        </p:cTn>
                                        <p:tgtEl>
                                          <p:spTgt spid="407">
                                            <p:txEl>
                                              <p:pRg st="1" end="1"/>
                                            </p:txEl>
                                          </p:spTgt>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nodeType="clickEffect" fill="hold" presetClass="entr" presetID="1">
                                  <p:stCondLst>
                                    <p:cond delay="0"/>
                                  </p:stCondLst>
                                  <p:childTnLst>
                                    <p:set>
                                      <p:cBhvr>
                                        <p:cTn id="297"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nodeType="clickEffect" fill="hold" presetClass="entr" presetID="1">
                                  <p:stCondLst>
                                    <p:cond delay="0"/>
                                  </p:stCondLst>
                                  <p:childTnLst>
                                    <p:set>
                                      <p:cBhvr>
                                        <p:cTn id="301"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nodeType="clickEffect" fill="hold" presetClass="entr" presetID="1">
                                  <p:stCondLst>
                                    <p:cond delay="0"/>
                                  </p:stCondLst>
                                  <p:childTnLst>
                                    <p:set>
                                      <p:cBhvr>
                                        <p:cTn id="305" dur="1" fill="hold">
                                          <p:stCondLst>
                                            <p:cond delay="0"/>
                                          </p:stCondLst>
                                        </p:cTn>
                                        <p:tgtEl>
                                          <p:spTgt spid="407">
                                            <p:txEl>
                                              <p:pRg st="4" end="4"/>
                                            </p:txEl>
                                          </p:spTgt>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nodeType="clickEffect" fill="hold" presetClass="entr" presetID="1">
                                  <p:stCondLst>
                                    <p:cond delay="0"/>
                                  </p:stCondLst>
                                  <p:childTnLst>
                                    <p:set>
                                      <p:cBhvr>
                                        <p:cTn id="309" dur="1" fill="hold">
                                          <p:stCondLst>
                                            <p:cond delay="0"/>
                                          </p:stCondLst>
                                        </p:cTn>
                                        <p:tgtEl>
                                          <p:spTgt spid="407">
                                            <p:txEl>
                                              <p:pRg st="5" end="5"/>
                                            </p:txEl>
                                          </p:spTgt>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nodeType="clickEffect" fill="hold" presetClass="entr" presetID="1">
                                  <p:stCondLst>
                                    <p:cond delay="0"/>
                                  </p:stCondLst>
                                  <p:childTnLst>
                                    <p:set>
                                      <p:cBhvr>
                                        <p:cTn id="313" dur="1" fill="hold">
                                          <p:stCondLst>
                                            <p:cond delay="0"/>
                                          </p:stCondLst>
                                        </p:cTn>
                                        <p:tgtEl>
                                          <p:spTgt spid="407">
                                            <p:txEl>
                                              <p:pRg st="6" end="6"/>
                                            </p:txEl>
                                          </p:spTgt>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nodeType="clickEffect" fill="hold" presetClass="entr" presetID="1">
                                  <p:stCondLst>
                                    <p:cond delay="0"/>
                                  </p:stCondLst>
                                  <p:childTnLst>
                                    <p:set>
                                      <p:cBhvr>
                                        <p:cTn id="317" dur="1" fill="hold">
                                          <p:stCondLst>
                                            <p:cond delay="0"/>
                                          </p:stCondLst>
                                        </p:cTn>
                                        <p:tgtEl>
                                          <p:spTgt spid="407">
                                            <p:txEl>
                                              <p:pRg st="7" end="7"/>
                                            </p:txEl>
                                          </p:spTgt>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nodeType="clickEffect" fill="hold" presetClass="entr" presetID="1">
                                  <p:stCondLst>
                                    <p:cond delay="0"/>
                                  </p:stCondLst>
                                  <p:childTnLst>
                                    <p:set>
                                      <p:cBhvr>
                                        <p:cTn id="321" dur="1" fill="hold">
                                          <p:stCondLst>
                                            <p:cond delay="0"/>
                                          </p:stCondLst>
                                        </p:cTn>
                                        <p:tgtEl>
                                          <p:spTgt spid="407">
                                            <p:txEl>
                                              <p:pRg st="8" end="8"/>
                                            </p:txEl>
                                          </p:spTgt>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nodeType="clickEffect" fill="hold" presetClass="entr" presetID="1">
                                  <p:stCondLst>
                                    <p:cond delay="0"/>
                                  </p:stCondLst>
                                  <p:childTnLst>
                                    <p:set>
                                      <p:cBhvr>
                                        <p:cTn id="325" dur="1" fill="hold">
                                          <p:stCondLst>
                                            <p:cond delay="0"/>
                                          </p:stCondLst>
                                        </p:cTn>
                                        <p:tgtEl>
                                          <p:spTgt spid="407">
                                            <p:txEl>
                                              <p:pRg st="9" end="9"/>
                                            </p:txEl>
                                          </p:spTgt>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nodeType="clickEffect" fill="hold" presetClass="entr" presetID="1">
                                  <p:stCondLst>
                                    <p:cond delay="0"/>
                                  </p:stCondLst>
                                  <p:childTnLst>
                                    <p:set>
                                      <p:cBhvr>
                                        <p:cTn id="329" dur="1" fill="hold">
                                          <p:stCondLst>
                                            <p:cond delay="0"/>
                                          </p:stCondLst>
                                        </p:cTn>
                                        <p:tgtEl>
                                          <p:spTgt spid="407">
                                            <p:txEl>
                                              <p:pRg st="10" end="10"/>
                                            </p:txEl>
                                          </p:spTgt>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nodeType="clickEffect" fill="hold" presetClass="entr" presetID="1">
                                  <p:stCondLst>
                                    <p:cond delay="0"/>
                                  </p:stCondLst>
                                  <p:childTnLst>
                                    <p:set>
                                      <p:cBhvr>
                                        <p:cTn id="333" dur="1" fill="hold">
                                          <p:stCondLst>
                                            <p:cond delay="0"/>
                                          </p:stCondLst>
                                        </p:cTn>
                                        <p:tgtEl>
                                          <p:spTgt spid="407">
                                            <p:txEl>
                                              <p:pRg st="11" end="11"/>
                                            </p:txEl>
                                          </p:spTgt>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nodeType="clickEffect" fill="hold" presetClass="entr" presetID="1">
                                  <p:stCondLst>
                                    <p:cond delay="0"/>
                                  </p:stCondLst>
                                  <p:childTnLst>
                                    <p:set>
                                      <p:cBhvr>
                                        <p:cTn id="337" dur="1" fill="hold">
                                          <p:stCondLst>
                                            <p:cond delay="0"/>
                                          </p:stCondLst>
                                        </p:cTn>
                                        <p:tgtEl>
                                          <p:spTgt spid="407">
                                            <p:txEl>
                                              <p:pRg st="12" end="12"/>
                                            </p:txEl>
                                          </p:spTgt>
                                        </p:tgtEl>
                                        <p:attrNameLst>
                                          <p:attrName>style.visibility</p:attrName>
                                        </p:attrNameLst>
                                      </p:cBhvr>
                                      <p:to>
                                        <p:strVal val="visible"/>
                                      </p:to>
                                    </p:set>
                                  </p:childTnLst>
                                </p:cTn>
                              </p:par>
                            </p:childTnLst>
                          </p:cTn>
                        </p:par>
                      </p:childTnLst>
                    </p:cTn>
                  </p:par>
                  <p:par>
                    <p:cTn id="338" fill="hold">
                      <p:stCondLst>
                        <p:cond delay="indefinite"/>
                      </p:stCondLst>
                      <p:childTnLst>
                        <p:par>
                          <p:cTn id="339" fill="hold">
                            <p:stCondLst>
                              <p:cond delay="0"/>
                            </p:stCondLst>
                            <p:childTnLst>
                              <p:par>
                                <p:cTn id="340" nodeType="clickEffect" fill="hold" presetClass="entr" presetID="1">
                                  <p:stCondLst>
                                    <p:cond delay="0"/>
                                  </p:stCondLst>
                                  <p:childTnLst>
                                    <p:set>
                                      <p:cBhvr>
                                        <p:cTn id="341" dur="1" fill="hold">
                                          <p:stCondLst>
                                            <p:cond delay="0"/>
                                          </p:stCondLst>
                                        </p:cTn>
                                        <p:tgtEl>
                                          <p:spTgt spid="407">
                                            <p:txEl>
                                              <p:pRg st="13" end="13"/>
                                            </p:txEl>
                                          </p:spTgt>
                                        </p:tgtEl>
                                        <p:attrNameLst>
                                          <p:attrName>style.visibility</p:attrName>
                                        </p:attrNameLst>
                                      </p:cBhvr>
                                      <p:to>
                                        <p:strVal val="visible"/>
                                      </p:to>
                                    </p:set>
                                  </p:childTnLst>
                                </p:cTn>
                              </p:par>
                            </p:childTnLst>
                          </p:cTn>
                        </p:par>
                      </p:childTnLst>
                    </p:cTn>
                  </p:par>
                  <p:par>
                    <p:cTn id="342" fill="hold">
                      <p:stCondLst>
                        <p:cond delay="indefinite"/>
                      </p:stCondLst>
                      <p:childTnLst>
                        <p:par>
                          <p:cTn id="343" fill="hold">
                            <p:stCondLst>
                              <p:cond delay="0"/>
                            </p:stCondLst>
                            <p:childTnLst>
                              <p:par>
                                <p:cTn id="344" nodeType="clickEffect" fill="hold" presetClass="entr" presetID="1">
                                  <p:stCondLst>
                                    <p:cond delay="0"/>
                                  </p:stCondLst>
                                  <p:childTnLst>
                                    <p:set>
                                      <p:cBhvr>
                                        <p:cTn id="345" dur="1" fill="hold">
                                          <p:stCondLst>
                                            <p:cond delay="0"/>
                                          </p:stCondLst>
                                        </p:cTn>
                                        <p:tgtEl>
                                          <p:spTgt spid="407">
                                            <p:txEl>
                                              <p:pRg st="14" end="14"/>
                                            </p:txEl>
                                          </p:spTgt>
                                        </p:tgtEl>
                                        <p:attrNameLst>
                                          <p:attrName>style.visibility</p:attrName>
                                        </p:attrNameLst>
                                      </p:cBhvr>
                                      <p:to>
                                        <p:strVal val="visible"/>
                                      </p:to>
                                    </p:set>
                                  </p:childTnLst>
                                </p:cTn>
                              </p:par>
                            </p:childTnLst>
                          </p:cTn>
                        </p:par>
                      </p:childTnLst>
                    </p:cTn>
                  </p:par>
                  <p:par>
                    <p:cTn id="346" fill="hold">
                      <p:stCondLst>
                        <p:cond delay="indefinite"/>
                      </p:stCondLst>
                      <p:childTnLst>
                        <p:par>
                          <p:cTn id="347" fill="hold">
                            <p:stCondLst>
                              <p:cond delay="0"/>
                            </p:stCondLst>
                            <p:childTnLst>
                              <p:par>
                                <p:cTn id="348" nodeType="clickEffect" fill="hold" presetClass="entr" presetID="1">
                                  <p:stCondLst>
                                    <p:cond delay="0"/>
                                  </p:stCondLst>
                                  <p:childTnLst>
                                    <p:set>
                                      <p:cBhvr>
                                        <p:cTn id="349" dur="1" fill="hold">
                                          <p:stCondLst>
                                            <p:cond delay="0"/>
                                          </p:stCondLst>
                                        </p:cTn>
                                        <p:tgtEl>
                                          <p:spTgt spid="407">
                                            <p:txEl>
                                              <p:pRg st="15" end="15"/>
                                            </p:txEl>
                                          </p:spTgt>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nodeType="clickEffect" fill="hold" presetClass="entr" presetID="1">
                                  <p:stCondLst>
                                    <p:cond delay="0"/>
                                  </p:stCondLst>
                                  <p:childTnLst>
                                    <p:set>
                                      <p:cBhvr>
                                        <p:cTn id="353" dur="1" fill="hold">
                                          <p:stCondLst>
                                            <p:cond delay="0"/>
                                          </p:stCondLst>
                                        </p:cTn>
                                        <p:tgtEl>
                                          <p:spTgt spid="407">
                                            <p:txEl>
                                              <p:pRg st="16" end="16"/>
                                            </p:txEl>
                                          </p:spTgt>
                                        </p:tgtEl>
                                        <p:attrNameLst>
                                          <p:attrName>style.visibility</p:attrName>
                                        </p:attrNameLst>
                                      </p:cBhvr>
                                      <p:to>
                                        <p:strVal val="visible"/>
                                      </p:to>
                                    </p:set>
                                  </p:childTnLst>
                                </p:cTn>
                              </p:par>
                            </p:childTnLst>
                          </p:cTn>
                        </p:par>
                      </p:childTnLst>
                    </p:cTn>
                  </p:par>
                  <p:par>
                    <p:cTn id="354" fill="hold">
                      <p:stCondLst>
                        <p:cond delay="indefinite"/>
                      </p:stCondLst>
                      <p:childTnLst>
                        <p:par>
                          <p:cTn id="355" fill="hold">
                            <p:stCondLst>
                              <p:cond delay="0"/>
                            </p:stCondLst>
                            <p:childTnLst>
                              <p:par>
                                <p:cTn id="356" nodeType="clickEffect" fill="hold" presetClass="entr" presetID="1">
                                  <p:stCondLst>
                                    <p:cond delay="0"/>
                                  </p:stCondLst>
                                  <p:childTnLst>
                                    <p:set>
                                      <p:cBhvr>
                                        <p:cTn id="357" dur="1" fill="hold">
                                          <p:stCondLst>
                                            <p:cond delay="0"/>
                                          </p:stCondLst>
                                        </p:cTn>
                                        <p:tgtEl>
                                          <p:spTgt spid="407">
                                            <p:txEl>
                                              <p:pRg st="17" end="17"/>
                                            </p:txEl>
                                          </p:spTgt>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nodeType="clickEffect" fill="hold" presetClass="entr" presetID="1">
                                  <p:stCondLst>
                                    <p:cond delay="0"/>
                                  </p:stCondLst>
                                  <p:childTnLst>
                                    <p:set>
                                      <p:cBhvr>
                                        <p:cTn id="361" dur="1" fill="hold">
                                          <p:stCondLst>
                                            <p:cond delay="0"/>
                                          </p:stCondLst>
                                        </p:cTn>
                                        <p:tgtEl>
                                          <p:spTgt spid="407">
                                            <p:txEl>
                                              <p:pRg st="18" end="18"/>
                                            </p:txEl>
                                          </p:spTgt>
                                        </p:tgtEl>
                                        <p:attrNameLst>
                                          <p:attrName>style.visibility</p:attrName>
                                        </p:attrNameLst>
                                      </p:cBhvr>
                                      <p:to>
                                        <p:strVal val="visible"/>
                                      </p:to>
                                    </p:set>
                                  </p:childTnLst>
                                </p:cTn>
                              </p:par>
                            </p:childTnLst>
                          </p:cTn>
                        </p:par>
                      </p:childTnLst>
                    </p:cTn>
                  </p:par>
                  <p:par>
                    <p:cTn id="362" fill="hold">
                      <p:stCondLst>
                        <p:cond delay="indefinite"/>
                      </p:stCondLst>
                      <p:childTnLst>
                        <p:par>
                          <p:cTn id="363" fill="hold">
                            <p:stCondLst>
                              <p:cond delay="0"/>
                            </p:stCondLst>
                            <p:childTnLst>
                              <p:par>
                                <p:cTn id="364" nodeType="clickEffect" fill="hold" presetClass="entr" presetID="1">
                                  <p:stCondLst>
                                    <p:cond delay="0"/>
                                  </p:stCondLst>
                                  <p:childTnLst>
                                    <p:set>
                                      <p:cBhvr>
                                        <p:cTn id="365" dur="1" fill="hold">
                                          <p:stCondLst>
                                            <p:cond delay="0"/>
                                          </p:stCondLst>
                                        </p:cTn>
                                        <p:tgtEl>
                                          <p:spTgt spid="407">
                                            <p:txEl>
                                              <p:pRg st="19" end="1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8" name="Google Shape;317;p45" descr=""/>
          <p:cNvPicPr/>
          <p:nvPr/>
        </p:nvPicPr>
        <p:blipFill>
          <a:blip r:embed="rId1"/>
          <a:stretch/>
        </p:blipFill>
        <p:spPr>
          <a:xfrm>
            <a:off x="5644800" y="2343240"/>
            <a:ext cx="3498840" cy="2333520"/>
          </a:xfrm>
          <a:prstGeom prst="rect">
            <a:avLst/>
          </a:prstGeom>
          <a:ln w="0">
            <a:noFill/>
          </a:ln>
        </p:spPr>
      </p:pic>
      <p:sp>
        <p:nvSpPr>
          <p:cNvPr id="409"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algn="l" pos="0"/>
              </a:tabLst>
            </a:pPr>
            <a:r>
              <a:rPr b="0" lang="da-DK" sz="1800" spc="-1" strike="noStrike">
                <a:solidFill>
                  <a:srgbClr val="ffffff"/>
                </a:solidFill>
                <a:latin typeface="Roboto"/>
                <a:ea typeface="Roboto"/>
              </a:rPr>
              <a:t>Journalkonceptet - fortsat</a:t>
            </a:r>
            <a:endParaRPr b="0" lang="da-DK" sz="1800" spc="-1" strike="noStrike">
              <a:solidFill>
                <a:srgbClr val="eeeeee"/>
              </a:solidFill>
              <a:latin typeface="Roboto"/>
            </a:endParaRPr>
          </a:p>
        </p:txBody>
      </p:sp>
      <p:sp>
        <p:nvSpPr>
          <p:cNvPr id="410" name="Google Shape;319;p45"/>
          <p:cNvSpPr/>
          <p:nvPr/>
        </p:nvSpPr>
        <p:spPr>
          <a:xfrm>
            <a:off x="158760" y="784440"/>
            <a:ext cx="5566680" cy="3187080"/>
          </a:xfrm>
          <a:prstGeom prst="rect">
            <a:avLst/>
          </a:prstGeom>
          <a:noFill/>
          <a:ln w="0">
            <a:noFill/>
          </a:ln>
        </p:spPr>
        <p:style>
          <a:lnRef idx="0"/>
          <a:fillRef idx="0"/>
          <a:effectRef idx="0"/>
          <a:fontRef idx="minor"/>
        </p:style>
        <p:txBody>
          <a:bodyPr tIns="91440" bIns="91440" anchor="t">
            <a:spAutoFit/>
          </a:bodyPr>
          <a:p>
            <a:pPr marL="228600" indent="-228240">
              <a:lnSpc>
                <a:spcPct val="90000"/>
              </a:lnSpc>
              <a:buClr>
                <a:srgbClr val="000000"/>
              </a:buClr>
              <a:buFont typeface="Arial"/>
              <a:buChar char="•"/>
            </a:pPr>
            <a:r>
              <a:rPr b="1" lang="da-DK" sz="2800" spc="-1" strike="noStrike">
                <a:solidFill>
                  <a:srgbClr val="000000"/>
                </a:solidFill>
                <a:latin typeface="Calibri"/>
                <a:ea typeface="Calibri"/>
              </a:rPr>
              <a:t>Konklusion og plan</a:t>
            </a:r>
            <a:r>
              <a:rPr b="0" lang="da-DK" sz="2800" spc="-1" strike="noStrike">
                <a:solidFill>
                  <a:srgbClr val="000000"/>
                </a:solidFill>
                <a:latin typeface="Calibri"/>
                <a:ea typeface="Calibri"/>
              </a:rPr>
              <a:t> </a:t>
            </a:r>
            <a:endParaRPr b="0" lang="da-DK" sz="2800" spc="-1" strike="noStrike">
              <a:latin typeface="Arial"/>
            </a:endParaRPr>
          </a:p>
          <a:p>
            <a:pPr lvl="1" marL="685800" indent="-228240">
              <a:lnSpc>
                <a:spcPct val="90000"/>
              </a:lnSpc>
              <a:spcBef>
                <a:spcPts val="499"/>
              </a:spcBef>
              <a:buClr>
                <a:srgbClr val="000000"/>
              </a:buClr>
              <a:buFont typeface="Arial"/>
              <a:buChar char="•"/>
            </a:pPr>
            <a:r>
              <a:rPr b="0" lang="da-DK" sz="2400" spc="-1" strike="noStrike">
                <a:solidFill>
                  <a:srgbClr val="000000"/>
                </a:solidFill>
                <a:latin typeface="Calibri"/>
                <a:ea typeface="Calibri"/>
              </a:rPr>
              <a:t>Opsummering af de vigtigste ting fra anamnese, objektiv undersøgelse og paraklinik </a:t>
            </a:r>
            <a:endParaRPr b="0" lang="da-DK" sz="2400" spc="-1" strike="noStrike">
              <a:latin typeface="Arial"/>
            </a:endParaRPr>
          </a:p>
          <a:p>
            <a:pPr lvl="1" marL="685800" indent="-228240">
              <a:lnSpc>
                <a:spcPct val="90000"/>
              </a:lnSpc>
              <a:spcBef>
                <a:spcPts val="499"/>
              </a:spcBef>
              <a:buClr>
                <a:srgbClr val="000000"/>
              </a:buClr>
              <a:buFont typeface="Arial"/>
              <a:buChar char="•"/>
            </a:pPr>
            <a:r>
              <a:rPr b="0" lang="da-DK" sz="2400" spc="-1" strike="noStrike" u="sng">
                <a:solidFill>
                  <a:srgbClr val="000000"/>
                </a:solidFill>
                <a:uFillTx/>
                <a:latin typeface="Calibri"/>
                <a:ea typeface="Calibri"/>
              </a:rPr>
              <a:t>Sundhedspersonens vurdering </a:t>
            </a:r>
            <a:endParaRPr b="0" lang="da-DK" sz="2400" spc="-1" strike="noStrike">
              <a:latin typeface="Arial"/>
            </a:endParaRPr>
          </a:p>
          <a:p>
            <a:pPr lvl="1" marL="685800" indent="-228240">
              <a:lnSpc>
                <a:spcPct val="90000"/>
              </a:lnSpc>
              <a:spcBef>
                <a:spcPts val="499"/>
              </a:spcBef>
              <a:buClr>
                <a:srgbClr val="000000"/>
              </a:buClr>
              <a:buFont typeface="Arial"/>
              <a:buChar char="•"/>
            </a:pPr>
            <a:r>
              <a:rPr b="0" lang="da-DK" sz="2400" spc="-1" strike="noStrike">
                <a:solidFill>
                  <a:srgbClr val="000000"/>
                </a:solidFill>
                <a:latin typeface="Calibri"/>
                <a:ea typeface="Calibri"/>
              </a:rPr>
              <a:t>Tentativ diagnose </a:t>
            </a:r>
            <a:endParaRPr b="0" lang="da-DK" sz="2400" spc="-1" strike="noStrike">
              <a:latin typeface="Arial"/>
            </a:endParaRPr>
          </a:p>
          <a:p>
            <a:pPr lvl="1" marL="685800" indent="-228240">
              <a:lnSpc>
                <a:spcPct val="90000"/>
              </a:lnSpc>
              <a:spcBef>
                <a:spcPts val="499"/>
              </a:spcBef>
              <a:buClr>
                <a:srgbClr val="000000"/>
              </a:buClr>
              <a:buFont typeface="Arial"/>
              <a:buChar char="•"/>
            </a:pPr>
            <a:r>
              <a:rPr b="0" lang="da-DK" sz="2400" spc="-1" strike="noStrike">
                <a:solidFill>
                  <a:srgbClr val="000000"/>
                </a:solidFill>
                <a:latin typeface="Calibri"/>
                <a:ea typeface="Calibri"/>
              </a:rPr>
              <a:t>Plan for videre udredning/behandling </a:t>
            </a:r>
            <a:endParaRPr b="0" lang="da-DK" sz="2400" spc="-1" strike="noStrike">
              <a:latin typeface="Arial"/>
            </a:endParaRPr>
          </a:p>
          <a:p>
            <a:pPr lvl="1" marL="685800" indent="-228240">
              <a:lnSpc>
                <a:spcPct val="90000"/>
              </a:lnSpc>
              <a:spcBef>
                <a:spcPts val="499"/>
              </a:spcBef>
              <a:buClr>
                <a:srgbClr val="000000"/>
              </a:buClr>
              <a:buFont typeface="Arial"/>
              <a:buChar char="•"/>
            </a:pPr>
            <a:r>
              <a:rPr b="0" lang="da-DK" sz="2400" spc="-1" strike="noStrike">
                <a:solidFill>
                  <a:srgbClr val="000000"/>
                </a:solidFill>
                <a:latin typeface="Calibri"/>
                <a:ea typeface="Calibri"/>
              </a:rPr>
              <a:t>Ordinationer </a:t>
            </a:r>
            <a:endParaRPr b="0" lang="da-DK" sz="2400" spc="-1" strike="noStrike">
              <a:latin typeface="Arial"/>
            </a:endParaRPr>
          </a:p>
        </p:txBody>
      </p:sp>
    </p:spTree>
  </p:cSld>
  <mc:AlternateContent>
    <mc:Choice Requires="p14">
      <p:transition spd="slow" p14:dur="2000"/>
    </mc:Choice>
    <mc:Fallback>
      <p:transition spd="slow"/>
    </mc:Fallback>
  </mc:AlternateContent>
  <p:timing>
    <p:tnLst>
      <p:par>
        <p:cTn id="366" dur="indefinite" restart="never" nodeType="tmRoot">
          <p:childTnLst>
            <p:seq>
              <p:cTn id="367" dur="indefinite" nodeType="mainSeq">
                <p:childTnLst>
                  <p:par>
                    <p:cTn id="368" fill="hold">
                      <p:stCondLst>
                        <p:cond delay="indefinite"/>
                      </p:stCondLst>
                      <p:childTnLst>
                        <p:par>
                          <p:cTn id="369" fill="hold">
                            <p:stCondLst>
                              <p:cond delay="0"/>
                            </p:stCondLst>
                            <p:childTnLst>
                              <p:par>
                                <p:cTn id="370" nodeType="clickEffect" fill="hold" presetClass="entr" presetID="1">
                                  <p:stCondLst>
                                    <p:cond delay="0"/>
                                  </p:stCondLst>
                                  <p:childTnLst>
                                    <p:set>
                                      <p:cBhvr>
                                        <p:cTn id="371" dur="1" fill="hold">
                                          <p:stCondLst>
                                            <p:cond delay="0"/>
                                          </p:stCondLst>
                                        </p:cTn>
                                        <p:tgtEl>
                                          <p:spTgt spid="410">
                                            <p:txEl>
                                              <p:pRg st="0" end="0"/>
                                            </p:txEl>
                                          </p:spTgt>
                                        </p:tgtEl>
                                        <p:attrNameLst>
                                          <p:attrName>style.visibility</p:attrName>
                                        </p:attrNameLst>
                                      </p:cBhvr>
                                      <p:to>
                                        <p:strVal val="visible"/>
                                      </p:to>
                                    </p:set>
                                  </p:childTnLst>
                                </p:cTn>
                              </p:par>
                            </p:childTnLst>
                          </p:cTn>
                        </p:par>
                      </p:childTnLst>
                    </p:cTn>
                  </p:par>
                  <p:par>
                    <p:cTn id="372" fill="hold">
                      <p:stCondLst>
                        <p:cond delay="indefinite"/>
                      </p:stCondLst>
                      <p:childTnLst>
                        <p:par>
                          <p:cTn id="373" fill="hold">
                            <p:stCondLst>
                              <p:cond delay="0"/>
                            </p:stCondLst>
                            <p:childTnLst>
                              <p:par>
                                <p:cTn id="374" nodeType="clickEffect" fill="hold" presetClass="entr" presetID="1">
                                  <p:stCondLst>
                                    <p:cond delay="0"/>
                                  </p:stCondLst>
                                  <p:childTnLst>
                                    <p:set>
                                      <p:cBhvr>
                                        <p:cTn id="375" dur="1" fill="hold">
                                          <p:stCondLst>
                                            <p:cond delay="0"/>
                                          </p:stCondLst>
                                        </p:cTn>
                                        <p:tgtEl>
                                          <p:spTgt spid="410">
                                            <p:txEl>
                                              <p:pRg st="1" end="1"/>
                                            </p:txEl>
                                          </p:spTgt>
                                        </p:tgtEl>
                                        <p:attrNameLst>
                                          <p:attrName>style.visibility</p:attrName>
                                        </p:attrNameLst>
                                      </p:cBhvr>
                                      <p:to>
                                        <p:strVal val="visible"/>
                                      </p:to>
                                    </p:set>
                                  </p:childTnLst>
                                </p:cTn>
                              </p:par>
                            </p:childTnLst>
                          </p:cTn>
                        </p:par>
                      </p:childTnLst>
                    </p:cTn>
                  </p:par>
                  <p:par>
                    <p:cTn id="376" fill="hold">
                      <p:stCondLst>
                        <p:cond delay="indefinite"/>
                      </p:stCondLst>
                      <p:childTnLst>
                        <p:par>
                          <p:cTn id="377" fill="hold">
                            <p:stCondLst>
                              <p:cond delay="0"/>
                            </p:stCondLst>
                            <p:childTnLst>
                              <p:par>
                                <p:cTn id="378" nodeType="clickEffect" fill="hold" presetClass="entr" presetID="1">
                                  <p:stCondLst>
                                    <p:cond delay="0"/>
                                  </p:stCondLst>
                                  <p:childTnLst>
                                    <p:set>
                                      <p:cBhvr>
                                        <p:cTn id="379" dur="1" fill="hold">
                                          <p:stCondLst>
                                            <p:cond delay="0"/>
                                          </p:stCondLst>
                                        </p:cTn>
                                        <p:tgtEl>
                                          <p:spTgt spid="410">
                                            <p:txEl>
                                              <p:pRg st="2" end="2"/>
                                            </p:txEl>
                                          </p:spTgt>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nodeType="clickEffect" fill="hold" presetClass="entr" presetID="1">
                                  <p:stCondLst>
                                    <p:cond delay="0"/>
                                  </p:stCondLst>
                                  <p:childTnLst>
                                    <p:set>
                                      <p:cBhvr>
                                        <p:cTn id="383" dur="1" fill="hold">
                                          <p:stCondLst>
                                            <p:cond delay="0"/>
                                          </p:stCondLst>
                                        </p:cTn>
                                        <p:tgtEl>
                                          <p:spTgt spid="410">
                                            <p:txEl>
                                              <p:pRg st="3" end="3"/>
                                            </p:txEl>
                                          </p:spTgt>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nodeType="clickEffect" fill="hold" presetClass="entr" presetID="1">
                                  <p:stCondLst>
                                    <p:cond delay="0"/>
                                  </p:stCondLst>
                                  <p:childTnLst>
                                    <p:set>
                                      <p:cBhvr>
                                        <p:cTn id="387" dur="1" fill="hold">
                                          <p:stCondLst>
                                            <p:cond delay="0"/>
                                          </p:stCondLst>
                                        </p:cTn>
                                        <p:tgtEl>
                                          <p:spTgt spid="410">
                                            <p:txEl>
                                              <p:pRg st="4" end="4"/>
                                            </p:txEl>
                                          </p:spTgt>
                                        </p:tgtEl>
                                        <p:attrNameLst>
                                          <p:attrName>style.visibility</p:attrName>
                                        </p:attrNameLst>
                                      </p:cBhvr>
                                      <p:to>
                                        <p:strVal val="visible"/>
                                      </p:to>
                                    </p:set>
                                  </p:childTnLst>
                                </p:cTn>
                              </p:par>
                            </p:childTnLst>
                          </p:cTn>
                        </p:par>
                      </p:childTnLst>
                    </p:cTn>
                  </p:par>
                  <p:par>
                    <p:cTn id="388" fill="hold">
                      <p:stCondLst>
                        <p:cond delay="indefinite"/>
                      </p:stCondLst>
                      <p:childTnLst>
                        <p:par>
                          <p:cTn id="389" fill="hold">
                            <p:stCondLst>
                              <p:cond delay="0"/>
                            </p:stCondLst>
                            <p:childTnLst>
                              <p:par>
                                <p:cTn id="390" nodeType="clickEffect" fill="hold" presetClass="entr" presetID="1">
                                  <p:stCondLst>
                                    <p:cond delay="0"/>
                                  </p:stCondLst>
                                  <p:childTnLst>
                                    <p:set>
                                      <p:cBhvr>
                                        <p:cTn id="391" dur="1" fill="hold">
                                          <p:stCondLst>
                                            <p:cond delay="0"/>
                                          </p:stCondLst>
                                        </p:cTn>
                                        <p:tgtEl>
                                          <p:spTgt spid="41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1" name="Google Shape;324;p46" descr=""/>
          <p:cNvPicPr/>
          <p:nvPr/>
        </p:nvPicPr>
        <p:blipFill>
          <a:blip r:embed="rId1"/>
          <a:stretch/>
        </p:blipFill>
        <p:spPr>
          <a:xfrm>
            <a:off x="6274800" y="2484000"/>
            <a:ext cx="2706120" cy="2000880"/>
          </a:xfrm>
          <a:prstGeom prst="rect">
            <a:avLst/>
          </a:prstGeom>
          <a:ln w="0">
            <a:noFill/>
          </a:ln>
        </p:spPr>
      </p:pic>
      <p:sp>
        <p:nvSpPr>
          <p:cNvPr id="412"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algn="l" pos="0"/>
              </a:tabLst>
            </a:pPr>
            <a:r>
              <a:rPr b="0" lang="da-DK" sz="1800" spc="-1" strike="noStrike">
                <a:solidFill>
                  <a:srgbClr val="ffffff"/>
                </a:solidFill>
                <a:latin typeface="Roboto"/>
                <a:ea typeface="Roboto"/>
              </a:rPr>
              <a:t>God eller dårlig journaltekst? Hvorfor? </a:t>
            </a:r>
            <a:endParaRPr b="0" lang="da-DK" sz="1800" spc="-1" strike="noStrike">
              <a:solidFill>
                <a:srgbClr val="eeeeee"/>
              </a:solidFill>
              <a:latin typeface="Roboto"/>
            </a:endParaRPr>
          </a:p>
        </p:txBody>
      </p:sp>
      <p:sp>
        <p:nvSpPr>
          <p:cNvPr id="413" name="Google Shape;326;p46"/>
          <p:cNvSpPr/>
          <p:nvPr/>
        </p:nvSpPr>
        <p:spPr>
          <a:xfrm>
            <a:off x="158760" y="784440"/>
            <a:ext cx="8882640" cy="4177440"/>
          </a:xfrm>
          <a:prstGeom prst="rect">
            <a:avLst/>
          </a:prstGeom>
          <a:noFill/>
          <a:ln w="0">
            <a:noFill/>
          </a:ln>
        </p:spPr>
        <p:style>
          <a:lnRef idx="0"/>
          <a:fillRef idx="0"/>
          <a:effectRef idx="0"/>
          <a:fontRef idx="minor"/>
        </p:style>
        <p:txBody>
          <a:bodyPr tIns="91440" bIns="91440" anchor="t">
            <a:spAutoFit/>
          </a:bodyPr>
          <a:p>
            <a:pPr marL="457200" indent="-342720">
              <a:lnSpc>
                <a:spcPct val="70000"/>
              </a:lnSpc>
              <a:buClr>
                <a:srgbClr val="000000"/>
              </a:buClr>
              <a:buFont typeface="Arial"/>
              <a:buChar char="•"/>
            </a:pPr>
            <a:r>
              <a:rPr b="1" lang="da-DK" sz="1800" spc="-1" strike="noStrike">
                <a:solidFill>
                  <a:srgbClr val="000000"/>
                </a:solidFill>
                <a:latin typeface="Calibri"/>
                <a:ea typeface="Calibri"/>
              </a:rPr>
              <a:t>Rygning: </a:t>
            </a:r>
            <a:endParaRPr b="0" lang="da-DK" sz="1800" spc="-1" strike="noStrike">
              <a:latin typeface="Arial"/>
            </a:endParaRPr>
          </a:p>
          <a:p>
            <a:pPr lvl="1" marL="914400" indent="-323640">
              <a:lnSpc>
                <a:spcPct val="70000"/>
              </a:lnSpc>
              <a:spcBef>
                <a:spcPts val="499"/>
              </a:spcBef>
              <a:buClr>
                <a:srgbClr val="000000"/>
              </a:buClr>
              <a:buFont typeface="Arial"/>
              <a:buChar char="•"/>
            </a:pPr>
            <a:r>
              <a:rPr b="0" lang="da-DK" sz="1500" spc="-1" strike="noStrike">
                <a:solidFill>
                  <a:srgbClr val="000000"/>
                </a:solidFill>
                <a:latin typeface="Calibri"/>
                <a:ea typeface="Calibri"/>
              </a:rPr>
              <a:t>”</a:t>
            </a:r>
            <a:r>
              <a:rPr b="0" lang="da-DK" sz="1500" spc="-1" strike="noStrike">
                <a:solidFill>
                  <a:srgbClr val="000000"/>
                </a:solidFill>
                <a:latin typeface="Calibri"/>
                <a:ea typeface="Calibri"/>
              </a:rPr>
              <a:t>Ryger som en skorsten”. </a:t>
            </a:r>
            <a:endParaRPr b="0" lang="da-DK" sz="1500" spc="-1" strike="noStrike">
              <a:latin typeface="Arial"/>
            </a:endParaRPr>
          </a:p>
          <a:p>
            <a:pPr lvl="1" marL="914400" indent="-323640">
              <a:lnSpc>
                <a:spcPct val="70000"/>
              </a:lnSpc>
              <a:spcBef>
                <a:spcPts val="499"/>
              </a:spcBef>
              <a:buClr>
                <a:srgbClr val="000000"/>
              </a:buClr>
              <a:buFont typeface="Arial"/>
              <a:buChar char="•"/>
            </a:pPr>
            <a:r>
              <a:rPr b="0" lang="da-DK" sz="1500" spc="-1" strike="noStrike">
                <a:solidFill>
                  <a:srgbClr val="000000"/>
                </a:solidFill>
                <a:latin typeface="Calibri"/>
                <a:ea typeface="Calibri"/>
              </a:rPr>
              <a:t>”</a:t>
            </a:r>
            <a:r>
              <a:rPr b="0" lang="da-DK" sz="1500" spc="-1" strike="noStrike">
                <a:solidFill>
                  <a:srgbClr val="000000"/>
                </a:solidFill>
                <a:latin typeface="Calibri"/>
                <a:ea typeface="Calibri"/>
              </a:rPr>
              <a:t>Ryger ca. 2 pakker dagligt gennem 15 år svt. 30 pakkeår”. </a:t>
            </a:r>
            <a:endParaRPr b="0" lang="da-DK" sz="1500" spc="-1" strike="noStrike">
              <a:latin typeface="Arial"/>
            </a:endParaRPr>
          </a:p>
          <a:p>
            <a:pPr marL="457200" indent="-342720">
              <a:lnSpc>
                <a:spcPct val="70000"/>
              </a:lnSpc>
              <a:spcBef>
                <a:spcPts val="1001"/>
              </a:spcBef>
              <a:buClr>
                <a:srgbClr val="000000"/>
              </a:buClr>
              <a:buFont typeface="Arial"/>
              <a:buChar char="•"/>
            </a:pPr>
            <a:r>
              <a:rPr b="1" lang="da-DK" sz="1800" spc="-1" strike="noStrike">
                <a:solidFill>
                  <a:srgbClr val="000000"/>
                </a:solidFill>
                <a:latin typeface="Calibri"/>
                <a:ea typeface="Calibri"/>
              </a:rPr>
              <a:t>Alkohol: </a:t>
            </a:r>
            <a:endParaRPr b="0" lang="da-DK" sz="1800" spc="-1" strike="noStrike">
              <a:latin typeface="Arial"/>
            </a:endParaRPr>
          </a:p>
          <a:p>
            <a:pPr lvl="1" marL="914400" indent="-323640">
              <a:lnSpc>
                <a:spcPct val="70000"/>
              </a:lnSpc>
              <a:spcBef>
                <a:spcPts val="499"/>
              </a:spcBef>
              <a:buClr>
                <a:srgbClr val="000000"/>
              </a:buClr>
              <a:buFont typeface="Arial"/>
              <a:buChar char="•"/>
            </a:pPr>
            <a:r>
              <a:rPr b="0" lang="da-DK" sz="1500" spc="-1" strike="noStrike">
                <a:solidFill>
                  <a:srgbClr val="000000"/>
                </a:solidFill>
                <a:latin typeface="Calibri"/>
                <a:ea typeface="Calibri"/>
              </a:rPr>
              <a:t>”</a:t>
            </a:r>
            <a:r>
              <a:rPr b="0" lang="da-DK" sz="1500" spc="-1" strike="noStrike">
                <a:solidFill>
                  <a:srgbClr val="000000"/>
                </a:solidFill>
                <a:latin typeface="Calibri"/>
                <a:ea typeface="Calibri"/>
              </a:rPr>
              <a:t>Alkoholiker gennem 30 år”. </a:t>
            </a:r>
            <a:endParaRPr b="0" lang="da-DK" sz="1500" spc="-1" strike="noStrike">
              <a:latin typeface="Arial"/>
            </a:endParaRPr>
          </a:p>
          <a:p>
            <a:pPr lvl="1" marL="914400" indent="-323640">
              <a:lnSpc>
                <a:spcPct val="70000"/>
              </a:lnSpc>
              <a:spcBef>
                <a:spcPts val="499"/>
              </a:spcBef>
              <a:buClr>
                <a:srgbClr val="000000"/>
              </a:buClr>
              <a:buFont typeface="Arial"/>
              <a:buChar char="•"/>
            </a:pPr>
            <a:r>
              <a:rPr b="0" lang="da-DK" sz="1500" spc="-1" strike="noStrike">
                <a:solidFill>
                  <a:srgbClr val="000000"/>
                </a:solidFill>
                <a:latin typeface="Calibri"/>
                <a:ea typeface="Calibri"/>
              </a:rPr>
              <a:t>”</a:t>
            </a:r>
            <a:r>
              <a:rPr b="0" lang="da-DK" sz="1500" spc="-1" strike="noStrike">
                <a:solidFill>
                  <a:srgbClr val="000000"/>
                </a:solidFill>
                <a:latin typeface="Calibri"/>
                <a:ea typeface="Calibri"/>
              </a:rPr>
              <a:t>Kendt alkoholoverforbrug gennem 30 år. Ca. 30 genstande ugentligt”. </a:t>
            </a:r>
            <a:endParaRPr b="0" lang="da-DK" sz="1500" spc="-1" strike="noStrike">
              <a:latin typeface="Arial"/>
            </a:endParaRPr>
          </a:p>
          <a:p>
            <a:pPr marL="457200" indent="-342720">
              <a:lnSpc>
                <a:spcPct val="70000"/>
              </a:lnSpc>
              <a:spcBef>
                <a:spcPts val="1001"/>
              </a:spcBef>
              <a:buClr>
                <a:srgbClr val="000000"/>
              </a:buClr>
              <a:buFont typeface="Arial"/>
              <a:buChar char="•"/>
            </a:pPr>
            <a:r>
              <a:rPr b="1" lang="da-DK" sz="1800" spc="-1" strike="noStrike">
                <a:solidFill>
                  <a:srgbClr val="000000"/>
                </a:solidFill>
                <a:latin typeface="Calibri"/>
                <a:ea typeface="Calibri"/>
              </a:rPr>
              <a:t>Abdomen: </a:t>
            </a:r>
            <a:endParaRPr b="0" lang="da-DK" sz="1800" spc="-1" strike="noStrike">
              <a:latin typeface="Arial"/>
            </a:endParaRPr>
          </a:p>
          <a:p>
            <a:pPr lvl="1" marL="914400" indent="-323640">
              <a:lnSpc>
                <a:spcPct val="70000"/>
              </a:lnSpc>
              <a:spcBef>
                <a:spcPts val="499"/>
              </a:spcBef>
              <a:buClr>
                <a:srgbClr val="000000"/>
              </a:buClr>
              <a:buFont typeface="Arial"/>
              <a:buChar char="•"/>
            </a:pPr>
            <a:r>
              <a:rPr b="0" lang="da-DK" sz="1500" spc="-1" strike="noStrike">
                <a:solidFill>
                  <a:srgbClr val="000000"/>
                </a:solidFill>
                <a:latin typeface="Calibri"/>
                <a:ea typeface="Calibri"/>
              </a:rPr>
              <a:t>”</a:t>
            </a:r>
            <a:r>
              <a:rPr b="0" lang="da-DK" sz="1500" spc="-1" strike="noStrike">
                <a:solidFill>
                  <a:srgbClr val="000000"/>
                </a:solidFill>
                <a:latin typeface="Calibri"/>
                <a:ea typeface="Calibri"/>
              </a:rPr>
              <a:t>Tyk”, ”vom”, ”fed…”</a:t>
            </a:r>
            <a:endParaRPr b="0" lang="da-DK" sz="1500" spc="-1" strike="noStrike">
              <a:latin typeface="Arial"/>
            </a:endParaRPr>
          </a:p>
          <a:p>
            <a:pPr lvl="1" marL="914400" indent="-323640">
              <a:lnSpc>
                <a:spcPct val="70000"/>
              </a:lnSpc>
              <a:spcBef>
                <a:spcPts val="499"/>
              </a:spcBef>
              <a:buClr>
                <a:srgbClr val="000000"/>
              </a:buClr>
              <a:buFont typeface="Arial"/>
              <a:buChar char="•"/>
            </a:pPr>
            <a:r>
              <a:rPr b="0" lang="da-DK" sz="1500" spc="-1" strike="noStrike">
                <a:solidFill>
                  <a:srgbClr val="000000"/>
                </a:solidFill>
                <a:latin typeface="Calibri"/>
                <a:ea typeface="Calibri"/>
              </a:rPr>
              <a:t>”</a:t>
            </a:r>
            <a:r>
              <a:rPr b="0" lang="da-DK" sz="1500" spc="-1" strike="noStrike">
                <a:solidFill>
                  <a:srgbClr val="000000"/>
                </a:solidFill>
                <a:latin typeface="Calibri"/>
                <a:ea typeface="Calibri"/>
              </a:rPr>
              <a:t>ET over middel”, ”adipøs”, ”udtalt abdominal adipositas”… </a:t>
            </a:r>
            <a:endParaRPr b="0" lang="da-DK" sz="1500" spc="-1" strike="noStrike">
              <a:latin typeface="Arial"/>
            </a:endParaRPr>
          </a:p>
          <a:p>
            <a:pPr marL="457200" indent="-342720">
              <a:lnSpc>
                <a:spcPct val="70000"/>
              </a:lnSpc>
              <a:spcBef>
                <a:spcPts val="1001"/>
              </a:spcBef>
              <a:buClr>
                <a:srgbClr val="000000"/>
              </a:buClr>
              <a:buFont typeface="Arial"/>
              <a:buChar char="•"/>
            </a:pPr>
            <a:r>
              <a:rPr b="1" lang="da-DK" sz="1800" spc="-1" strike="noStrike">
                <a:solidFill>
                  <a:srgbClr val="000000"/>
                </a:solidFill>
                <a:latin typeface="Calibri"/>
                <a:ea typeface="Calibri"/>
              </a:rPr>
              <a:t>Ekstremiteter: </a:t>
            </a:r>
            <a:endParaRPr b="0" lang="da-DK" sz="1800" spc="-1" strike="noStrike">
              <a:latin typeface="Arial"/>
            </a:endParaRPr>
          </a:p>
          <a:p>
            <a:pPr lvl="1" marL="914400" indent="-323640">
              <a:lnSpc>
                <a:spcPct val="70000"/>
              </a:lnSpc>
              <a:spcBef>
                <a:spcPts val="499"/>
              </a:spcBef>
              <a:buClr>
                <a:srgbClr val="000000"/>
              </a:buClr>
              <a:buFont typeface="Arial"/>
              <a:buChar char="•"/>
            </a:pPr>
            <a:r>
              <a:rPr b="0" lang="da-DK" sz="1500" spc="-1" strike="noStrike">
                <a:solidFill>
                  <a:srgbClr val="000000"/>
                </a:solidFill>
                <a:latin typeface="Calibri"/>
                <a:ea typeface="Calibri"/>
              </a:rPr>
              <a:t>”</a:t>
            </a:r>
            <a:r>
              <a:rPr b="0" lang="da-DK" sz="1500" spc="-1" strike="noStrike">
                <a:solidFill>
                  <a:srgbClr val="000000"/>
                </a:solidFill>
                <a:latin typeface="Calibri"/>
                <a:ea typeface="Calibri"/>
              </a:rPr>
              <a:t>Slanke crura uden deklive ødemer. Ingen tegn til DVT eller rosen.” </a:t>
            </a:r>
            <a:endParaRPr b="0" lang="da-DK" sz="1500" spc="-1" strike="noStrike">
              <a:latin typeface="Arial"/>
            </a:endParaRPr>
          </a:p>
          <a:p>
            <a:pPr lvl="2" marL="1371600" indent="-310680">
              <a:lnSpc>
                <a:spcPct val="70000"/>
              </a:lnSpc>
              <a:spcBef>
                <a:spcPts val="499"/>
              </a:spcBef>
              <a:buClr>
                <a:srgbClr val="000000"/>
              </a:buClr>
              <a:buFont typeface="Arial"/>
              <a:buChar char="■"/>
            </a:pPr>
            <a:r>
              <a:rPr b="0" lang="da-DK" sz="1300" spc="-1" strike="noStrike">
                <a:solidFill>
                  <a:srgbClr val="000000"/>
                </a:solidFill>
                <a:latin typeface="Calibri"/>
                <a:ea typeface="Calibri"/>
              </a:rPr>
              <a:t>Dobbeltkonfekt! </a:t>
            </a:r>
            <a:endParaRPr b="0" lang="da-DK" sz="1300" spc="-1" strike="noStrike">
              <a:latin typeface="Arial"/>
            </a:endParaRPr>
          </a:p>
          <a:p>
            <a:pPr marL="457200" indent="-342720">
              <a:lnSpc>
                <a:spcPct val="70000"/>
              </a:lnSpc>
              <a:spcBef>
                <a:spcPts val="1001"/>
              </a:spcBef>
              <a:buClr>
                <a:srgbClr val="000000"/>
              </a:buClr>
              <a:buFont typeface="Arial"/>
              <a:buChar char="•"/>
            </a:pPr>
            <a:r>
              <a:rPr b="1" lang="da-DK" sz="1800" spc="-1" strike="noStrike">
                <a:solidFill>
                  <a:srgbClr val="000000"/>
                </a:solidFill>
                <a:latin typeface="Calibri"/>
                <a:ea typeface="Calibri"/>
              </a:rPr>
              <a:t>Allergi: </a:t>
            </a:r>
            <a:endParaRPr b="0" lang="da-DK" sz="1800" spc="-1" strike="noStrike">
              <a:latin typeface="Arial"/>
            </a:endParaRPr>
          </a:p>
          <a:p>
            <a:pPr lvl="1" marL="914400" indent="-323640">
              <a:lnSpc>
                <a:spcPct val="70000"/>
              </a:lnSpc>
              <a:spcBef>
                <a:spcPts val="499"/>
              </a:spcBef>
              <a:buClr>
                <a:srgbClr val="000000"/>
              </a:buClr>
              <a:buFont typeface="Arial"/>
              <a:buChar char="•"/>
            </a:pPr>
            <a:r>
              <a:rPr b="0" lang="da-DK" sz="1500" spc="-1" strike="noStrike">
                <a:solidFill>
                  <a:srgbClr val="000000"/>
                </a:solidFill>
                <a:latin typeface="Calibri"/>
                <a:ea typeface="Calibri"/>
              </a:rPr>
              <a:t>”</a:t>
            </a:r>
            <a:r>
              <a:rPr b="0" lang="da-DK" sz="1500" spc="-1" strike="noStrike">
                <a:solidFill>
                  <a:srgbClr val="000000"/>
                </a:solidFill>
                <a:latin typeface="Calibri"/>
                <a:ea typeface="Calibri"/>
              </a:rPr>
              <a:t>Ingen kendte”. </a:t>
            </a:r>
            <a:endParaRPr b="0" lang="da-DK" sz="1500" spc="-1" strike="noStrike">
              <a:latin typeface="Arial"/>
            </a:endParaRPr>
          </a:p>
          <a:p>
            <a:pPr marL="457200" indent="-342720">
              <a:lnSpc>
                <a:spcPct val="70000"/>
              </a:lnSpc>
              <a:spcBef>
                <a:spcPts val="1001"/>
              </a:spcBef>
              <a:buClr>
                <a:srgbClr val="000000"/>
              </a:buClr>
              <a:buFont typeface="Arial"/>
              <a:buChar char="•"/>
            </a:pPr>
            <a:r>
              <a:rPr b="1" lang="da-DK" sz="1800" spc="-1" strike="noStrike">
                <a:solidFill>
                  <a:srgbClr val="000000"/>
                </a:solidFill>
                <a:latin typeface="Calibri"/>
                <a:ea typeface="Calibri"/>
              </a:rPr>
              <a:t>Årsag til henvendelsen: </a:t>
            </a:r>
            <a:endParaRPr b="0" lang="da-DK" sz="1800" spc="-1" strike="noStrike">
              <a:latin typeface="Arial"/>
            </a:endParaRPr>
          </a:p>
          <a:p>
            <a:pPr lvl="1" marL="914400" indent="-323640">
              <a:lnSpc>
                <a:spcPct val="70000"/>
              </a:lnSpc>
              <a:spcBef>
                <a:spcPts val="499"/>
              </a:spcBef>
              <a:buClr>
                <a:srgbClr val="000000"/>
              </a:buClr>
              <a:buFont typeface="Arial"/>
              <a:buChar char="•"/>
            </a:pPr>
            <a:r>
              <a:rPr b="0" lang="da-DK" sz="1500" spc="-1" strike="noStrike">
                <a:solidFill>
                  <a:srgbClr val="000000"/>
                </a:solidFill>
                <a:latin typeface="Calibri"/>
                <a:ea typeface="Calibri"/>
              </a:rPr>
              <a:t>”</a:t>
            </a:r>
            <a:r>
              <a:rPr b="0" lang="da-DK" sz="1500" spc="-1" strike="noStrike">
                <a:solidFill>
                  <a:srgbClr val="000000"/>
                </a:solidFill>
                <a:latin typeface="Calibri"/>
                <a:ea typeface="Calibri"/>
              </a:rPr>
              <a:t>Brystsmerter”. </a:t>
            </a:r>
            <a:endParaRPr b="0" lang="da-DK" sz="1500" spc="-1" strike="noStrike">
              <a:latin typeface="Arial"/>
            </a:endParaRPr>
          </a:p>
        </p:txBody>
      </p:sp>
    </p:spTree>
  </p:cSld>
  <mc:AlternateContent>
    <mc:Choice Requires="p14">
      <p:transition spd="slow" p14:dur="2000"/>
    </mc:Choice>
    <mc:Fallback>
      <p:transition spd="slow"/>
    </mc:Fallback>
  </mc:AlternateContent>
  <p:timing>
    <p:tnLst>
      <p:par>
        <p:cTn id="392" dur="indefinite" restart="never" nodeType="tmRoot">
          <p:childTnLst>
            <p:seq>
              <p:cTn id="393" dur="indefinite" nodeType="mainSeq">
                <p:childTnLst>
                  <p:par>
                    <p:cTn id="394" fill="hold">
                      <p:stCondLst>
                        <p:cond delay="indefinite"/>
                      </p:stCondLst>
                      <p:childTnLst>
                        <p:par>
                          <p:cTn id="395" fill="hold">
                            <p:stCondLst>
                              <p:cond delay="0"/>
                            </p:stCondLst>
                            <p:childTnLst>
                              <p:par>
                                <p:cTn id="396" nodeType="clickEffect" fill="hold" presetClass="entr" presetID="1">
                                  <p:stCondLst>
                                    <p:cond delay="0"/>
                                  </p:stCondLst>
                                  <p:childTnLst>
                                    <p:set>
                                      <p:cBhvr>
                                        <p:cTn id="397"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398" fill="hold">
                      <p:stCondLst>
                        <p:cond delay="indefinite"/>
                      </p:stCondLst>
                      <p:childTnLst>
                        <p:par>
                          <p:cTn id="399" fill="hold">
                            <p:stCondLst>
                              <p:cond delay="0"/>
                            </p:stCondLst>
                            <p:childTnLst>
                              <p:par>
                                <p:cTn id="400" nodeType="clickEffect" fill="hold" presetClass="entr" presetID="1">
                                  <p:stCondLst>
                                    <p:cond delay="0"/>
                                  </p:stCondLst>
                                  <p:childTnLst>
                                    <p:set>
                                      <p:cBhvr>
                                        <p:cTn id="401" dur="1" fill="hold">
                                          <p:stCondLst>
                                            <p:cond delay="0"/>
                                          </p:stCondLst>
                                        </p:cTn>
                                        <p:tgtEl>
                                          <p:spTgt spid="413">
                                            <p:txEl>
                                              <p:pRg st="1" end="1"/>
                                            </p:txEl>
                                          </p:spTgt>
                                        </p:tgtEl>
                                        <p:attrNameLst>
                                          <p:attrName>style.visibility</p:attrName>
                                        </p:attrNameLst>
                                      </p:cBhvr>
                                      <p:to>
                                        <p:strVal val="visible"/>
                                      </p:to>
                                    </p:set>
                                  </p:childTnLst>
                                </p:cTn>
                              </p:par>
                            </p:childTnLst>
                          </p:cTn>
                        </p:par>
                      </p:childTnLst>
                    </p:cTn>
                  </p:par>
                  <p:par>
                    <p:cTn id="402" fill="hold">
                      <p:stCondLst>
                        <p:cond delay="indefinite"/>
                      </p:stCondLst>
                      <p:childTnLst>
                        <p:par>
                          <p:cTn id="403" fill="hold">
                            <p:stCondLst>
                              <p:cond delay="0"/>
                            </p:stCondLst>
                            <p:childTnLst>
                              <p:par>
                                <p:cTn id="404" nodeType="clickEffect" fill="hold" presetClass="entr" presetID="1">
                                  <p:stCondLst>
                                    <p:cond delay="0"/>
                                  </p:stCondLst>
                                  <p:childTnLst>
                                    <p:set>
                                      <p:cBhvr>
                                        <p:cTn id="405"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nodeType="clickEffect" fill="hold" presetClass="entr" presetID="1">
                                  <p:stCondLst>
                                    <p:cond delay="0"/>
                                  </p:stCondLst>
                                  <p:childTnLst>
                                    <p:set>
                                      <p:cBhvr>
                                        <p:cTn id="409" dur="1" fill="hold">
                                          <p:stCondLst>
                                            <p:cond delay="0"/>
                                          </p:stCondLst>
                                        </p:cTn>
                                        <p:tgtEl>
                                          <p:spTgt spid="413">
                                            <p:txEl>
                                              <p:pRg st="3" end="3"/>
                                            </p:txEl>
                                          </p:spTgt>
                                        </p:tgtEl>
                                        <p:attrNameLst>
                                          <p:attrName>style.visibility</p:attrName>
                                        </p:attrNameLst>
                                      </p:cBhvr>
                                      <p:to>
                                        <p:strVal val="visible"/>
                                      </p:to>
                                    </p:set>
                                  </p:childTnLst>
                                </p:cTn>
                              </p:par>
                            </p:childTnLst>
                          </p:cTn>
                        </p:par>
                      </p:childTnLst>
                    </p:cTn>
                  </p:par>
                  <p:par>
                    <p:cTn id="410" fill="hold">
                      <p:stCondLst>
                        <p:cond delay="indefinite"/>
                      </p:stCondLst>
                      <p:childTnLst>
                        <p:par>
                          <p:cTn id="411" fill="hold">
                            <p:stCondLst>
                              <p:cond delay="0"/>
                            </p:stCondLst>
                            <p:childTnLst>
                              <p:par>
                                <p:cTn id="412" nodeType="clickEffect" fill="hold" presetClass="entr" presetID="1">
                                  <p:stCondLst>
                                    <p:cond delay="0"/>
                                  </p:stCondLst>
                                  <p:childTnLst>
                                    <p:set>
                                      <p:cBhvr>
                                        <p:cTn id="413" dur="1" fill="hold">
                                          <p:stCondLst>
                                            <p:cond delay="0"/>
                                          </p:stCondLst>
                                        </p:cTn>
                                        <p:tgtEl>
                                          <p:spTgt spid="413">
                                            <p:txEl>
                                              <p:pRg st="4" end="4"/>
                                            </p:txEl>
                                          </p:spTgt>
                                        </p:tgtEl>
                                        <p:attrNameLst>
                                          <p:attrName>style.visibility</p:attrName>
                                        </p:attrNameLst>
                                      </p:cBhvr>
                                      <p:to>
                                        <p:strVal val="visible"/>
                                      </p:to>
                                    </p:set>
                                  </p:childTnLst>
                                </p:cTn>
                              </p:par>
                            </p:childTnLst>
                          </p:cTn>
                        </p:par>
                      </p:childTnLst>
                    </p:cTn>
                  </p:par>
                  <p:par>
                    <p:cTn id="414" fill="hold">
                      <p:stCondLst>
                        <p:cond delay="indefinite"/>
                      </p:stCondLst>
                      <p:childTnLst>
                        <p:par>
                          <p:cTn id="415" fill="hold">
                            <p:stCondLst>
                              <p:cond delay="0"/>
                            </p:stCondLst>
                            <p:childTnLst>
                              <p:par>
                                <p:cTn id="416" nodeType="clickEffect" fill="hold" presetClass="entr" presetID="1">
                                  <p:stCondLst>
                                    <p:cond delay="0"/>
                                  </p:stCondLst>
                                  <p:childTnLst>
                                    <p:set>
                                      <p:cBhvr>
                                        <p:cTn id="417" dur="1" fill="hold">
                                          <p:stCondLst>
                                            <p:cond delay="0"/>
                                          </p:stCondLst>
                                        </p:cTn>
                                        <p:tgtEl>
                                          <p:spTgt spid="413">
                                            <p:txEl>
                                              <p:pRg st="5" end="5"/>
                                            </p:txEl>
                                          </p:spTgt>
                                        </p:tgtEl>
                                        <p:attrNameLst>
                                          <p:attrName>style.visibility</p:attrName>
                                        </p:attrNameLst>
                                      </p:cBhvr>
                                      <p:to>
                                        <p:strVal val="visible"/>
                                      </p:to>
                                    </p:set>
                                  </p:childTnLst>
                                </p:cTn>
                              </p:par>
                            </p:childTnLst>
                          </p:cTn>
                        </p:par>
                      </p:childTnLst>
                    </p:cTn>
                  </p:par>
                  <p:par>
                    <p:cTn id="418" fill="hold">
                      <p:stCondLst>
                        <p:cond delay="indefinite"/>
                      </p:stCondLst>
                      <p:childTnLst>
                        <p:par>
                          <p:cTn id="419" fill="hold">
                            <p:stCondLst>
                              <p:cond delay="0"/>
                            </p:stCondLst>
                            <p:childTnLst>
                              <p:par>
                                <p:cTn id="420" nodeType="clickEffect" fill="hold" presetClass="entr" presetID="1">
                                  <p:stCondLst>
                                    <p:cond delay="0"/>
                                  </p:stCondLst>
                                  <p:childTnLst>
                                    <p:set>
                                      <p:cBhvr>
                                        <p:cTn id="421" dur="1" fill="hold">
                                          <p:stCondLst>
                                            <p:cond delay="0"/>
                                          </p:stCondLst>
                                        </p:cTn>
                                        <p:tgtEl>
                                          <p:spTgt spid="413">
                                            <p:txEl>
                                              <p:pRg st="6" end="6"/>
                                            </p:txEl>
                                          </p:spTgt>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nodeType="clickEffect" fill="hold" presetClass="entr" presetID="1">
                                  <p:stCondLst>
                                    <p:cond delay="0"/>
                                  </p:stCondLst>
                                  <p:childTnLst>
                                    <p:set>
                                      <p:cBhvr>
                                        <p:cTn id="425" dur="1" fill="hold">
                                          <p:stCondLst>
                                            <p:cond delay="0"/>
                                          </p:stCondLst>
                                        </p:cTn>
                                        <p:tgtEl>
                                          <p:spTgt spid="413">
                                            <p:txEl>
                                              <p:pRg st="7" end="7"/>
                                            </p:txEl>
                                          </p:spTgt>
                                        </p:tgtEl>
                                        <p:attrNameLst>
                                          <p:attrName>style.visibility</p:attrName>
                                        </p:attrNameLst>
                                      </p:cBhvr>
                                      <p:to>
                                        <p:strVal val="visible"/>
                                      </p:to>
                                    </p:set>
                                  </p:childTnLst>
                                </p:cTn>
                              </p:par>
                            </p:childTnLst>
                          </p:cTn>
                        </p:par>
                      </p:childTnLst>
                    </p:cTn>
                  </p:par>
                  <p:par>
                    <p:cTn id="426" fill="hold">
                      <p:stCondLst>
                        <p:cond delay="indefinite"/>
                      </p:stCondLst>
                      <p:childTnLst>
                        <p:par>
                          <p:cTn id="427" fill="hold">
                            <p:stCondLst>
                              <p:cond delay="0"/>
                            </p:stCondLst>
                            <p:childTnLst>
                              <p:par>
                                <p:cTn id="428" nodeType="clickEffect" fill="hold" presetClass="entr" presetID="1">
                                  <p:stCondLst>
                                    <p:cond delay="0"/>
                                  </p:stCondLst>
                                  <p:childTnLst>
                                    <p:set>
                                      <p:cBhvr>
                                        <p:cTn id="429" dur="1" fill="hold">
                                          <p:stCondLst>
                                            <p:cond delay="0"/>
                                          </p:stCondLst>
                                        </p:cTn>
                                        <p:tgtEl>
                                          <p:spTgt spid="413">
                                            <p:txEl>
                                              <p:pRg st="8" end="8"/>
                                            </p:txEl>
                                          </p:spTgt>
                                        </p:tgtEl>
                                        <p:attrNameLst>
                                          <p:attrName>style.visibility</p:attrName>
                                        </p:attrNameLst>
                                      </p:cBhvr>
                                      <p:to>
                                        <p:strVal val="visible"/>
                                      </p:to>
                                    </p:set>
                                  </p:childTnLst>
                                </p:cTn>
                              </p:par>
                            </p:childTnLst>
                          </p:cTn>
                        </p:par>
                      </p:childTnLst>
                    </p:cTn>
                  </p:par>
                  <p:par>
                    <p:cTn id="430" fill="hold">
                      <p:stCondLst>
                        <p:cond delay="indefinite"/>
                      </p:stCondLst>
                      <p:childTnLst>
                        <p:par>
                          <p:cTn id="431" fill="hold">
                            <p:stCondLst>
                              <p:cond delay="0"/>
                            </p:stCondLst>
                            <p:childTnLst>
                              <p:par>
                                <p:cTn id="432" nodeType="clickEffect" fill="hold" presetClass="entr" presetID="1">
                                  <p:stCondLst>
                                    <p:cond delay="0"/>
                                  </p:stCondLst>
                                  <p:childTnLst>
                                    <p:set>
                                      <p:cBhvr>
                                        <p:cTn id="433" dur="1" fill="hold">
                                          <p:stCondLst>
                                            <p:cond delay="0"/>
                                          </p:stCondLst>
                                        </p:cTn>
                                        <p:tgtEl>
                                          <p:spTgt spid="413">
                                            <p:txEl>
                                              <p:pRg st="9" end="9"/>
                                            </p:txEl>
                                          </p:spTgt>
                                        </p:tgtEl>
                                        <p:attrNameLst>
                                          <p:attrName>style.visibility</p:attrName>
                                        </p:attrNameLst>
                                      </p:cBhvr>
                                      <p:to>
                                        <p:strVal val="visible"/>
                                      </p:to>
                                    </p:set>
                                  </p:childTnLst>
                                </p:cTn>
                              </p:par>
                            </p:childTnLst>
                          </p:cTn>
                        </p:par>
                      </p:childTnLst>
                    </p:cTn>
                  </p:par>
                  <p:par>
                    <p:cTn id="434" fill="hold">
                      <p:stCondLst>
                        <p:cond delay="indefinite"/>
                      </p:stCondLst>
                      <p:childTnLst>
                        <p:par>
                          <p:cTn id="435" fill="hold">
                            <p:stCondLst>
                              <p:cond delay="0"/>
                            </p:stCondLst>
                            <p:childTnLst>
                              <p:par>
                                <p:cTn id="436" nodeType="clickEffect" fill="hold" presetClass="entr" presetID="1">
                                  <p:stCondLst>
                                    <p:cond delay="0"/>
                                  </p:stCondLst>
                                  <p:childTnLst>
                                    <p:set>
                                      <p:cBhvr>
                                        <p:cTn id="437" dur="1" fill="hold">
                                          <p:stCondLst>
                                            <p:cond delay="0"/>
                                          </p:stCondLst>
                                        </p:cTn>
                                        <p:tgtEl>
                                          <p:spTgt spid="413">
                                            <p:txEl>
                                              <p:pRg st="10" end="10"/>
                                            </p:txEl>
                                          </p:spTgt>
                                        </p:tgtEl>
                                        <p:attrNameLst>
                                          <p:attrName>style.visibility</p:attrName>
                                        </p:attrNameLst>
                                      </p:cBhvr>
                                      <p:to>
                                        <p:strVal val="visible"/>
                                      </p:to>
                                    </p:set>
                                  </p:childTnLst>
                                </p:cTn>
                              </p:par>
                            </p:childTnLst>
                          </p:cTn>
                        </p:par>
                      </p:childTnLst>
                    </p:cTn>
                  </p:par>
                  <p:par>
                    <p:cTn id="438" fill="hold">
                      <p:stCondLst>
                        <p:cond delay="indefinite"/>
                      </p:stCondLst>
                      <p:childTnLst>
                        <p:par>
                          <p:cTn id="439" fill="hold">
                            <p:stCondLst>
                              <p:cond delay="0"/>
                            </p:stCondLst>
                            <p:childTnLst>
                              <p:par>
                                <p:cTn id="440" nodeType="clickEffect" fill="hold" presetClass="entr" presetID="1">
                                  <p:stCondLst>
                                    <p:cond delay="0"/>
                                  </p:stCondLst>
                                  <p:childTnLst>
                                    <p:set>
                                      <p:cBhvr>
                                        <p:cTn id="441" dur="1" fill="hold">
                                          <p:stCondLst>
                                            <p:cond delay="0"/>
                                          </p:stCondLst>
                                        </p:cTn>
                                        <p:tgtEl>
                                          <p:spTgt spid="413">
                                            <p:txEl>
                                              <p:pRg st="11" end="11"/>
                                            </p:txEl>
                                          </p:spTgt>
                                        </p:tgtEl>
                                        <p:attrNameLst>
                                          <p:attrName>style.visibility</p:attrName>
                                        </p:attrNameLst>
                                      </p:cBhvr>
                                      <p:to>
                                        <p:strVal val="visible"/>
                                      </p:to>
                                    </p:set>
                                  </p:childTnLst>
                                </p:cTn>
                              </p:par>
                            </p:childTnLst>
                          </p:cTn>
                        </p:par>
                      </p:childTnLst>
                    </p:cTn>
                  </p:par>
                  <p:par>
                    <p:cTn id="442" fill="hold">
                      <p:stCondLst>
                        <p:cond delay="indefinite"/>
                      </p:stCondLst>
                      <p:childTnLst>
                        <p:par>
                          <p:cTn id="443" fill="hold">
                            <p:stCondLst>
                              <p:cond delay="0"/>
                            </p:stCondLst>
                            <p:childTnLst>
                              <p:par>
                                <p:cTn id="444" nodeType="clickEffect" fill="hold" presetClass="entr" presetID="1">
                                  <p:stCondLst>
                                    <p:cond delay="0"/>
                                  </p:stCondLst>
                                  <p:childTnLst>
                                    <p:set>
                                      <p:cBhvr>
                                        <p:cTn id="445" dur="1" fill="hold">
                                          <p:stCondLst>
                                            <p:cond delay="0"/>
                                          </p:stCondLst>
                                        </p:cTn>
                                        <p:tgtEl>
                                          <p:spTgt spid="413">
                                            <p:txEl>
                                              <p:pRg st="12" end="12"/>
                                            </p:txEl>
                                          </p:spTgt>
                                        </p:tgtEl>
                                        <p:attrNameLst>
                                          <p:attrName>style.visibility</p:attrName>
                                        </p:attrNameLst>
                                      </p:cBhvr>
                                      <p:to>
                                        <p:strVal val="visible"/>
                                      </p:to>
                                    </p:set>
                                  </p:childTnLst>
                                </p:cTn>
                              </p:par>
                            </p:childTnLst>
                          </p:cTn>
                        </p:par>
                      </p:childTnLst>
                    </p:cTn>
                  </p:par>
                  <p:par>
                    <p:cTn id="446" fill="hold">
                      <p:stCondLst>
                        <p:cond delay="indefinite"/>
                      </p:stCondLst>
                      <p:childTnLst>
                        <p:par>
                          <p:cTn id="447" fill="hold">
                            <p:stCondLst>
                              <p:cond delay="0"/>
                            </p:stCondLst>
                            <p:childTnLst>
                              <p:par>
                                <p:cTn id="448" nodeType="clickEffect" fill="hold" presetClass="entr" presetID="1">
                                  <p:stCondLst>
                                    <p:cond delay="0"/>
                                  </p:stCondLst>
                                  <p:childTnLst>
                                    <p:set>
                                      <p:cBhvr>
                                        <p:cTn id="449" dur="1" fill="hold">
                                          <p:stCondLst>
                                            <p:cond delay="0"/>
                                          </p:stCondLst>
                                        </p:cTn>
                                        <p:tgtEl>
                                          <p:spTgt spid="413">
                                            <p:txEl>
                                              <p:pRg st="13" end="13"/>
                                            </p:txEl>
                                          </p:spTgt>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nodeType="clickEffect" fill="hold" presetClass="entr" presetID="1">
                                  <p:stCondLst>
                                    <p:cond delay="0"/>
                                  </p:stCondLst>
                                  <p:childTnLst>
                                    <p:set>
                                      <p:cBhvr>
                                        <p:cTn id="453" dur="1" fill="hold">
                                          <p:stCondLst>
                                            <p:cond delay="0"/>
                                          </p:stCondLst>
                                        </p:cTn>
                                        <p:tgtEl>
                                          <p:spTgt spid="413">
                                            <p:txEl>
                                              <p:pRg st="14" end="14"/>
                                            </p:txEl>
                                          </p:spTgt>
                                        </p:tgtEl>
                                        <p:attrNameLst>
                                          <p:attrName>style.visibility</p:attrName>
                                        </p:attrNameLst>
                                      </p:cBhvr>
                                      <p:to>
                                        <p:strVal val="visible"/>
                                      </p:to>
                                    </p:set>
                                  </p:childTnLst>
                                </p:cTn>
                              </p:par>
                            </p:childTnLst>
                          </p:cTn>
                        </p:par>
                      </p:childTnLst>
                    </p:cTn>
                  </p:par>
                  <p:par>
                    <p:cTn id="454" fill="hold">
                      <p:stCondLst>
                        <p:cond delay="indefinite"/>
                      </p:stCondLst>
                      <p:childTnLst>
                        <p:par>
                          <p:cTn id="455" fill="hold">
                            <p:stCondLst>
                              <p:cond delay="0"/>
                            </p:stCondLst>
                            <p:childTnLst>
                              <p:par>
                                <p:cTn id="456" nodeType="clickEffect" fill="hold" presetClass="entr" presetID="1">
                                  <p:stCondLst>
                                    <p:cond delay="0"/>
                                  </p:stCondLst>
                                  <p:childTnLst>
                                    <p:set>
                                      <p:cBhvr>
                                        <p:cTn id="457" dur="1" fill="hold">
                                          <p:stCondLst>
                                            <p:cond delay="0"/>
                                          </p:stCondLst>
                                        </p:cTn>
                                        <p:tgtEl>
                                          <p:spTgt spid="413">
                                            <p:txEl>
                                              <p:pRg st="15" end="15"/>
                                            </p:txEl>
                                          </p:spTgt>
                                        </p:tgtEl>
                                        <p:attrNameLst>
                                          <p:attrName>style.visibility</p:attrName>
                                        </p:attrNameLst>
                                      </p:cBhvr>
                                      <p:to>
                                        <p:strVal val="visible"/>
                                      </p:to>
                                    </p:set>
                                  </p:childTnLst>
                                </p:cTn>
                              </p:par>
                            </p:childTnLst>
                          </p:cTn>
                        </p:par>
                      </p:childTnLst>
                    </p:cTn>
                  </p:par>
                  <p:par>
                    <p:cTn id="458" fill="hold">
                      <p:stCondLst>
                        <p:cond delay="indefinite"/>
                      </p:stCondLst>
                      <p:childTnLst>
                        <p:par>
                          <p:cTn id="459" fill="hold">
                            <p:stCondLst>
                              <p:cond delay="0"/>
                            </p:stCondLst>
                            <p:childTnLst>
                              <p:par>
                                <p:cTn id="460" nodeType="clickEffect" fill="hold" presetClass="entr" presetID="1">
                                  <p:stCondLst>
                                    <p:cond delay="0"/>
                                  </p:stCondLst>
                                  <p:childTnLst>
                                    <p:set>
                                      <p:cBhvr>
                                        <p:cTn id="461"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462" fill="hold">
                      <p:stCondLst>
                        <p:cond delay="indefinite"/>
                      </p:stCondLst>
                      <p:childTnLst>
                        <p:par>
                          <p:cTn id="463" fill="hold">
                            <p:stCondLst>
                              <p:cond delay="0"/>
                            </p:stCondLst>
                            <p:childTnLst>
                              <p:par>
                                <p:cTn id="464" nodeType="clickEffect" fill="hold" presetClass="entr" presetID="1">
                                  <p:stCondLst>
                                    <p:cond delay="0"/>
                                  </p:stCondLst>
                                  <p:childTnLst>
                                    <p:set>
                                      <p:cBhvr>
                                        <p:cTn id="465" dur="1" fill="hold">
                                          <p:stCondLst>
                                            <p:cond delay="0"/>
                                          </p:stCondLst>
                                        </p:cTn>
                                        <p:tgtEl>
                                          <p:spTgt spid="413">
                                            <p:txEl>
                                              <p:pRg st="1" end="1"/>
                                            </p:txEl>
                                          </p:spTgt>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nodeType="clickEffect" fill="hold" presetClass="entr" presetID="1">
                                  <p:stCondLst>
                                    <p:cond delay="0"/>
                                  </p:stCondLst>
                                  <p:childTnLst>
                                    <p:set>
                                      <p:cBhvr>
                                        <p:cTn id="469"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470" fill="hold">
                      <p:stCondLst>
                        <p:cond delay="indefinite"/>
                      </p:stCondLst>
                      <p:childTnLst>
                        <p:par>
                          <p:cTn id="471" fill="hold">
                            <p:stCondLst>
                              <p:cond delay="0"/>
                            </p:stCondLst>
                            <p:childTnLst>
                              <p:par>
                                <p:cTn id="472" nodeType="clickEffect" fill="hold" presetClass="entr" presetID="1">
                                  <p:stCondLst>
                                    <p:cond delay="0"/>
                                  </p:stCondLst>
                                  <p:childTnLst>
                                    <p:set>
                                      <p:cBhvr>
                                        <p:cTn id="473" dur="1" fill="hold">
                                          <p:stCondLst>
                                            <p:cond delay="0"/>
                                          </p:stCondLst>
                                        </p:cTn>
                                        <p:tgtEl>
                                          <p:spTgt spid="413">
                                            <p:txEl>
                                              <p:pRg st="3" end="3"/>
                                            </p:txEl>
                                          </p:spTgt>
                                        </p:tgtEl>
                                        <p:attrNameLst>
                                          <p:attrName>style.visibility</p:attrName>
                                        </p:attrNameLst>
                                      </p:cBhvr>
                                      <p:to>
                                        <p:strVal val="visible"/>
                                      </p:to>
                                    </p:set>
                                  </p:childTnLst>
                                </p:cTn>
                              </p:par>
                            </p:childTnLst>
                          </p:cTn>
                        </p:par>
                      </p:childTnLst>
                    </p:cTn>
                  </p:par>
                  <p:par>
                    <p:cTn id="474" fill="hold">
                      <p:stCondLst>
                        <p:cond delay="indefinite"/>
                      </p:stCondLst>
                      <p:childTnLst>
                        <p:par>
                          <p:cTn id="475" fill="hold">
                            <p:stCondLst>
                              <p:cond delay="0"/>
                            </p:stCondLst>
                            <p:childTnLst>
                              <p:par>
                                <p:cTn id="476" nodeType="clickEffect" fill="hold" presetClass="entr" presetID="1">
                                  <p:stCondLst>
                                    <p:cond delay="0"/>
                                  </p:stCondLst>
                                  <p:childTnLst>
                                    <p:set>
                                      <p:cBhvr>
                                        <p:cTn id="477" dur="1" fill="hold">
                                          <p:stCondLst>
                                            <p:cond delay="0"/>
                                          </p:stCondLst>
                                        </p:cTn>
                                        <p:tgtEl>
                                          <p:spTgt spid="413">
                                            <p:txEl>
                                              <p:pRg st="4" end="4"/>
                                            </p:txEl>
                                          </p:spTgt>
                                        </p:tgtEl>
                                        <p:attrNameLst>
                                          <p:attrName>style.visibility</p:attrName>
                                        </p:attrNameLst>
                                      </p:cBhvr>
                                      <p:to>
                                        <p:strVal val="visible"/>
                                      </p:to>
                                    </p:set>
                                  </p:childTnLst>
                                </p:cTn>
                              </p:par>
                            </p:childTnLst>
                          </p:cTn>
                        </p:par>
                      </p:childTnLst>
                    </p:cTn>
                  </p:par>
                  <p:par>
                    <p:cTn id="478" fill="hold">
                      <p:stCondLst>
                        <p:cond delay="indefinite"/>
                      </p:stCondLst>
                      <p:childTnLst>
                        <p:par>
                          <p:cTn id="479" fill="hold">
                            <p:stCondLst>
                              <p:cond delay="0"/>
                            </p:stCondLst>
                            <p:childTnLst>
                              <p:par>
                                <p:cTn id="480" nodeType="clickEffect" fill="hold" presetClass="entr" presetID="1">
                                  <p:stCondLst>
                                    <p:cond delay="0"/>
                                  </p:stCondLst>
                                  <p:childTnLst>
                                    <p:set>
                                      <p:cBhvr>
                                        <p:cTn id="481" dur="1" fill="hold">
                                          <p:stCondLst>
                                            <p:cond delay="0"/>
                                          </p:stCondLst>
                                        </p:cTn>
                                        <p:tgtEl>
                                          <p:spTgt spid="413">
                                            <p:txEl>
                                              <p:pRg st="5" end="5"/>
                                            </p:txEl>
                                          </p:spTgt>
                                        </p:tgtEl>
                                        <p:attrNameLst>
                                          <p:attrName>style.visibility</p:attrName>
                                        </p:attrNameLst>
                                      </p:cBhvr>
                                      <p:to>
                                        <p:strVal val="visible"/>
                                      </p:to>
                                    </p:set>
                                  </p:childTnLst>
                                </p:cTn>
                              </p:par>
                            </p:childTnLst>
                          </p:cTn>
                        </p:par>
                      </p:childTnLst>
                    </p:cTn>
                  </p:par>
                  <p:par>
                    <p:cTn id="482" fill="hold">
                      <p:stCondLst>
                        <p:cond delay="indefinite"/>
                      </p:stCondLst>
                      <p:childTnLst>
                        <p:par>
                          <p:cTn id="483" fill="hold">
                            <p:stCondLst>
                              <p:cond delay="0"/>
                            </p:stCondLst>
                            <p:childTnLst>
                              <p:par>
                                <p:cTn id="484" nodeType="clickEffect" fill="hold" presetClass="entr" presetID="1">
                                  <p:stCondLst>
                                    <p:cond delay="0"/>
                                  </p:stCondLst>
                                  <p:childTnLst>
                                    <p:set>
                                      <p:cBhvr>
                                        <p:cTn id="485" dur="1" fill="hold">
                                          <p:stCondLst>
                                            <p:cond delay="0"/>
                                          </p:stCondLst>
                                        </p:cTn>
                                        <p:tgtEl>
                                          <p:spTgt spid="413">
                                            <p:txEl>
                                              <p:pRg st="6" end="6"/>
                                            </p:txEl>
                                          </p:spTgt>
                                        </p:tgtEl>
                                        <p:attrNameLst>
                                          <p:attrName>style.visibility</p:attrName>
                                        </p:attrNameLst>
                                      </p:cBhvr>
                                      <p:to>
                                        <p:strVal val="visible"/>
                                      </p:to>
                                    </p:set>
                                  </p:childTnLst>
                                </p:cTn>
                              </p:par>
                            </p:childTnLst>
                          </p:cTn>
                        </p:par>
                      </p:childTnLst>
                    </p:cTn>
                  </p:par>
                  <p:par>
                    <p:cTn id="486" fill="hold">
                      <p:stCondLst>
                        <p:cond delay="indefinite"/>
                      </p:stCondLst>
                      <p:childTnLst>
                        <p:par>
                          <p:cTn id="487" fill="hold">
                            <p:stCondLst>
                              <p:cond delay="0"/>
                            </p:stCondLst>
                            <p:childTnLst>
                              <p:par>
                                <p:cTn id="488" nodeType="clickEffect" fill="hold" presetClass="entr" presetID="1">
                                  <p:stCondLst>
                                    <p:cond delay="0"/>
                                  </p:stCondLst>
                                  <p:childTnLst>
                                    <p:set>
                                      <p:cBhvr>
                                        <p:cTn id="489" dur="1" fill="hold">
                                          <p:stCondLst>
                                            <p:cond delay="0"/>
                                          </p:stCondLst>
                                        </p:cTn>
                                        <p:tgtEl>
                                          <p:spTgt spid="413">
                                            <p:txEl>
                                              <p:pRg st="7" end="7"/>
                                            </p:txEl>
                                          </p:spTgt>
                                        </p:tgtEl>
                                        <p:attrNameLst>
                                          <p:attrName>style.visibility</p:attrName>
                                        </p:attrNameLst>
                                      </p:cBhvr>
                                      <p:to>
                                        <p:strVal val="visible"/>
                                      </p:to>
                                    </p:set>
                                  </p:childTnLst>
                                </p:cTn>
                              </p:par>
                            </p:childTnLst>
                          </p:cTn>
                        </p:par>
                      </p:childTnLst>
                    </p:cTn>
                  </p:par>
                  <p:par>
                    <p:cTn id="490" fill="hold">
                      <p:stCondLst>
                        <p:cond delay="indefinite"/>
                      </p:stCondLst>
                      <p:childTnLst>
                        <p:par>
                          <p:cTn id="491" fill="hold">
                            <p:stCondLst>
                              <p:cond delay="0"/>
                            </p:stCondLst>
                            <p:childTnLst>
                              <p:par>
                                <p:cTn id="492" nodeType="clickEffect" fill="hold" presetClass="entr" presetID="1">
                                  <p:stCondLst>
                                    <p:cond delay="0"/>
                                  </p:stCondLst>
                                  <p:childTnLst>
                                    <p:set>
                                      <p:cBhvr>
                                        <p:cTn id="493" dur="1" fill="hold">
                                          <p:stCondLst>
                                            <p:cond delay="0"/>
                                          </p:stCondLst>
                                        </p:cTn>
                                        <p:tgtEl>
                                          <p:spTgt spid="413">
                                            <p:txEl>
                                              <p:pRg st="8" end="8"/>
                                            </p:txEl>
                                          </p:spTgt>
                                        </p:tgtEl>
                                        <p:attrNameLst>
                                          <p:attrName>style.visibility</p:attrName>
                                        </p:attrNameLst>
                                      </p:cBhvr>
                                      <p:to>
                                        <p:strVal val="visible"/>
                                      </p:to>
                                    </p:set>
                                  </p:childTnLst>
                                </p:cTn>
                              </p:par>
                            </p:childTnLst>
                          </p:cTn>
                        </p:par>
                      </p:childTnLst>
                    </p:cTn>
                  </p:par>
                  <p:par>
                    <p:cTn id="494" fill="hold">
                      <p:stCondLst>
                        <p:cond delay="indefinite"/>
                      </p:stCondLst>
                      <p:childTnLst>
                        <p:par>
                          <p:cTn id="495" fill="hold">
                            <p:stCondLst>
                              <p:cond delay="0"/>
                            </p:stCondLst>
                            <p:childTnLst>
                              <p:par>
                                <p:cTn id="496" nodeType="clickEffect" fill="hold" presetClass="entr" presetID="1">
                                  <p:stCondLst>
                                    <p:cond delay="0"/>
                                  </p:stCondLst>
                                  <p:childTnLst>
                                    <p:set>
                                      <p:cBhvr>
                                        <p:cTn id="497" dur="1" fill="hold">
                                          <p:stCondLst>
                                            <p:cond delay="0"/>
                                          </p:stCondLst>
                                        </p:cTn>
                                        <p:tgtEl>
                                          <p:spTgt spid="413">
                                            <p:txEl>
                                              <p:pRg st="9" end="9"/>
                                            </p:txEl>
                                          </p:spTgt>
                                        </p:tgtEl>
                                        <p:attrNameLst>
                                          <p:attrName>style.visibility</p:attrName>
                                        </p:attrNameLst>
                                      </p:cBhvr>
                                      <p:to>
                                        <p:strVal val="visible"/>
                                      </p:to>
                                    </p:set>
                                  </p:childTnLst>
                                </p:cTn>
                              </p:par>
                            </p:childTnLst>
                          </p:cTn>
                        </p:par>
                      </p:childTnLst>
                    </p:cTn>
                  </p:par>
                  <p:par>
                    <p:cTn id="498" fill="hold">
                      <p:stCondLst>
                        <p:cond delay="indefinite"/>
                      </p:stCondLst>
                      <p:childTnLst>
                        <p:par>
                          <p:cTn id="499" fill="hold">
                            <p:stCondLst>
                              <p:cond delay="0"/>
                            </p:stCondLst>
                            <p:childTnLst>
                              <p:par>
                                <p:cTn id="500" nodeType="clickEffect" fill="hold" presetClass="entr" presetID="1">
                                  <p:stCondLst>
                                    <p:cond delay="0"/>
                                  </p:stCondLst>
                                  <p:childTnLst>
                                    <p:set>
                                      <p:cBhvr>
                                        <p:cTn id="501" dur="1" fill="hold">
                                          <p:stCondLst>
                                            <p:cond delay="0"/>
                                          </p:stCondLst>
                                        </p:cTn>
                                        <p:tgtEl>
                                          <p:spTgt spid="413">
                                            <p:txEl>
                                              <p:pRg st="10" end="10"/>
                                            </p:txEl>
                                          </p:spTgt>
                                        </p:tgtEl>
                                        <p:attrNameLst>
                                          <p:attrName>style.visibility</p:attrName>
                                        </p:attrNameLst>
                                      </p:cBhvr>
                                      <p:to>
                                        <p:strVal val="visible"/>
                                      </p:to>
                                    </p:set>
                                  </p:childTnLst>
                                </p:cTn>
                              </p:par>
                            </p:childTnLst>
                          </p:cTn>
                        </p:par>
                      </p:childTnLst>
                    </p:cTn>
                  </p:par>
                  <p:par>
                    <p:cTn id="502" fill="hold">
                      <p:stCondLst>
                        <p:cond delay="indefinite"/>
                      </p:stCondLst>
                      <p:childTnLst>
                        <p:par>
                          <p:cTn id="503" fill="hold">
                            <p:stCondLst>
                              <p:cond delay="0"/>
                            </p:stCondLst>
                            <p:childTnLst>
                              <p:par>
                                <p:cTn id="504" nodeType="clickEffect" fill="hold" presetClass="entr" presetID="1">
                                  <p:stCondLst>
                                    <p:cond delay="0"/>
                                  </p:stCondLst>
                                  <p:childTnLst>
                                    <p:set>
                                      <p:cBhvr>
                                        <p:cTn id="505" dur="1" fill="hold">
                                          <p:stCondLst>
                                            <p:cond delay="0"/>
                                          </p:stCondLst>
                                        </p:cTn>
                                        <p:tgtEl>
                                          <p:spTgt spid="413">
                                            <p:txEl>
                                              <p:pRg st="11" end="11"/>
                                            </p:txEl>
                                          </p:spTgt>
                                        </p:tgtEl>
                                        <p:attrNameLst>
                                          <p:attrName>style.visibility</p:attrName>
                                        </p:attrNameLst>
                                      </p:cBhvr>
                                      <p:to>
                                        <p:strVal val="visible"/>
                                      </p:to>
                                    </p:set>
                                  </p:childTnLst>
                                </p:cTn>
                              </p:par>
                            </p:childTnLst>
                          </p:cTn>
                        </p:par>
                      </p:childTnLst>
                    </p:cTn>
                  </p:par>
                  <p:par>
                    <p:cTn id="506" fill="hold">
                      <p:stCondLst>
                        <p:cond delay="indefinite"/>
                      </p:stCondLst>
                      <p:childTnLst>
                        <p:par>
                          <p:cTn id="507" fill="hold">
                            <p:stCondLst>
                              <p:cond delay="0"/>
                            </p:stCondLst>
                            <p:childTnLst>
                              <p:par>
                                <p:cTn id="508" nodeType="clickEffect" fill="hold" presetClass="entr" presetID="1">
                                  <p:stCondLst>
                                    <p:cond delay="0"/>
                                  </p:stCondLst>
                                  <p:childTnLst>
                                    <p:set>
                                      <p:cBhvr>
                                        <p:cTn id="509" dur="1" fill="hold">
                                          <p:stCondLst>
                                            <p:cond delay="0"/>
                                          </p:stCondLst>
                                        </p:cTn>
                                        <p:tgtEl>
                                          <p:spTgt spid="413">
                                            <p:txEl>
                                              <p:pRg st="12" end="12"/>
                                            </p:txEl>
                                          </p:spTgt>
                                        </p:tgtEl>
                                        <p:attrNameLst>
                                          <p:attrName>style.visibility</p:attrName>
                                        </p:attrNameLst>
                                      </p:cBhvr>
                                      <p:to>
                                        <p:strVal val="visible"/>
                                      </p:to>
                                    </p:set>
                                  </p:childTnLst>
                                </p:cTn>
                              </p:par>
                            </p:childTnLst>
                          </p:cTn>
                        </p:par>
                      </p:childTnLst>
                    </p:cTn>
                  </p:par>
                  <p:par>
                    <p:cTn id="510" fill="hold">
                      <p:stCondLst>
                        <p:cond delay="indefinite"/>
                      </p:stCondLst>
                      <p:childTnLst>
                        <p:par>
                          <p:cTn id="511" fill="hold">
                            <p:stCondLst>
                              <p:cond delay="0"/>
                            </p:stCondLst>
                            <p:childTnLst>
                              <p:par>
                                <p:cTn id="512" nodeType="clickEffect" fill="hold" presetClass="entr" presetID="1">
                                  <p:stCondLst>
                                    <p:cond delay="0"/>
                                  </p:stCondLst>
                                  <p:childTnLst>
                                    <p:set>
                                      <p:cBhvr>
                                        <p:cTn id="513" dur="1" fill="hold">
                                          <p:stCondLst>
                                            <p:cond delay="0"/>
                                          </p:stCondLst>
                                        </p:cTn>
                                        <p:tgtEl>
                                          <p:spTgt spid="413">
                                            <p:txEl>
                                              <p:pRg st="13" end="13"/>
                                            </p:txEl>
                                          </p:spTgt>
                                        </p:tgtEl>
                                        <p:attrNameLst>
                                          <p:attrName>style.visibility</p:attrName>
                                        </p:attrNameLst>
                                      </p:cBhvr>
                                      <p:to>
                                        <p:strVal val="visible"/>
                                      </p:to>
                                    </p:set>
                                  </p:childTnLst>
                                </p:cTn>
                              </p:par>
                            </p:childTnLst>
                          </p:cTn>
                        </p:par>
                      </p:childTnLst>
                    </p:cTn>
                  </p:par>
                  <p:par>
                    <p:cTn id="514" fill="hold">
                      <p:stCondLst>
                        <p:cond delay="indefinite"/>
                      </p:stCondLst>
                      <p:childTnLst>
                        <p:par>
                          <p:cTn id="515" fill="hold">
                            <p:stCondLst>
                              <p:cond delay="0"/>
                            </p:stCondLst>
                            <p:childTnLst>
                              <p:par>
                                <p:cTn id="516" nodeType="clickEffect" fill="hold" presetClass="entr" presetID="1">
                                  <p:stCondLst>
                                    <p:cond delay="0"/>
                                  </p:stCondLst>
                                  <p:childTnLst>
                                    <p:set>
                                      <p:cBhvr>
                                        <p:cTn id="517" dur="1" fill="hold">
                                          <p:stCondLst>
                                            <p:cond delay="0"/>
                                          </p:stCondLst>
                                        </p:cTn>
                                        <p:tgtEl>
                                          <p:spTgt spid="413">
                                            <p:txEl>
                                              <p:pRg st="14" end="14"/>
                                            </p:txEl>
                                          </p:spTgt>
                                        </p:tgtEl>
                                        <p:attrNameLst>
                                          <p:attrName>style.visibility</p:attrName>
                                        </p:attrNameLst>
                                      </p:cBhvr>
                                      <p:to>
                                        <p:strVal val="visible"/>
                                      </p:to>
                                    </p:set>
                                  </p:childTnLst>
                                </p:cTn>
                              </p:par>
                            </p:childTnLst>
                          </p:cTn>
                        </p:par>
                      </p:childTnLst>
                    </p:cTn>
                  </p:par>
                  <p:par>
                    <p:cTn id="518" fill="hold">
                      <p:stCondLst>
                        <p:cond delay="indefinite"/>
                      </p:stCondLst>
                      <p:childTnLst>
                        <p:par>
                          <p:cTn id="519" fill="hold">
                            <p:stCondLst>
                              <p:cond delay="0"/>
                            </p:stCondLst>
                            <p:childTnLst>
                              <p:par>
                                <p:cTn id="520" nodeType="clickEffect" fill="hold" presetClass="entr" presetID="1">
                                  <p:stCondLst>
                                    <p:cond delay="0"/>
                                  </p:stCondLst>
                                  <p:childTnLst>
                                    <p:set>
                                      <p:cBhvr>
                                        <p:cTn id="521" dur="1" fill="hold">
                                          <p:stCondLst>
                                            <p:cond delay="0"/>
                                          </p:stCondLst>
                                        </p:cTn>
                                        <p:tgtEl>
                                          <p:spTgt spid="413">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algn="l" pos="0"/>
              </a:tabLst>
            </a:pPr>
            <a:r>
              <a:rPr b="0" lang="da-DK" sz="1800" spc="-1" strike="noStrike">
                <a:solidFill>
                  <a:srgbClr val="ffffff"/>
                </a:solidFill>
                <a:latin typeface="Roboto"/>
                <a:ea typeface="Roboto"/>
              </a:rPr>
              <a:t>Udredning og diagnostik</a:t>
            </a:r>
            <a:endParaRPr b="0" lang="da-DK" sz="1800" spc="-1" strike="noStrike">
              <a:solidFill>
                <a:srgbClr val="eeeeee"/>
              </a:solidFill>
              <a:latin typeface="Roboto"/>
            </a:endParaRPr>
          </a:p>
        </p:txBody>
      </p:sp>
      <p:sp>
        <p:nvSpPr>
          <p:cNvPr id="415" name="Google Shape;332;p47"/>
          <p:cNvSpPr/>
          <p:nvPr/>
        </p:nvSpPr>
        <p:spPr>
          <a:xfrm>
            <a:off x="158760" y="784440"/>
            <a:ext cx="7710120" cy="3671280"/>
          </a:xfrm>
          <a:prstGeom prst="rect">
            <a:avLst/>
          </a:prstGeom>
          <a:noFill/>
          <a:ln w="0">
            <a:noFill/>
          </a:ln>
        </p:spPr>
        <p:style>
          <a:lnRef idx="0"/>
          <a:fillRef idx="0"/>
          <a:effectRef idx="0"/>
          <a:fontRef idx="minor"/>
        </p:style>
        <p:txBody>
          <a:bodyPr tIns="91440" bIns="91440" anchor="t">
            <a:spAutoFit/>
          </a:bodyPr>
          <a:p>
            <a:pPr marL="457200" indent="-329760">
              <a:lnSpc>
                <a:spcPct val="90000"/>
              </a:lnSpc>
              <a:buClr>
                <a:srgbClr val="000000"/>
              </a:buClr>
              <a:buFont typeface="Arial"/>
              <a:buChar char="•"/>
            </a:pPr>
            <a:r>
              <a:rPr b="0" lang="da-DK" sz="1600" spc="-1" strike="noStrike">
                <a:solidFill>
                  <a:srgbClr val="000000"/>
                </a:solidFill>
                <a:latin typeface="Calibri"/>
                <a:ea typeface="Calibri"/>
              </a:rPr>
              <a:t>Journalkonceptet er grundlæggende ens i alle specialer </a:t>
            </a:r>
            <a:endParaRPr b="0" lang="da-DK" sz="1600" spc="-1" strike="noStrike">
              <a:latin typeface="Arial"/>
            </a:endParaRPr>
          </a:p>
          <a:p>
            <a:pPr marL="457200" indent="-329760">
              <a:lnSpc>
                <a:spcPct val="90000"/>
              </a:lnSpc>
              <a:spcBef>
                <a:spcPts val="1001"/>
              </a:spcBef>
              <a:buClr>
                <a:srgbClr val="000000"/>
              </a:buClr>
              <a:buFont typeface="Arial"/>
              <a:buChar char="•"/>
            </a:pPr>
            <a:r>
              <a:rPr b="1" lang="da-DK" sz="1600" spc="-1" strike="noStrike">
                <a:solidFill>
                  <a:srgbClr val="000000"/>
                </a:solidFill>
                <a:latin typeface="Calibri"/>
                <a:ea typeface="Calibri"/>
              </a:rPr>
              <a:t>Udredning sker vha: </a:t>
            </a:r>
            <a:endParaRPr b="0" lang="da-DK" sz="1600" spc="-1" strike="noStrike">
              <a:latin typeface="Arial"/>
            </a:endParaRPr>
          </a:p>
          <a:p>
            <a:pPr lvl="1" marL="914400" indent="-329760">
              <a:lnSpc>
                <a:spcPct val="90000"/>
              </a:lnSpc>
              <a:spcBef>
                <a:spcPts val="499"/>
              </a:spcBef>
              <a:buClr>
                <a:srgbClr val="000000"/>
              </a:buClr>
              <a:buFont typeface="Arial"/>
              <a:buChar char="•"/>
            </a:pPr>
            <a:r>
              <a:rPr b="0" lang="da-DK" sz="1600" spc="-1" strike="noStrike">
                <a:solidFill>
                  <a:srgbClr val="000000"/>
                </a:solidFill>
                <a:latin typeface="Calibri"/>
                <a:ea typeface="Calibri"/>
              </a:rPr>
              <a:t>Anamnese </a:t>
            </a:r>
            <a:endParaRPr b="0" lang="da-DK" sz="1600" spc="-1" strike="noStrike">
              <a:latin typeface="Arial"/>
            </a:endParaRPr>
          </a:p>
          <a:p>
            <a:pPr lvl="1" marL="914400" indent="-329760">
              <a:lnSpc>
                <a:spcPct val="90000"/>
              </a:lnSpc>
              <a:spcBef>
                <a:spcPts val="499"/>
              </a:spcBef>
              <a:buClr>
                <a:srgbClr val="000000"/>
              </a:buClr>
              <a:buFont typeface="Arial"/>
              <a:buChar char="•"/>
            </a:pPr>
            <a:r>
              <a:rPr b="0" lang="da-DK" sz="1600" spc="-1" strike="noStrike">
                <a:solidFill>
                  <a:srgbClr val="000000"/>
                </a:solidFill>
                <a:latin typeface="Calibri"/>
                <a:ea typeface="Calibri"/>
              </a:rPr>
              <a:t>Objektive fund  </a:t>
            </a:r>
            <a:endParaRPr b="0" lang="da-DK" sz="1600" spc="-1" strike="noStrike">
              <a:latin typeface="Arial"/>
            </a:endParaRPr>
          </a:p>
          <a:p>
            <a:pPr lvl="1" marL="914400" indent="-329760">
              <a:lnSpc>
                <a:spcPct val="90000"/>
              </a:lnSpc>
              <a:spcBef>
                <a:spcPts val="499"/>
              </a:spcBef>
              <a:buClr>
                <a:srgbClr val="000000"/>
              </a:buClr>
              <a:buFont typeface="Arial"/>
              <a:buChar char="•"/>
            </a:pPr>
            <a:r>
              <a:rPr b="0" lang="da-DK" sz="1600" spc="-1" strike="noStrike">
                <a:solidFill>
                  <a:srgbClr val="000000"/>
                </a:solidFill>
                <a:latin typeface="Calibri"/>
                <a:ea typeface="Calibri"/>
              </a:rPr>
              <a:t>Paraklinik </a:t>
            </a:r>
            <a:endParaRPr b="0" lang="da-DK" sz="1600" spc="-1" strike="noStrike">
              <a:latin typeface="Arial"/>
            </a:endParaRPr>
          </a:p>
          <a:p>
            <a:pPr marL="457200" indent="-329760">
              <a:lnSpc>
                <a:spcPct val="90000"/>
              </a:lnSpc>
              <a:spcBef>
                <a:spcPts val="1001"/>
              </a:spcBef>
              <a:buClr>
                <a:srgbClr val="000000"/>
              </a:buClr>
              <a:buFont typeface="Arial"/>
              <a:buChar char="•"/>
            </a:pPr>
            <a:r>
              <a:rPr b="0" lang="da-DK" sz="1600" spc="-1" strike="noStrike">
                <a:solidFill>
                  <a:srgbClr val="000000"/>
                </a:solidFill>
                <a:latin typeface="Calibri"/>
                <a:ea typeface="Calibri"/>
              </a:rPr>
              <a:t>Lægen ordinerer parakliniske undersøgelser pba. anamnesen </a:t>
            </a:r>
            <a:endParaRPr b="0" lang="da-DK" sz="1600" spc="-1" strike="noStrike">
              <a:latin typeface="Arial"/>
            </a:endParaRPr>
          </a:p>
          <a:p>
            <a:pPr lvl="1" marL="914400" indent="-329760">
              <a:lnSpc>
                <a:spcPct val="90000"/>
              </a:lnSpc>
              <a:spcBef>
                <a:spcPts val="499"/>
              </a:spcBef>
              <a:buClr>
                <a:srgbClr val="000000"/>
              </a:buClr>
              <a:buFont typeface="Arial"/>
              <a:buChar char="•"/>
            </a:pPr>
            <a:r>
              <a:rPr b="0" lang="da-DK" sz="1600" spc="-1" strike="noStrike">
                <a:solidFill>
                  <a:srgbClr val="000000"/>
                </a:solidFill>
                <a:latin typeface="Calibri"/>
                <a:ea typeface="Calibri"/>
              </a:rPr>
              <a:t>Hvad leder vi efter?</a:t>
            </a:r>
            <a:endParaRPr b="0" lang="da-DK" sz="1600" spc="-1" strike="noStrike">
              <a:latin typeface="Arial"/>
            </a:endParaRPr>
          </a:p>
          <a:p>
            <a:pPr lvl="1" marL="914400" indent="-329760">
              <a:lnSpc>
                <a:spcPct val="90000"/>
              </a:lnSpc>
              <a:spcBef>
                <a:spcPts val="499"/>
              </a:spcBef>
              <a:buClr>
                <a:srgbClr val="000000"/>
              </a:buClr>
              <a:buFont typeface="Arial"/>
              <a:buChar char="•"/>
            </a:pPr>
            <a:r>
              <a:rPr b="0" lang="da-DK" sz="1600" spc="-1" strike="noStrike">
                <a:solidFill>
                  <a:srgbClr val="000000"/>
                </a:solidFill>
                <a:latin typeface="Calibri"/>
                <a:ea typeface="Calibri"/>
              </a:rPr>
              <a:t>Hvorfor scanner man ikke bare alle? </a:t>
            </a:r>
            <a:endParaRPr b="0" lang="da-DK" sz="1600" spc="-1" strike="noStrike">
              <a:latin typeface="Arial"/>
            </a:endParaRPr>
          </a:p>
          <a:p>
            <a:pPr marL="457200" indent="-329760">
              <a:lnSpc>
                <a:spcPct val="90000"/>
              </a:lnSpc>
              <a:spcBef>
                <a:spcPts val="1001"/>
              </a:spcBef>
              <a:buClr>
                <a:srgbClr val="000000"/>
              </a:buClr>
              <a:buFont typeface="Arial"/>
              <a:buChar char="•"/>
            </a:pPr>
            <a:r>
              <a:rPr b="0" lang="da-DK" sz="1600" spc="-1" strike="noStrike">
                <a:solidFill>
                  <a:srgbClr val="000000"/>
                </a:solidFill>
                <a:latin typeface="Calibri"/>
                <a:ea typeface="Calibri"/>
              </a:rPr>
              <a:t>Diagnostik bygger på resultater fra udredning </a:t>
            </a:r>
            <a:endParaRPr b="0" lang="da-DK" sz="1600" spc="-1" strike="noStrike">
              <a:latin typeface="Arial"/>
            </a:endParaRPr>
          </a:p>
          <a:p>
            <a:pPr marL="457200" indent="-329760">
              <a:lnSpc>
                <a:spcPct val="90000"/>
              </a:lnSpc>
              <a:spcBef>
                <a:spcPts val="1001"/>
              </a:spcBef>
              <a:buClr>
                <a:srgbClr val="000000"/>
              </a:buClr>
              <a:buFont typeface="Arial"/>
              <a:buChar char="•"/>
            </a:pPr>
            <a:r>
              <a:rPr b="0" lang="da-DK" sz="1600" spc="-1" strike="noStrike">
                <a:solidFill>
                  <a:srgbClr val="000000"/>
                </a:solidFill>
                <a:latin typeface="Calibri"/>
                <a:ea typeface="Calibri"/>
              </a:rPr>
              <a:t>Behandling afhænger af diagnose </a:t>
            </a:r>
            <a:endParaRPr b="0" lang="da-DK" sz="1600" spc="-1" strike="noStrike">
              <a:latin typeface="Arial"/>
            </a:endParaRPr>
          </a:p>
          <a:p>
            <a:pPr lvl="1" marL="914400" indent="-329760">
              <a:lnSpc>
                <a:spcPct val="90000"/>
              </a:lnSpc>
              <a:spcBef>
                <a:spcPts val="499"/>
              </a:spcBef>
              <a:buClr>
                <a:srgbClr val="000000"/>
              </a:buClr>
              <a:buFont typeface="Arial"/>
              <a:buChar char="•"/>
            </a:pPr>
            <a:r>
              <a:rPr b="0" lang="da-DK" sz="1600" spc="-1" strike="noStrike">
                <a:solidFill>
                  <a:srgbClr val="000000"/>
                </a:solidFill>
                <a:latin typeface="Calibri"/>
                <a:ea typeface="Calibri"/>
              </a:rPr>
              <a:t>Og patient! </a:t>
            </a:r>
            <a:endParaRPr b="0" lang="da-DK" sz="1600" spc="-1" strike="noStrike">
              <a:latin typeface="Arial"/>
            </a:endParaRPr>
          </a:p>
          <a:p>
            <a:pPr>
              <a:lnSpc>
                <a:spcPct val="70000"/>
              </a:lnSpc>
              <a:buNone/>
              <a:tabLst>
                <a:tab algn="l" pos="0"/>
              </a:tabLst>
            </a:pPr>
            <a:endParaRPr b="0" lang="da-DK" sz="1800" spc="-1" strike="noStrike">
              <a:latin typeface="Arial"/>
            </a:endParaRPr>
          </a:p>
        </p:txBody>
      </p:sp>
      <p:pic>
        <p:nvPicPr>
          <p:cNvPr id="416" name="Google Shape;333;p47" descr=""/>
          <p:cNvPicPr/>
          <p:nvPr/>
        </p:nvPicPr>
        <p:blipFill>
          <a:blip r:embed="rId1"/>
          <a:srcRect l="19695" t="0" r="35068" b="0"/>
          <a:stretch/>
        </p:blipFill>
        <p:spPr>
          <a:xfrm>
            <a:off x="5816160" y="784440"/>
            <a:ext cx="3259080" cy="4196880"/>
          </a:xfrm>
          <a:prstGeom prst="rect">
            <a:avLst/>
          </a:prstGeom>
          <a:ln w="0">
            <a:noFill/>
          </a:ln>
          <a:effectLst>
            <a:outerShdw dist="50760" dir="10800000" blurRad="0" rotWithShape="0">
              <a:srgbClr val="000000">
                <a:alpha val="40000"/>
              </a:srgbClr>
            </a:outerShdw>
          </a:effectLst>
        </p:spPr>
      </p:pic>
    </p:spTree>
  </p:cSld>
  <mc:AlternateContent>
    <mc:Choice Requires="p14">
      <p:transition spd="slow" p14:dur="2000"/>
    </mc:Choice>
    <mc:Fallback>
      <p:transition spd="slow"/>
    </mc:Fallback>
  </mc:AlternateContent>
  <p:timing>
    <p:tnLst>
      <p:par>
        <p:cTn id="522" dur="indefinite" restart="never" nodeType="tmRoot">
          <p:childTnLst>
            <p:seq>
              <p:cTn id="523" dur="indefinite" nodeType="mainSeq">
                <p:childTnLst>
                  <p:par>
                    <p:cTn id="524" fill="hold">
                      <p:stCondLst>
                        <p:cond delay="indefinite"/>
                      </p:stCondLst>
                      <p:childTnLst>
                        <p:par>
                          <p:cTn id="525" fill="hold">
                            <p:stCondLst>
                              <p:cond delay="0"/>
                            </p:stCondLst>
                            <p:childTnLst>
                              <p:par>
                                <p:cTn id="526" nodeType="clickEffect" fill="hold" presetClass="entr" presetID="1">
                                  <p:stCondLst>
                                    <p:cond delay="0"/>
                                  </p:stCondLst>
                                  <p:childTnLst>
                                    <p:set>
                                      <p:cBhvr>
                                        <p:cTn id="527" dur="1" fill="hold">
                                          <p:stCondLst>
                                            <p:cond delay="0"/>
                                          </p:stCondLst>
                                        </p:cTn>
                                        <p:tgtEl>
                                          <p:spTgt spid="415">
                                            <p:txEl>
                                              <p:pRg st="0" end="0"/>
                                            </p:txEl>
                                          </p:spTgt>
                                        </p:tgtEl>
                                        <p:attrNameLst>
                                          <p:attrName>style.visibility</p:attrName>
                                        </p:attrNameLst>
                                      </p:cBhvr>
                                      <p:to>
                                        <p:strVal val="visible"/>
                                      </p:to>
                                    </p:set>
                                  </p:childTnLst>
                                </p:cTn>
                              </p:par>
                            </p:childTnLst>
                          </p:cTn>
                        </p:par>
                      </p:childTnLst>
                    </p:cTn>
                  </p:par>
                  <p:par>
                    <p:cTn id="528" fill="hold">
                      <p:stCondLst>
                        <p:cond delay="indefinite"/>
                      </p:stCondLst>
                      <p:childTnLst>
                        <p:par>
                          <p:cTn id="529" fill="hold">
                            <p:stCondLst>
                              <p:cond delay="0"/>
                            </p:stCondLst>
                            <p:childTnLst>
                              <p:par>
                                <p:cTn id="530" nodeType="clickEffect" fill="hold" presetClass="entr" presetID="1">
                                  <p:stCondLst>
                                    <p:cond delay="0"/>
                                  </p:stCondLst>
                                  <p:childTnLst>
                                    <p:set>
                                      <p:cBhvr>
                                        <p:cTn id="531" dur="1" fill="hold">
                                          <p:stCondLst>
                                            <p:cond delay="0"/>
                                          </p:stCondLst>
                                        </p:cTn>
                                        <p:tgtEl>
                                          <p:spTgt spid="415">
                                            <p:txEl>
                                              <p:pRg st="1" end="1"/>
                                            </p:txEl>
                                          </p:spTgt>
                                        </p:tgtEl>
                                        <p:attrNameLst>
                                          <p:attrName>style.visibility</p:attrName>
                                        </p:attrNameLst>
                                      </p:cBhvr>
                                      <p:to>
                                        <p:strVal val="visible"/>
                                      </p:to>
                                    </p:set>
                                  </p:childTnLst>
                                </p:cTn>
                              </p:par>
                            </p:childTnLst>
                          </p:cTn>
                        </p:par>
                      </p:childTnLst>
                    </p:cTn>
                  </p:par>
                  <p:par>
                    <p:cTn id="532" fill="hold">
                      <p:stCondLst>
                        <p:cond delay="indefinite"/>
                      </p:stCondLst>
                      <p:childTnLst>
                        <p:par>
                          <p:cTn id="533" fill="hold">
                            <p:stCondLst>
                              <p:cond delay="0"/>
                            </p:stCondLst>
                            <p:childTnLst>
                              <p:par>
                                <p:cTn id="534" nodeType="clickEffect" fill="hold" presetClass="entr" presetID="1">
                                  <p:stCondLst>
                                    <p:cond delay="0"/>
                                  </p:stCondLst>
                                  <p:childTnLst>
                                    <p:set>
                                      <p:cBhvr>
                                        <p:cTn id="535" dur="1" fill="hold">
                                          <p:stCondLst>
                                            <p:cond delay="0"/>
                                          </p:stCondLst>
                                        </p:cTn>
                                        <p:tgtEl>
                                          <p:spTgt spid="415">
                                            <p:txEl>
                                              <p:pRg st="2" end="2"/>
                                            </p:txEl>
                                          </p:spTgt>
                                        </p:tgtEl>
                                        <p:attrNameLst>
                                          <p:attrName>style.visibility</p:attrName>
                                        </p:attrNameLst>
                                      </p:cBhvr>
                                      <p:to>
                                        <p:strVal val="visible"/>
                                      </p:to>
                                    </p:set>
                                  </p:childTnLst>
                                </p:cTn>
                              </p:par>
                            </p:childTnLst>
                          </p:cTn>
                        </p:par>
                      </p:childTnLst>
                    </p:cTn>
                  </p:par>
                  <p:par>
                    <p:cTn id="536" fill="hold">
                      <p:stCondLst>
                        <p:cond delay="indefinite"/>
                      </p:stCondLst>
                      <p:childTnLst>
                        <p:par>
                          <p:cTn id="537" fill="hold">
                            <p:stCondLst>
                              <p:cond delay="0"/>
                            </p:stCondLst>
                            <p:childTnLst>
                              <p:par>
                                <p:cTn id="538" nodeType="clickEffect" fill="hold" presetClass="entr" presetID="1">
                                  <p:stCondLst>
                                    <p:cond delay="0"/>
                                  </p:stCondLst>
                                  <p:childTnLst>
                                    <p:set>
                                      <p:cBhvr>
                                        <p:cTn id="539" dur="1" fill="hold">
                                          <p:stCondLst>
                                            <p:cond delay="0"/>
                                          </p:stCondLst>
                                        </p:cTn>
                                        <p:tgtEl>
                                          <p:spTgt spid="415">
                                            <p:txEl>
                                              <p:pRg st="3" end="3"/>
                                            </p:txEl>
                                          </p:spTgt>
                                        </p:tgtEl>
                                        <p:attrNameLst>
                                          <p:attrName>style.visibility</p:attrName>
                                        </p:attrNameLst>
                                      </p:cBhvr>
                                      <p:to>
                                        <p:strVal val="visible"/>
                                      </p:to>
                                    </p:set>
                                  </p:childTnLst>
                                </p:cTn>
                              </p:par>
                            </p:childTnLst>
                          </p:cTn>
                        </p:par>
                      </p:childTnLst>
                    </p:cTn>
                  </p:par>
                  <p:par>
                    <p:cTn id="540" fill="hold">
                      <p:stCondLst>
                        <p:cond delay="indefinite"/>
                      </p:stCondLst>
                      <p:childTnLst>
                        <p:par>
                          <p:cTn id="541" fill="hold">
                            <p:stCondLst>
                              <p:cond delay="0"/>
                            </p:stCondLst>
                            <p:childTnLst>
                              <p:par>
                                <p:cTn id="542" nodeType="clickEffect" fill="hold" presetClass="entr" presetID="1">
                                  <p:stCondLst>
                                    <p:cond delay="0"/>
                                  </p:stCondLst>
                                  <p:childTnLst>
                                    <p:set>
                                      <p:cBhvr>
                                        <p:cTn id="543" dur="1" fill="hold">
                                          <p:stCondLst>
                                            <p:cond delay="0"/>
                                          </p:stCondLst>
                                        </p:cTn>
                                        <p:tgtEl>
                                          <p:spTgt spid="415">
                                            <p:txEl>
                                              <p:pRg st="4" end="4"/>
                                            </p:txEl>
                                          </p:spTgt>
                                        </p:tgtEl>
                                        <p:attrNameLst>
                                          <p:attrName>style.visibility</p:attrName>
                                        </p:attrNameLst>
                                      </p:cBhvr>
                                      <p:to>
                                        <p:strVal val="visible"/>
                                      </p:to>
                                    </p:set>
                                  </p:childTnLst>
                                </p:cTn>
                              </p:par>
                            </p:childTnLst>
                          </p:cTn>
                        </p:par>
                      </p:childTnLst>
                    </p:cTn>
                  </p:par>
                  <p:par>
                    <p:cTn id="544" fill="hold">
                      <p:stCondLst>
                        <p:cond delay="indefinite"/>
                      </p:stCondLst>
                      <p:childTnLst>
                        <p:par>
                          <p:cTn id="545" fill="hold">
                            <p:stCondLst>
                              <p:cond delay="0"/>
                            </p:stCondLst>
                            <p:childTnLst>
                              <p:par>
                                <p:cTn id="546" nodeType="clickEffect" fill="hold" presetClass="entr" presetID="1">
                                  <p:stCondLst>
                                    <p:cond delay="0"/>
                                  </p:stCondLst>
                                  <p:childTnLst>
                                    <p:set>
                                      <p:cBhvr>
                                        <p:cTn id="547" dur="1" fill="hold">
                                          <p:stCondLst>
                                            <p:cond delay="0"/>
                                          </p:stCondLst>
                                        </p:cTn>
                                        <p:tgtEl>
                                          <p:spTgt spid="415">
                                            <p:txEl>
                                              <p:pRg st="5" end="5"/>
                                            </p:txEl>
                                          </p:spTgt>
                                        </p:tgtEl>
                                        <p:attrNameLst>
                                          <p:attrName>style.visibility</p:attrName>
                                        </p:attrNameLst>
                                      </p:cBhvr>
                                      <p:to>
                                        <p:strVal val="visible"/>
                                      </p:to>
                                    </p:set>
                                  </p:childTnLst>
                                </p:cTn>
                              </p:par>
                            </p:childTnLst>
                          </p:cTn>
                        </p:par>
                      </p:childTnLst>
                    </p:cTn>
                  </p:par>
                  <p:par>
                    <p:cTn id="548" fill="hold">
                      <p:stCondLst>
                        <p:cond delay="indefinite"/>
                      </p:stCondLst>
                      <p:childTnLst>
                        <p:par>
                          <p:cTn id="549" fill="hold">
                            <p:stCondLst>
                              <p:cond delay="0"/>
                            </p:stCondLst>
                            <p:childTnLst>
                              <p:par>
                                <p:cTn id="550" nodeType="clickEffect" fill="hold" presetClass="entr" presetID="1">
                                  <p:stCondLst>
                                    <p:cond delay="0"/>
                                  </p:stCondLst>
                                  <p:childTnLst>
                                    <p:set>
                                      <p:cBhvr>
                                        <p:cTn id="551" dur="1" fill="hold">
                                          <p:stCondLst>
                                            <p:cond delay="0"/>
                                          </p:stCondLst>
                                        </p:cTn>
                                        <p:tgtEl>
                                          <p:spTgt spid="415">
                                            <p:txEl>
                                              <p:pRg st="6" end="6"/>
                                            </p:txEl>
                                          </p:spTgt>
                                        </p:tgtEl>
                                        <p:attrNameLst>
                                          <p:attrName>style.visibility</p:attrName>
                                        </p:attrNameLst>
                                      </p:cBhvr>
                                      <p:to>
                                        <p:strVal val="visible"/>
                                      </p:to>
                                    </p:set>
                                  </p:childTnLst>
                                </p:cTn>
                              </p:par>
                            </p:childTnLst>
                          </p:cTn>
                        </p:par>
                      </p:childTnLst>
                    </p:cTn>
                  </p:par>
                  <p:par>
                    <p:cTn id="552" fill="hold">
                      <p:stCondLst>
                        <p:cond delay="indefinite"/>
                      </p:stCondLst>
                      <p:childTnLst>
                        <p:par>
                          <p:cTn id="553" fill="hold">
                            <p:stCondLst>
                              <p:cond delay="0"/>
                            </p:stCondLst>
                            <p:childTnLst>
                              <p:par>
                                <p:cTn id="554" nodeType="clickEffect" fill="hold" presetClass="entr" presetID="1">
                                  <p:stCondLst>
                                    <p:cond delay="0"/>
                                  </p:stCondLst>
                                  <p:childTnLst>
                                    <p:set>
                                      <p:cBhvr>
                                        <p:cTn id="555" dur="1" fill="hold">
                                          <p:stCondLst>
                                            <p:cond delay="0"/>
                                          </p:stCondLst>
                                        </p:cTn>
                                        <p:tgtEl>
                                          <p:spTgt spid="415">
                                            <p:txEl>
                                              <p:pRg st="7" end="7"/>
                                            </p:txEl>
                                          </p:spTgt>
                                        </p:tgtEl>
                                        <p:attrNameLst>
                                          <p:attrName>style.visibility</p:attrName>
                                        </p:attrNameLst>
                                      </p:cBhvr>
                                      <p:to>
                                        <p:strVal val="visible"/>
                                      </p:to>
                                    </p:set>
                                  </p:childTnLst>
                                </p:cTn>
                              </p:par>
                            </p:childTnLst>
                          </p:cTn>
                        </p:par>
                      </p:childTnLst>
                    </p:cTn>
                  </p:par>
                  <p:par>
                    <p:cTn id="556" fill="hold">
                      <p:stCondLst>
                        <p:cond delay="indefinite"/>
                      </p:stCondLst>
                      <p:childTnLst>
                        <p:par>
                          <p:cTn id="557" fill="hold">
                            <p:stCondLst>
                              <p:cond delay="0"/>
                            </p:stCondLst>
                            <p:childTnLst>
                              <p:par>
                                <p:cTn id="558" nodeType="clickEffect" fill="hold" presetClass="entr" presetID="1">
                                  <p:stCondLst>
                                    <p:cond delay="0"/>
                                  </p:stCondLst>
                                  <p:childTnLst>
                                    <p:set>
                                      <p:cBhvr>
                                        <p:cTn id="559" dur="1" fill="hold">
                                          <p:stCondLst>
                                            <p:cond delay="0"/>
                                          </p:stCondLst>
                                        </p:cTn>
                                        <p:tgtEl>
                                          <p:spTgt spid="415">
                                            <p:txEl>
                                              <p:pRg st="8" end="8"/>
                                            </p:txEl>
                                          </p:spTgt>
                                        </p:tgtEl>
                                        <p:attrNameLst>
                                          <p:attrName>style.visibility</p:attrName>
                                        </p:attrNameLst>
                                      </p:cBhvr>
                                      <p:to>
                                        <p:strVal val="visible"/>
                                      </p:to>
                                    </p:set>
                                  </p:childTnLst>
                                </p:cTn>
                              </p:par>
                            </p:childTnLst>
                          </p:cTn>
                        </p:par>
                      </p:childTnLst>
                    </p:cTn>
                  </p:par>
                  <p:par>
                    <p:cTn id="560" fill="hold">
                      <p:stCondLst>
                        <p:cond delay="indefinite"/>
                      </p:stCondLst>
                      <p:childTnLst>
                        <p:par>
                          <p:cTn id="561" fill="hold">
                            <p:stCondLst>
                              <p:cond delay="0"/>
                            </p:stCondLst>
                            <p:childTnLst>
                              <p:par>
                                <p:cTn id="562" nodeType="clickEffect" fill="hold" presetClass="entr" presetID="1">
                                  <p:stCondLst>
                                    <p:cond delay="0"/>
                                  </p:stCondLst>
                                  <p:childTnLst>
                                    <p:set>
                                      <p:cBhvr>
                                        <p:cTn id="563" dur="1" fill="hold">
                                          <p:stCondLst>
                                            <p:cond delay="0"/>
                                          </p:stCondLst>
                                        </p:cTn>
                                        <p:tgtEl>
                                          <p:spTgt spid="415">
                                            <p:txEl>
                                              <p:pRg st="9" end="9"/>
                                            </p:txEl>
                                          </p:spTgt>
                                        </p:tgtEl>
                                        <p:attrNameLst>
                                          <p:attrName>style.visibility</p:attrName>
                                        </p:attrNameLst>
                                      </p:cBhvr>
                                      <p:to>
                                        <p:strVal val="visible"/>
                                      </p:to>
                                    </p:set>
                                  </p:childTnLst>
                                </p:cTn>
                              </p:par>
                            </p:childTnLst>
                          </p:cTn>
                        </p:par>
                      </p:childTnLst>
                    </p:cTn>
                  </p:par>
                  <p:par>
                    <p:cTn id="564" fill="hold">
                      <p:stCondLst>
                        <p:cond delay="indefinite"/>
                      </p:stCondLst>
                      <p:childTnLst>
                        <p:par>
                          <p:cTn id="565" fill="hold">
                            <p:stCondLst>
                              <p:cond delay="0"/>
                            </p:stCondLst>
                            <p:childTnLst>
                              <p:par>
                                <p:cTn id="566" nodeType="clickEffect" fill="hold" presetClass="entr" presetID="1">
                                  <p:stCondLst>
                                    <p:cond delay="0"/>
                                  </p:stCondLst>
                                  <p:childTnLst>
                                    <p:set>
                                      <p:cBhvr>
                                        <p:cTn id="567" dur="1" fill="hold">
                                          <p:stCondLst>
                                            <p:cond delay="0"/>
                                          </p:stCondLst>
                                        </p:cTn>
                                        <p:tgtEl>
                                          <p:spTgt spid="415">
                                            <p:txEl>
                                              <p:pRg st="10" end="10"/>
                                            </p:txEl>
                                          </p:spTgt>
                                        </p:tgtEl>
                                        <p:attrNameLst>
                                          <p:attrName>style.visibility</p:attrName>
                                        </p:attrNameLst>
                                      </p:cBhvr>
                                      <p:to>
                                        <p:strVal val="visible"/>
                                      </p:to>
                                    </p:set>
                                  </p:childTnLst>
                                </p:cTn>
                              </p:par>
                            </p:childTnLst>
                          </p:cTn>
                        </p:par>
                      </p:childTnLst>
                    </p:cTn>
                  </p:par>
                  <p:par>
                    <p:cTn id="568" fill="hold">
                      <p:stCondLst>
                        <p:cond delay="indefinite"/>
                      </p:stCondLst>
                      <p:childTnLst>
                        <p:par>
                          <p:cTn id="569" fill="hold">
                            <p:stCondLst>
                              <p:cond delay="0"/>
                            </p:stCondLst>
                            <p:childTnLst>
                              <p:par>
                                <p:cTn id="570" nodeType="clickEffect" fill="hold" presetClass="entr" presetID="1">
                                  <p:stCondLst>
                                    <p:cond delay="0"/>
                                  </p:stCondLst>
                                  <p:childTnLst>
                                    <p:set>
                                      <p:cBhvr>
                                        <p:cTn id="571" dur="1" fill="hold">
                                          <p:stCondLst>
                                            <p:cond delay="0"/>
                                          </p:stCondLst>
                                        </p:cTn>
                                        <p:tgtEl>
                                          <p:spTgt spid="415">
                                            <p:txEl>
                                              <p:pRg st="11" end="11"/>
                                            </p:txEl>
                                          </p:spTgt>
                                        </p:tgtEl>
                                        <p:attrNameLst>
                                          <p:attrName>style.visibility</p:attrName>
                                        </p:attrNameLst>
                                      </p:cBhvr>
                                      <p:to>
                                        <p:strVal val="visible"/>
                                      </p:to>
                                    </p:set>
                                  </p:childTnLst>
                                </p:cTn>
                              </p:par>
                            </p:childTnLst>
                          </p:cTn>
                        </p:par>
                      </p:childTnLst>
                    </p:cTn>
                  </p:par>
                  <p:par>
                    <p:cTn id="572" fill="hold">
                      <p:stCondLst>
                        <p:cond delay="indefinite"/>
                      </p:stCondLst>
                      <p:childTnLst>
                        <p:par>
                          <p:cTn id="573" fill="hold">
                            <p:stCondLst>
                              <p:cond delay="0"/>
                            </p:stCondLst>
                            <p:childTnLst>
                              <p:par>
                                <p:cTn id="574" nodeType="clickEffect" fill="hold" presetClass="entr" presetID="1">
                                  <p:stCondLst>
                                    <p:cond delay="0"/>
                                  </p:stCondLst>
                                  <p:childTnLst>
                                    <p:set>
                                      <p:cBhvr>
                                        <p:cTn id="575" dur="1" fill="hold">
                                          <p:stCondLst>
                                            <p:cond delay="0"/>
                                          </p:stCondLst>
                                        </p:cTn>
                                        <p:tgtEl>
                                          <p:spTgt spid="415">
                                            <p:txEl>
                                              <p:pRg st="0" end="0"/>
                                            </p:txEl>
                                          </p:spTgt>
                                        </p:tgtEl>
                                        <p:attrNameLst>
                                          <p:attrName>style.visibility</p:attrName>
                                        </p:attrNameLst>
                                      </p:cBhvr>
                                      <p:to>
                                        <p:strVal val="visible"/>
                                      </p:to>
                                    </p:set>
                                  </p:childTnLst>
                                </p:cTn>
                              </p:par>
                            </p:childTnLst>
                          </p:cTn>
                        </p:par>
                      </p:childTnLst>
                    </p:cTn>
                  </p:par>
                  <p:par>
                    <p:cTn id="576" fill="hold">
                      <p:stCondLst>
                        <p:cond delay="indefinite"/>
                      </p:stCondLst>
                      <p:childTnLst>
                        <p:par>
                          <p:cTn id="577" fill="hold">
                            <p:stCondLst>
                              <p:cond delay="0"/>
                            </p:stCondLst>
                            <p:childTnLst>
                              <p:par>
                                <p:cTn id="578" nodeType="clickEffect" fill="hold" presetClass="entr" presetID="1">
                                  <p:stCondLst>
                                    <p:cond delay="0"/>
                                  </p:stCondLst>
                                  <p:childTnLst>
                                    <p:set>
                                      <p:cBhvr>
                                        <p:cTn id="579" dur="1" fill="hold">
                                          <p:stCondLst>
                                            <p:cond delay="0"/>
                                          </p:stCondLst>
                                        </p:cTn>
                                        <p:tgtEl>
                                          <p:spTgt spid="415">
                                            <p:txEl>
                                              <p:pRg st="1" end="1"/>
                                            </p:txEl>
                                          </p:spTgt>
                                        </p:tgtEl>
                                        <p:attrNameLst>
                                          <p:attrName>style.visibility</p:attrName>
                                        </p:attrNameLst>
                                      </p:cBhvr>
                                      <p:to>
                                        <p:strVal val="visible"/>
                                      </p:to>
                                    </p:set>
                                  </p:childTnLst>
                                </p:cTn>
                              </p:par>
                            </p:childTnLst>
                          </p:cTn>
                        </p:par>
                      </p:childTnLst>
                    </p:cTn>
                  </p:par>
                  <p:par>
                    <p:cTn id="580" fill="hold">
                      <p:stCondLst>
                        <p:cond delay="indefinite"/>
                      </p:stCondLst>
                      <p:childTnLst>
                        <p:par>
                          <p:cTn id="581" fill="hold">
                            <p:stCondLst>
                              <p:cond delay="0"/>
                            </p:stCondLst>
                            <p:childTnLst>
                              <p:par>
                                <p:cTn id="582" nodeType="clickEffect" fill="hold" presetClass="entr" presetID="1">
                                  <p:stCondLst>
                                    <p:cond delay="0"/>
                                  </p:stCondLst>
                                  <p:childTnLst>
                                    <p:set>
                                      <p:cBhvr>
                                        <p:cTn id="583" dur="1" fill="hold">
                                          <p:stCondLst>
                                            <p:cond delay="0"/>
                                          </p:stCondLst>
                                        </p:cTn>
                                        <p:tgtEl>
                                          <p:spTgt spid="415">
                                            <p:txEl>
                                              <p:pRg st="2" end="2"/>
                                            </p:txEl>
                                          </p:spTgt>
                                        </p:tgtEl>
                                        <p:attrNameLst>
                                          <p:attrName>style.visibility</p:attrName>
                                        </p:attrNameLst>
                                      </p:cBhvr>
                                      <p:to>
                                        <p:strVal val="visible"/>
                                      </p:to>
                                    </p:set>
                                  </p:childTnLst>
                                </p:cTn>
                              </p:par>
                            </p:childTnLst>
                          </p:cTn>
                        </p:par>
                      </p:childTnLst>
                    </p:cTn>
                  </p:par>
                  <p:par>
                    <p:cTn id="584" fill="hold">
                      <p:stCondLst>
                        <p:cond delay="indefinite"/>
                      </p:stCondLst>
                      <p:childTnLst>
                        <p:par>
                          <p:cTn id="585" fill="hold">
                            <p:stCondLst>
                              <p:cond delay="0"/>
                            </p:stCondLst>
                            <p:childTnLst>
                              <p:par>
                                <p:cTn id="586" nodeType="clickEffect" fill="hold" presetClass="entr" presetID="1">
                                  <p:stCondLst>
                                    <p:cond delay="0"/>
                                  </p:stCondLst>
                                  <p:childTnLst>
                                    <p:set>
                                      <p:cBhvr>
                                        <p:cTn id="587" dur="1" fill="hold">
                                          <p:stCondLst>
                                            <p:cond delay="0"/>
                                          </p:stCondLst>
                                        </p:cTn>
                                        <p:tgtEl>
                                          <p:spTgt spid="415">
                                            <p:txEl>
                                              <p:pRg st="3" end="3"/>
                                            </p:txEl>
                                          </p:spTgt>
                                        </p:tgtEl>
                                        <p:attrNameLst>
                                          <p:attrName>style.visibility</p:attrName>
                                        </p:attrNameLst>
                                      </p:cBhvr>
                                      <p:to>
                                        <p:strVal val="visible"/>
                                      </p:to>
                                    </p:set>
                                  </p:childTnLst>
                                </p:cTn>
                              </p:par>
                            </p:childTnLst>
                          </p:cTn>
                        </p:par>
                      </p:childTnLst>
                    </p:cTn>
                  </p:par>
                  <p:par>
                    <p:cTn id="588" fill="hold">
                      <p:stCondLst>
                        <p:cond delay="indefinite"/>
                      </p:stCondLst>
                      <p:childTnLst>
                        <p:par>
                          <p:cTn id="589" fill="hold">
                            <p:stCondLst>
                              <p:cond delay="0"/>
                            </p:stCondLst>
                            <p:childTnLst>
                              <p:par>
                                <p:cTn id="590" nodeType="clickEffect" fill="hold" presetClass="entr" presetID="1">
                                  <p:stCondLst>
                                    <p:cond delay="0"/>
                                  </p:stCondLst>
                                  <p:childTnLst>
                                    <p:set>
                                      <p:cBhvr>
                                        <p:cTn id="591" dur="1" fill="hold">
                                          <p:stCondLst>
                                            <p:cond delay="0"/>
                                          </p:stCondLst>
                                        </p:cTn>
                                        <p:tgtEl>
                                          <p:spTgt spid="415">
                                            <p:txEl>
                                              <p:pRg st="4" end="4"/>
                                            </p:txEl>
                                          </p:spTgt>
                                        </p:tgtEl>
                                        <p:attrNameLst>
                                          <p:attrName>style.visibility</p:attrName>
                                        </p:attrNameLst>
                                      </p:cBhvr>
                                      <p:to>
                                        <p:strVal val="visible"/>
                                      </p:to>
                                    </p:set>
                                  </p:childTnLst>
                                </p:cTn>
                              </p:par>
                            </p:childTnLst>
                          </p:cTn>
                        </p:par>
                      </p:childTnLst>
                    </p:cTn>
                  </p:par>
                  <p:par>
                    <p:cTn id="592" fill="hold">
                      <p:stCondLst>
                        <p:cond delay="indefinite"/>
                      </p:stCondLst>
                      <p:childTnLst>
                        <p:par>
                          <p:cTn id="593" fill="hold">
                            <p:stCondLst>
                              <p:cond delay="0"/>
                            </p:stCondLst>
                            <p:childTnLst>
                              <p:par>
                                <p:cTn id="594" nodeType="clickEffect" fill="hold" presetClass="entr" presetID="1">
                                  <p:stCondLst>
                                    <p:cond delay="0"/>
                                  </p:stCondLst>
                                  <p:childTnLst>
                                    <p:set>
                                      <p:cBhvr>
                                        <p:cTn id="595" dur="1" fill="hold">
                                          <p:stCondLst>
                                            <p:cond delay="0"/>
                                          </p:stCondLst>
                                        </p:cTn>
                                        <p:tgtEl>
                                          <p:spTgt spid="415">
                                            <p:txEl>
                                              <p:pRg st="5" end="5"/>
                                            </p:txEl>
                                          </p:spTgt>
                                        </p:tgtEl>
                                        <p:attrNameLst>
                                          <p:attrName>style.visibility</p:attrName>
                                        </p:attrNameLst>
                                      </p:cBhvr>
                                      <p:to>
                                        <p:strVal val="visible"/>
                                      </p:to>
                                    </p:set>
                                  </p:childTnLst>
                                </p:cTn>
                              </p:par>
                            </p:childTnLst>
                          </p:cTn>
                        </p:par>
                      </p:childTnLst>
                    </p:cTn>
                  </p:par>
                  <p:par>
                    <p:cTn id="596" fill="hold">
                      <p:stCondLst>
                        <p:cond delay="indefinite"/>
                      </p:stCondLst>
                      <p:childTnLst>
                        <p:par>
                          <p:cTn id="597" fill="hold">
                            <p:stCondLst>
                              <p:cond delay="0"/>
                            </p:stCondLst>
                            <p:childTnLst>
                              <p:par>
                                <p:cTn id="598" nodeType="clickEffect" fill="hold" presetClass="entr" presetID="1">
                                  <p:stCondLst>
                                    <p:cond delay="0"/>
                                  </p:stCondLst>
                                  <p:childTnLst>
                                    <p:set>
                                      <p:cBhvr>
                                        <p:cTn id="599" dur="1" fill="hold">
                                          <p:stCondLst>
                                            <p:cond delay="0"/>
                                          </p:stCondLst>
                                        </p:cTn>
                                        <p:tgtEl>
                                          <p:spTgt spid="415">
                                            <p:txEl>
                                              <p:pRg st="6" end="6"/>
                                            </p:txEl>
                                          </p:spTgt>
                                        </p:tgtEl>
                                        <p:attrNameLst>
                                          <p:attrName>style.visibility</p:attrName>
                                        </p:attrNameLst>
                                      </p:cBhvr>
                                      <p:to>
                                        <p:strVal val="visible"/>
                                      </p:to>
                                    </p:set>
                                  </p:childTnLst>
                                </p:cTn>
                              </p:par>
                            </p:childTnLst>
                          </p:cTn>
                        </p:par>
                      </p:childTnLst>
                    </p:cTn>
                  </p:par>
                  <p:par>
                    <p:cTn id="600" fill="hold">
                      <p:stCondLst>
                        <p:cond delay="indefinite"/>
                      </p:stCondLst>
                      <p:childTnLst>
                        <p:par>
                          <p:cTn id="601" fill="hold">
                            <p:stCondLst>
                              <p:cond delay="0"/>
                            </p:stCondLst>
                            <p:childTnLst>
                              <p:par>
                                <p:cTn id="602" nodeType="clickEffect" fill="hold" presetClass="entr" presetID="1">
                                  <p:stCondLst>
                                    <p:cond delay="0"/>
                                  </p:stCondLst>
                                  <p:childTnLst>
                                    <p:set>
                                      <p:cBhvr>
                                        <p:cTn id="603" dur="1" fill="hold">
                                          <p:stCondLst>
                                            <p:cond delay="0"/>
                                          </p:stCondLst>
                                        </p:cTn>
                                        <p:tgtEl>
                                          <p:spTgt spid="415">
                                            <p:txEl>
                                              <p:pRg st="7" end="7"/>
                                            </p:txEl>
                                          </p:spTgt>
                                        </p:tgtEl>
                                        <p:attrNameLst>
                                          <p:attrName>style.visibility</p:attrName>
                                        </p:attrNameLst>
                                      </p:cBhvr>
                                      <p:to>
                                        <p:strVal val="visible"/>
                                      </p:to>
                                    </p:set>
                                  </p:childTnLst>
                                </p:cTn>
                              </p:par>
                            </p:childTnLst>
                          </p:cTn>
                        </p:par>
                      </p:childTnLst>
                    </p:cTn>
                  </p:par>
                  <p:par>
                    <p:cTn id="604" fill="hold">
                      <p:stCondLst>
                        <p:cond delay="indefinite"/>
                      </p:stCondLst>
                      <p:childTnLst>
                        <p:par>
                          <p:cTn id="605" fill="hold">
                            <p:stCondLst>
                              <p:cond delay="0"/>
                            </p:stCondLst>
                            <p:childTnLst>
                              <p:par>
                                <p:cTn id="606" nodeType="clickEffect" fill="hold" presetClass="entr" presetID="1">
                                  <p:stCondLst>
                                    <p:cond delay="0"/>
                                  </p:stCondLst>
                                  <p:childTnLst>
                                    <p:set>
                                      <p:cBhvr>
                                        <p:cTn id="607" dur="1" fill="hold">
                                          <p:stCondLst>
                                            <p:cond delay="0"/>
                                          </p:stCondLst>
                                        </p:cTn>
                                        <p:tgtEl>
                                          <p:spTgt spid="415">
                                            <p:txEl>
                                              <p:pRg st="8" end="8"/>
                                            </p:txEl>
                                          </p:spTgt>
                                        </p:tgtEl>
                                        <p:attrNameLst>
                                          <p:attrName>style.visibility</p:attrName>
                                        </p:attrNameLst>
                                      </p:cBhvr>
                                      <p:to>
                                        <p:strVal val="visible"/>
                                      </p:to>
                                    </p:set>
                                  </p:childTnLst>
                                </p:cTn>
                              </p:par>
                            </p:childTnLst>
                          </p:cTn>
                        </p:par>
                      </p:childTnLst>
                    </p:cTn>
                  </p:par>
                  <p:par>
                    <p:cTn id="608" fill="hold">
                      <p:stCondLst>
                        <p:cond delay="indefinite"/>
                      </p:stCondLst>
                      <p:childTnLst>
                        <p:par>
                          <p:cTn id="609" fill="hold">
                            <p:stCondLst>
                              <p:cond delay="0"/>
                            </p:stCondLst>
                            <p:childTnLst>
                              <p:par>
                                <p:cTn id="610" nodeType="clickEffect" fill="hold" presetClass="entr" presetID="1">
                                  <p:stCondLst>
                                    <p:cond delay="0"/>
                                  </p:stCondLst>
                                  <p:childTnLst>
                                    <p:set>
                                      <p:cBhvr>
                                        <p:cTn id="611" dur="1" fill="hold">
                                          <p:stCondLst>
                                            <p:cond delay="0"/>
                                          </p:stCondLst>
                                        </p:cTn>
                                        <p:tgtEl>
                                          <p:spTgt spid="415">
                                            <p:txEl>
                                              <p:pRg st="9" end="9"/>
                                            </p:txEl>
                                          </p:spTgt>
                                        </p:tgtEl>
                                        <p:attrNameLst>
                                          <p:attrName>style.visibility</p:attrName>
                                        </p:attrNameLst>
                                      </p:cBhvr>
                                      <p:to>
                                        <p:strVal val="visible"/>
                                      </p:to>
                                    </p:set>
                                  </p:childTnLst>
                                </p:cTn>
                              </p:par>
                            </p:childTnLst>
                          </p:cTn>
                        </p:par>
                      </p:childTnLst>
                    </p:cTn>
                  </p:par>
                  <p:par>
                    <p:cTn id="612" fill="hold">
                      <p:stCondLst>
                        <p:cond delay="indefinite"/>
                      </p:stCondLst>
                      <p:childTnLst>
                        <p:par>
                          <p:cTn id="613" fill="hold">
                            <p:stCondLst>
                              <p:cond delay="0"/>
                            </p:stCondLst>
                            <p:childTnLst>
                              <p:par>
                                <p:cTn id="614" nodeType="clickEffect" fill="hold" presetClass="entr" presetID="1">
                                  <p:stCondLst>
                                    <p:cond delay="0"/>
                                  </p:stCondLst>
                                  <p:childTnLst>
                                    <p:set>
                                      <p:cBhvr>
                                        <p:cTn id="615" dur="1" fill="hold">
                                          <p:stCondLst>
                                            <p:cond delay="0"/>
                                          </p:stCondLst>
                                        </p:cTn>
                                        <p:tgtEl>
                                          <p:spTgt spid="415">
                                            <p:txEl>
                                              <p:pRg st="10" end="10"/>
                                            </p:txEl>
                                          </p:spTgt>
                                        </p:tgtEl>
                                        <p:attrNameLst>
                                          <p:attrName>style.visibility</p:attrName>
                                        </p:attrNameLst>
                                      </p:cBhvr>
                                      <p:to>
                                        <p:strVal val="visible"/>
                                      </p:to>
                                    </p:set>
                                  </p:childTnLst>
                                </p:cTn>
                              </p:par>
                            </p:childTnLst>
                          </p:cTn>
                        </p:par>
                      </p:childTnLst>
                    </p:cTn>
                  </p:par>
                  <p:par>
                    <p:cTn id="616" fill="hold">
                      <p:stCondLst>
                        <p:cond delay="indefinite"/>
                      </p:stCondLst>
                      <p:childTnLst>
                        <p:par>
                          <p:cTn id="617" fill="hold">
                            <p:stCondLst>
                              <p:cond delay="0"/>
                            </p:stCondLst>
                            <p:childTnLst>
                              <p:par>
                                <p:cTn id="618" nodeType="clickEffect" fill="hold" presetClass="entr" presetID="1">
                                  <p:stCondLst>
                                    <p:cond delay="0"/>
                                  </p:stCondLst>
                                  <p:childTnLst>
                                    <p:set>
                                      <p:cBhvr>
                                        <p:cTn id="619" dur="1" fill="hold">
                                          <p:stCondLst>
                                            <p:cond delay="0"/>
                                          </p:stCondLst>
                                        </p:cTn>
                                        <p:tgtEl>
                                          <p:spTgt spid="415">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471960" y="738720"/>
            <a:ext cx="8221680" cy="767520"/>
          </a:xfrm>
          <a:prstGeom prst="rect">
            <a:avLst/>
          </a:prstGeom>
          <a:noFill/>
          <a:ln w="0">
            <a:noFill/>
          </a:ln>
        </p:spPr>
        <p:txBody>
          <a:bodyPr tIns="91440" bIns="91440" anchor="b">
            <a:normAutofit/>
          </a:bodyPr>
          <a:p>
            <a:pPr>
              <a:lnSpc>
                <a:spcPct val="100000"/>
              </a:lnSpc>
              <a:buNone/>
              <a:tabLst>
                <a:tab algn="l" pos="0"/>
              </a:tabLst>
            </a:pPr>
            <a:r>
              <a:rPr b="0" lang="da-DK" sz="3200" spc="-1" strike="noStrike">
                <a:solidFill>
                  <a:srgbClr val="ffffff"/>
                </a:solidFill>
                <a:latin typeface="Roboto"/>
                <a:ea typeface="Roboto"/>
              </a:rPr>
              <a:t>Operationsforløb</a:t>
            </a:r>
            <a:endParaRPr b="0" lang="da-DK" sz="3200" spc="-1" strike="noStrike">
              <a:solidFill>
                <a:srgbClr val="eeeeee"/>
              </a:solidFill>
              <a:latin typeface="Roboto"/>
            </a:endParaRPr>
          </a:p>
        </p:txBody>
      </p:sp>
      <p:sp>
        <p:nvSpPr>
          <p:cNvPr id="418" name="Google Shape;339;p48"/>
          <p:cNvSpPr/>
          <p:nvPr/>
        </p:nvSpPr>
        <p:spPr>
          <a:xfrm>
            <a:off x="365400" y="1755000"/>
            <a:ext cx="5333760" cy="3137760"/>
          </a:xfrm>
          <a:prstGeom prst="rect">
            <a:avLst/>
          </a:prstGeom>
          <a:noFill/>
          <a:ln w="0">
            <a:noFill/>
          </a:ln>
        </p:spPr>
        <p:style>
          <a:lnRef idx="0"/>
          <a:fillRef idx="0"/>
          <a:effectRef idx="0"/>
          <a:fontRef idx="minor"/>
        </p:style>
        <p:txBody>
          <a:bodyPr anchor="ctr">
            <a:normAutofit fontScale="74000"/>
          </a:bodyPr>
          <a:p>
            <a:pPr marL="228600" indent="-213120">
              <a:lnSpc>
                <a:spcPct val="90000"/>
              </a:lnSpc>
              <a:buClr>
                <a:srgbClr val="000000"/>
              </a:buClr>
              <a:buFont typeface="Roboto"/>
              <a:buChar char="•"/>
            </a:pPr>
            <a:r>
              <a:rPr b="0" lang="da-DK" sz="1600" spc="-1" strike="noStrike">
                <a:solidFill>
                  <a:srgbClr val="000000"/>
                </a:solidFill>
                <a:latin typeface="Roboto"/>
                <a:ea typeface="Roboto"/>
              </a:rPr>
              <a:t>ALLE kirurgiske indgreb er et team-samarbejde!</a:t>
            </a:r>
            <a:endParaRPr b="0" lang="da-DK" sz="1600" spc="-1" strike="noStrike">
              <a:latin typeface="Arial"/>
            </a:endParaRPr>
          </a:p>
          <a:p>
            <a:pPr marL="228600" indent="-213120">
              <a:lnSpc>
                <a:spcPct val="90000"/>
              </a:lnSpc>
              <a:spcBef>
                <a:spcPts val="1001"/>
              </a:spcBef>
              <a:buClr>
                <a:srgbClr val="000000"/>
              </a:buClr>
              <a:buFont typeface="Roboto"/>
              <a:buChar char="•"/>
            </a:pPr>
            <a:r>
              <a:rPr b="0" lang="da-DK" sz="1600" spc="-1" strike="noStrike">
                <a:solidFill>
                  <a:srgbClr val="ff0000"/>
                </a:solidFill>
                <a:latin typeface="Roboto"/>
                <a:ea typeface="Roboto"/>
              </a:rPr>
              <a:t>ALLE kirurgiske indgreb medfører fysiologisk stress! </a:t>
            </a:r>
            <a:endParaRPr b="0" lang="da-DK" sz="1600" spc="-1" strike="noStrike">
              <a:latin typeface="Arial"/>
            </a:endParaRPr>
          </a:p>
          <a:p>
            <a:pPr>
              <a:lnSpc>
                <a:spcPct val="90000"/>
              </a:lnSpc>
              <a:spcBef>
                <a:spcPts val="1001"/>
              </a:spcBef>
              <a:buNone/>
              <a:tabLst>
                <a:tab algn="l" pos="0"/>
              </a:tabLst>
            </a:pPr>
            <a:r>
              <a:rPr b="0" lang="da-DK" sz="1600" spc="-1" strike="noStrike">
                <a:solidFill>
                  <a:srgbClr val="000000"/>
                </a:solidFill>
                <a:latin typeface="Roboto"/>
                <a:ea typeface="Roboto"/>
              </a:rPr>
              <a:t> </a:t>
            </a:r>
            <a:r>
              <a:rPr b="1" lang="da-DK" sz="1600" spc="-1" strike="noStrike">
                <a:solidFill>
                  <a:srgbClr val="000000"/>
                </a:solidFill>
                <a:latin typeface="Roboto"/>
                <a:ea typeface="Roboto"/>
              </a:rPr>
              <a:t>Akutte operationer </a:t>
            </a:r>
            <a:endParaRPr b="0" lang="da-DK" sz="1600" spc="-1" strike="noStrike">
              <a:latin typeface="Arial"/>
            </a:endParaRPr>
          </a:p>
          <a:p>
            <a:pPr lvl="1" marL="685800" indent="-213120">
              <a:lnSpc>
                <a:spcPct val="90000"/>
              </a:lnSpc>
              <a:spcBef>
                <a:spcPts val="499"/>
              </a:spcBef>
              <a:buClr>
                <a:srgbClr val="000000"/>
              </a:buClr>
              <a:buFont typeface="Roboto"/>
              <a:buChar char="•"/>
              <a:tabLst>
                <a:tab algn="l" pos="0"/>
              </a:tabLst>
            </a:pPr>
            <a:r>
              <a:rPr b="0" lang="da-DK" sz="1600" spc="-1" strike="noStrike">
                <a:solidFill>
                  <a:srgbClr val="000000"/>
                </a:solidFill>
                <a:latin typeface="Roboto"/>
                <a:ea typeface="Roboto"/>
              </a:rPr>
              <a:t>Ofte vital indikation</a:t>
            </a:r>
            <a:endParaRPr b="0" lang="da-DK" sz="1600" spc="-1" strike="noStrike">
              <a:latin typeface="Arial"/>
            </a:endParaRPr>
          </a:p>
          <a:p>
            <a:pPr lvl="1" marL="685800" indent="-213120">
              <a:lnSpc>
                <a:spcPct val="90000"/>
              </a:lnSpc>
              <a:spcBef>
                <a:spcPts val="499"/>
              </a:spcBef>
              <a:buClr>
                <a:srgbClr val="000000"/>
              </a:buClr>
              <a:buFont typeface="Roboto"/>
              <a:buChar char="•"/>
              <a:tabLst>
                <a:tab algn="l" pos="0"/>
              </a:tabLst>
            </a:pPr>
            <a:r>
              <a:rPr b="0" lang="da-DK" sz="1600" spc="-1" strike="noStrike">
                <a:solidFill>
                  <a:srgbClr val="000000"/>
                </a:solidFill>
                <a:latin typeface="Roboto"/>
                <a:ea typeface="Roboto"/>
              </a:rPr>
              <a:t>Samtykke behøves ikke </a:t>
            </a:r>
            <a:endParaRPr b="0" lang="da-DK" sz="1600" spc="-1" strike="noStrike">
              <a:latin typeface="Arial"/>
            </a:endParaRPr>
          </a:p>
          <a:p>
            <a:pPr lvl="1" marL="685800" indent="-213120">
              <a:lnSpc>
                <a:spcPct val="90000"/>
              </a:lnSpc>
              <a:spcBef>
                <a:spcPts val="499"/>
              </a:spcBef>
              <a:buClr>
                <a:srgbClr val="000000"/>
              </a:buClr>
              <a:buFont typeface="Roboto"/>
              <a:buChar char="•"/>
              <a:tabLst>
                <a:tab algn="l" pos="0"/>
              </a:tabLst>
            </a:pPr>
            <a:r>
              <a:rPr b="0" lang="da-DK" sz="1600" spc="-1" strike="noStrike">
                <a:solidFill>
                  <a:srgbClr val="000000"/>
                </a:solidFill>
                <a:latin typeface="Roboto"/>
                <a:ea typeface="Roboto"/>
              </a:rPr>
              <a:t>Fasteregler kan afviges </a:t>
            </a:r>
            <a:endParaRPr b="0" lang="da-DK" sz="1600" spc="-1" strike="noStrike">
              <a:latin typeface="Arial"/>
            </a:endParaRPr>
          </a:p>
          <a:p>
            <a:pPr lvl="1" marL="685800" indent="-213120">
              <a:lnSpc>
                <a:spcPct val="90000"/>
              </a:lnSpc>
              <a:spcBef>
                <a:spcPts val="499"/>
              </a:spcBef>
              <a:buClr>
                <a:srgbClr val="000000"/>
              </a:buClr>
              <a:buFont typeface="Roboto"/>
              <a:buChar char="•"/>
              <a:tabLst>
                <a:tab algn="l" pos="0"/>
              </a:tabLst>
            </a:pPr>
            <a:r>
              <a:rPr b="0" lang="da-DK" sz="1600" spc="-1" strike="noStrike">
                <a:solidFill>
                  <a:srgbClr val="ff0000"/>
                </a:solidFill>
                <a:latin typeface="Roboto"/>
                <a:ea typeface="Roboto"/>
              </a:rPr>
              <a:t>Øget mortalitet og morbiditet (dårligere udgangspunkt) </a:t>
            </a:r>
            <a:endParaRPr b="0" lang="da-DK" sz="1600" spc="-1" strike="noStrike">
              <a:latin typeface="Arial"/>
            </a:endParaRPr>
          </a:p>
          <a:p>
            <a:pPr marL="228600" indent="-213120">
              <a:lnSpc>
                <a:spcPct val="90000"/>
              </a:lnSpc>
              <a:spcBef>
                <a:spcPts val="1001"/>
              </a:spcBef>
              <a:buClr>
                <a:srgbClr val="000000"/>
              </a:buClr>
              <a:buFont typeface="Roboto"/>
              <a:buChar char="•"/>
              <a:tabLst>
                <a:tab algn="l" pos="0"/>
              </a:tabLst>
            </a:pPr>
            <a:r>
              <a:rPr b="1" lang="da-DK" sz="1600" spc="-1" strike="noStrike">
                <a:solidFill>
                  <a:srgbClr val="000000"/>
                </a:solidFill>
                <a:latin typeface="Roboto"/>
                <a:ea typeface="Roboto"/>
              </a:rPr>
              <a:t>Elektive operationer </a:t>
            </a:r>
            <a:endParaRPr b="0" lang="da-DK" sz="1600" spc="-1" strike="noStrike">
              <a:latin typeface="Arial"/>
            </a:endParaRPr>
          </a:p>
          <a:p>
            <a:pPr lvl="1" marL="685800" indent="-213120">
              <a:lnSpc>
                <a:spcPct val="90000"/>
              </a:lnSpc>
              <a:spcBef>
                <a:spcPts val="499"/>
              </a:spcBef>
              <a:buClr>
                <a:srgbClr val="000000"/>
              </a:buClr>
              <a:buFont typeface="Roboto"/>
              <a:buChar char="•"/>
              <a:tabLst>
                <a:tab algn="l" pos="0"/>
              </a:tabLst>
            </a:pPr>
            <a:r>
              <a:rPr b="0" lang="da-DK" sz="1600" spc="-1" strike="noStrike">
                <a:solidFill>
                  <a:srgbClr val="000000"/>
                </a:solidFill>
                <a:latin typeface="Roboto"/>
                <a:ea typeface="Roboto"/>
              </a:rPr>
              <a:t>Faste </a:t>
            </a:r>
            <a:endParaRPr b="0" lang="da-DK" sz="1600" spc="-1" strike="noStrike">
              <a:latin typeface="Arial"/>
            </a:endParaRPr>
          </a:p>
          <a:p>
            <a:pPr lvl="2" marL="1143000" indent="-213120">
              <a:lnSpc>
                <a:spcPct val="90000"/>
              </a:lnSpc>
              <a:spcBef>
                <a:spcPts val="499"/>
              </a:spcBef>
              <a:buClr>
                <a:srgbClr val="000000"/>
              </a:buClr>
              <a:buFont typeface="Roboto"/>
              <a:buChar char="•"/>
              <a:tabLst>
                <a:tab algn="l" pos="0"/>
              </a:tabLst>
            </a:pPr>
            <a:r>
              <a:rPr b="0" lang="da-DK" sz="1600" spc="-1" strike="noStrike">
                <a:solidFill>
                  <a:srgbClr val="000000"/>
                </a:solidFill>
                <a:latin typeface="Roboto"/>
                <a:ea typeface="Roboto"/>
              </a:rPr>
              <a:t>6 timer for føde </a:t>
            </a:r>
            <a:endParaRPr b="0" lang="da-DK" sz="1600" spc="-1" strike="noStrike">
              <a:latin typeface="Arial"/>
            </a:endParaRPr>
          </a:p>
          <a:p>
            <a:pPr lvl="2" marL="1143000" indent="-213120">
              <a:lnSpc>
                <a:spcPct val="90000"/>
              </a:lnSpc>
              <a:spcBef>
                <a:spcPts val="499"/>
              </a:spcBef>
              <a:buClr>
                <a:srgbClr val="000000"/>
              </a:buClr>
              <a:buFont typeface="Roboto"/>
              <a:buChar char="•"/>
              <a:tabLst>
                <a:tab algn="l" pos="0"/>
              </a:tabLst>
            </a:pPr>
            <a:r>
              <a:rPr b="0" lang="da-DK" sz="1600" spc="-1" strike="noStrike">
                <a:solidFill>
                  <a:srgbClr val="000000"/>
                </a:solidFill>
                <a:latin typeface="Roboto"/>
                <a:ea typeface="Roboto"/>
              </a:rPr>
              <a:t>2 timer for tynde væsker </a:t>
            </a:r>
            <a:endParaRPr b="0" lang="da-DK" sz="1600" spc="-1" strike="noStrike">
              <a:latin typeface="Arial"/>
            </a:endParaRPr>
          </a:p>
          <a:p>
            <a:pPr lvl="1" marL="685800" indent="-213120">
              <a:lnSpc>
                <a:spcPct val="90000"/>
              </a:lnSpc>
              <a:spcBef>
                <a:spcPts val="499"/>
              </a:spcBef>
              <a:buClr>
                <a:srgbClr val="000000"/>
              </a:buClr>
              <a:buFont typeface="Roboto"/>
              <a:buChar char="•"/>
              <a:tabLst>
                <a:tab algn="l" pos="0"/>
              </a:tabLst>
            </a:pPr>
            <a:r>
              <a:rPr b="0" lang="da-DK" sz="1600" spc="-1" strike="noStrike">
                <a:solidFill>
                  <a:srgbClr val="000000"/>
                </a:solidFill>
                <a:latin typeface="Roboto"/>
                <a:ea typeface="Roboto"/>
              </a:rPr>
              <a:t>Pausering af uhensigtsmæssig medicin </a:t>
            </a:r>
            <a:endParaRPr b="0" lang="da-DK" sz="1600" spc="-1" strike="noStrike">
              <a:latin typeface="Arial"/>
            </a:endParaRPr>
          </a:p>
          <a:p>
            <a:pPr lvl="1" marL="685800" indent="-213120">
              <a:lnSpc>
                <a:spcPct val="90000"/>
              </a:lnSpc>
              <a:spcBef>
                <a:spcPts val="499"/>
              </a:spcBef>
              <a:buClr>
                <a:srgbClr val="000000"/>
              </a:buClr>
              <a:buFont typeface="Roboto"/>
              <a:buChar char="•"/>
              <a:tabLst>
                <a:tab algn="l" pos="0"/>
              </a:tabLst>
            </a:pPr>
            <a:r>
              <a:rPr b="0" lang="da-DK" sz="1600" spc="-1" strike="noStrike">
                <a:solidFill>
                  <a:srgbClr val="ff0000"/>
                </a:solidFill>
                <a:latin typeface="Roboto"/>
                <a:ea typeface="Roboto"/>
              </a:rPr>
              <a:t>Standardiserede operationsforløb </a:t>
            </a:r>
            <a:endParaRPr b="0" lang="da-DK" sz="1600" spc="-1" strike="noStrike">
              <a:latin typeface="Arial"/>
            </a:endParaRPr>
          </a:p>
          <a:p>
            <a:pPr lvl="2" marL="1143000" indent="-213120">
              <a:lnSpc>
                <a:spcPct val="90000"/>
              </a:lnSpc>
              <a:spcBef>
                <a:spcPts val="499"/>
              </a:spcBef>
              <a:buClr>
                <a:srgbClr val="000000"/>
              </a:buClr>
              <a:buFont typeface="Roboto"/>
              <a:buChar char="•"/>
              <a:tabLst>
                <a:tab algn="l" pos="0"/>
              </a:tabLst>
            </a:pPr>
            <a:r>
              <a:rPr b="0" lang="da-DK" sz="1600" spc="-1" strike="noStrike">
                <a:solidFill>
                  <a:srgbClr val="ff0000"/>
                </a:solidFill>
                <a:latin typeface="Roboto"/>
                <a:ea typeface="Roboto"/>
              </a:rPr>
              <a:t>Lavere mortalitet</a:t>
            </a:r>
            <a:endParaRPr b="0" lang="da-DK" sz="1600" spc="-1" strike="noStrike">
              <a:latin typeface="Arial"/>
            </a:endParaRPr>
          </a:p>
        </p:txBody>
      </p:sp>
      <p:pic>
        <p:nvPicPr>
          <p:cNvPr id="419" name="Google Shape;340;p48" descr=""/>
          <p:cNvPicPr/>
          <p:nvPr/>
        </p:nvPicPr>
        <p:blipFill>
          <a:blip r:embed="rId1"/>
          <a:srcRect l="40160" t="0" r="34009" b="0"/>
          <a:stretch/>
        </p:blipFill>
        <p:spPr>
          <a:xfrm>
            <a:off x="5978880" y="1172880"/>
            <a:ext cx="2888640" cy="3719880"/>
          </a:xfrm>
          <a:prstGeom prst="rect">
            <a:avLst/>
          </a:prstGeom>
          <a:ln w="0">
            <a:noFill/>
          </a:ln>
          <a:effectLst>
            <a:outerShdw dist="50760" dir="10800000" blurRad="0"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algn="l" pos="0"/>
              </a:tabLst>
            </a:pPr>
            <a:r>
              <a:rPr b="0" lang="da-DK" sz="1800" spc="-1" strike="noStrike">
                <a:solidFill>
                  <a:srgbClr val="ffffff"/>
                </a:solidFill>
                <a:latin typeface="Roboto"/>
                <a:ea typeface="Roboto"/>
              </a:rPr>
              <a:t>Operationsforløb - eksempler</a:t>
            </a:r>
            <a:endParaRPr b="0" lang="da-DK" sz="1800" spc="-1" strike="noStrike">
              <a:solidFill>
                <a:srgbClr val="eeeeee"/>
              </a:solidFill>
              <a:latin typeface="Roboto"/>
            </a:endParaRPr>
          </a:p>
        </p:txBody>
      </p:sp>
      <p:grpSp>
        <p:nvGrpSpPr>
          <p:cNvPr id="421" name="Google Shape;346;p49"/>
          <p:cNvGrpSpPr/>
          <p:nvPr/>
        </p:nvGrpSpPr>
        <p:grpSpPr>
          <a:xfrm>
            <a:off x="0" y="1585080"/>
            <a:ext cx="8988120" cy="2870640"/>
            <a:chOff x="0" y="1585080"/>
            <a:chExt cx="8988120" cy="2870640"/>
          </a:xfrm>
        </p:grpSpPr>
        <p:sp>
          <p:nvSpPr>
            <p:cNvPr id="422" name="Google Shape;347;p49"/>
            <p:cNvSpPr/>
            <p:nvPr/>
          </p:nvSpPr>
          <p:spPr>
            <a:xfrm>
              <a:off x="0" y="1585080"/>
              <a:ext cx="2739960" cy="632160"/>
            </a:xfrm>
            <a:custGeom>
              <a:avLst/>
              <a:gdLst/>
              <a:ahLst/>
              <a:rect l="l" t="t" r="r" b="b"/>
              <a:pathLst>
                <a:path w="3203971" h="662400">
                  <a:moveTo>
                    <a:pt x="0" y="0"/>
                  </a:moveTo>
                  <a:lnTo>
                    <a:pt x="3203971" y="0"/>
                  </a:lnTo>
                  <a:lnTo>
                    <a:pt x="3203971" y="662400"/>
                  </a:lnTo>
                  <a:lnTo>
                    <a:pt x="0" y="662400"/>
                  </a:lnTo>
                  <a:lnTo>
                    <a:pt x="0" y="0"/>
                  </a:lnTo>
                  <a:close/>
                </a:path>
              </a:pathLst>
            </a:custGeom>
            <a:solidFill>
              <a:srgbClr val="4472c4"/>
            </a:solidFill>
            <a:ln w="12600">
              <a:solidFill>
                <a:srgbClr val="4472c4"/>
              </a:solidFill>
              <a:miter/>
            </a:ln>
          </p:spPr>
          <p:style>
            <a:lnRef idx="0"/>
            <a:fillRef idx="0"/>
            <a:effectRef idx="0"/>
            <a:fontRef idx="minor"/>
          </p:style>
          <p:txBody>
            <a:bodyPr lIns="163440" rIns="163440" tIns="93600" bIns="93600" anchor="ctr" anchorCtr="1">
              <a:noAutofit/>
            </a:bodyPr>
            <a:p>
              <a:pPr algn="ctr">
                <a:lnSpc>
                  <a:spcPct val="90000"/>
                </a:lnSpc>
                <a:buNone/>
                <a:tabLst>
                  <a:tab algn="l" pos="0"/>
                </a:tabLst>
              </a:pPr>
              <a:r>
                <a:rPr b="0" lang="da-DK" sz="2300" spc="-1" strike="noStrike">
                  <a:solidFill>
                    <a:srgbClr val="ffffff"/>
                  </a:solidFill>
                  <a:latin typeface="Calibri"/>
                  <a:ea typeface="Calibri"/>
                </a:rPr>
                <a:t>Akutte operationer </a:t>
              </a:r>
              <a:endParaRPr b="0" lang="da-DK" sz="2300" spc="-1" strike="noStrike">
                <a:latin typeface="Arial"/>
              </a:endParaRPr>
            </a:p>
          </p:txBody>
        </p:sp>
        <p:sp>
          <p:nvSpPr>
            <p:cNvPr id="423" name="Google Shape;348;p49"/>
            <p:cNvSpPr/>
            <p:nvPr/>
          </p:nvSpPr>
          <p:spPr>
            <a:xfrm>
              <a:off x="0" y="2217600"/>
              <a:ext cx="2739960" cy="2238120"/>
            </a:xfrm>
            <a:custGeom>
              <a:avLst/>
              <a:gdLst/>
              <a:ahLst/>
              <a:rect l="l" t="t" r="r" b="b"/>
              <a:pathLst>
                <a:path w="3203971" h="2343886">
                  <a:moveTo>
                    <a:pt x="0" y="0"/>
                  </a:moveTo>
                  <a:lnTo>
                    <a:pt x="3203971" y="0"/>
                  </a:lnTo>
                  <a:lnTo>
                    <a:pt x="3203971" y="2343886"/>
                  </a:lnTo>
                  <a:lnTo>
                    <a:pt x="0" y="2343886"/>
                  </a:lnTo>
                  <a:lnTo>
                    <a:pt x="0" y="0"/>
                  </a:lnTo>
                  <a:close/>
                </a:path>
              </a:pathLst>
            </a:custGeom>
            <a:solidFill>
              <a:srgbClr val="cfd5ea">
                <a:alpha val="90000"/>
              </a:srgbClr>
            </a:solidFill>
            <a:ln w="12600">
              <a:solidFill>
                <a:srgbClr val="cfd5ea"/>
              </a:solidFill>
              <a:miter/>
            </a:ln>
          </p:spPr>
          <p:style>
            <a:lnRef idx="0"/>
            <a:fillRef idx="0"/>
            <a:effectRef idx="0"/>
            <a:fontRef idx="minor"/>
          </p:style>
          <p:txBody>
            <a:bodyPr lIns="122760" rIns="163440" tIns="122760" bIns="183960" anchor="t">
              <a:noAutofit/>
            </a:bodyPr>
            <a:p>
              <a:pPr lvl="1" marL="228600" indent="-183960">
                <a:lnSpc>
                  <a:spcPct val="90000"/>
                </a:lnSpc>
                <a:buClr>
                  <a:srgbClr val="000000"/>
                </a:buClr>
                <a:buFont typeface="Arial"/>
                <a:buChar char="•"/>
              </a:pPr>
              <a:r>
                <a:rPr b="0" lang="da-DK" sz="1600" spc="-1" strike="noStrike">
                  <a:solidFill>
                    <a:srgbClr val="000000"/>
                  </a:solidFill>
                  <a:latin typeface="Calibri"/>
                  <a:ea typeface="Calibri"/>
                </a:rPr>
                <a:t>Grad 1 sectio </a:t>
              </a:r>
              <a:endParaRPr b="0" lang="da-DK" sz="1600" spc="-1" strike="noStrike">
                <a:latin typeface="Arial"/>
              </a:endParaRPr>
            </a:p>
            <a:p>
              <a:pPr lvl="1" marL="228600" indent="-183960">
                <a:lnSpc>
                  <a:spcPct val="90000"/>
                </a:lnSpc>
                <a:spcBef>
                  <a:spcPts val="400"/>
                </a:spcBef>
                <a:buClr>
                  <a:srgbClr val="000000"/>
                </a:buClr>
                <a:buFont typeface="Arial"/>
                <a:buChar char="•"/>
              </a:pPr>
              <a:r>
                <a:rPr b="0" lang="da-DK" sz="1600" spc="-1" strike="noStrike">
                  <a:solidFill>
                    <a:srgbClr val="000000"/>
                  </a:solidFill>
                  <a:latin typeface="Calibri"/>
                  <a:ea typeface="Calibri"/>
                </a:rPr>
                <a:t>Organ-rupturer </a:t>
              </a:r>
              <a:endParaRPr b="0" lang="da-DK" sz="1600" spc="-1" strike="noStrike">
                <a:latin typeface="Arial"/>
              </a:endParaRPr>
            </a:p>
            <a:p>
              <a:pPr lvl="1" marL="228600" indent="-183960">
                <a:lnSpc>
                  <a:spcPct val="90000"/>
                </a:lnSpc>
                <a:spcBef>
                  <a:spcPts val="400"/>
                </a:spcBef>
                <a:buClr>
                  <a:srgbClr val="000000"/>
                </a:buClr>
                <a:buFont typeface="Arial"/>
                <a:buChar char="•"/>
              </a:pPr>
              <a:r>
                <a:rPr b="0" lang="da-DK" sz="1600" spc="-1" strike="noStrike">
                  <a:solidFill>
                    <a:srgbClr val="000000"/>
                  </a:solidFill>
                  <a:latin typeface="Calibri"/>
                  <a:ea typeface="Calibri"/>
                </a:rPr>
                <a:t>Ileus </a:t>
              </a:r>
              <a:endParaRPr b="0" lang="da-DK" sz="1600" spc="-1" strike="noStrike">
                <a:latin typeface="Arial"/>
              </a:endParaRPr>
            </a:p>
            <a:p>
              <a:pPr lvl="1" marL="228600" indent="-183960">
                <a:lnSpc>
                  <a:spcPct val="90000"/>
                </a:lnSpc>
                <a:spcBef>
                  <a:spcPts val="400"/>
                </a:spcBef>
                <a:buClr>
                  <a:srgbClr val="000000"/>
                </a:buClr>
                <a:buFont typeface="Arial"/>
                <a:buChar char="•"/>
              </a:pPr>
              <a:r>
                <a:rPr b="0" lang="da-DK" sz="1600" spc="-1" strike="noStrike">
                  <a:solidFill>
                    <a:srgbClr val="000000"/>
                  </a:solidFill>
                  <a:latin typeface="Calibri"/>
                  <a:ea typeface="Calibri"/>
                </a:rPr>
                <a:t>Blødende mavesår + ustabil patient </a:t>
              </a:r>
              <a:endParaRPr b="0" lang="da-DK" sz="1600" spc="-1" strike="noStrike">
                <a:latin typeface="Arial"/>
              </a:endParaRPr>
            </a:p>
          </p:txBody>
        </p:sp>
        <p:sp>
          <p:nvSpPr>
            <p:cNvPr id="424" name="Google Shape;349;p49"/>
            <p:cNvSpPr/>
            <p:nvPr/>
          </p:nvSpPr>
          <p:spPr>
            <a:xfrm>
              <a:off x="3124080" y="1585080"/>
              <a:ext cx="2739960" cy="632160"/>
            </a:xfrm>
            <a:custGeom>
              <a:avLst/>
              <a:gdLst/>
              <a:ahLst/>
              <a:rect l="l" t="t" r="r" b="b"/>
              <a:pathLst>
                <a:path w="3203971" h="662400">
                  <a:moveTo>
                    <a:pt x="0" y="0"/>
                  </a:moveTo>
                  <a:lnTo>
                    <a:pt x="3203971" y="0"/>
                  </a:lnTo>
                  <a:lnTo>
                    <a:pt x="3203971" y="662400"/>
                  </a:lnTo>
                  <a:lnTo>
                    <a:pt x="0" y="662400"/>
                  </a:lnTo>
                  <a:lnTo>
                    <a:pt x="0" y="0"/>
                  </a:lnTo>
                  <a:close/>
                </a:path>
              </a:pathLst>
            </a:custGeom>
            <a:solidFill>
              <a:srgbClr val="4472c4"/>
            </a:solidFill>
            <a:ln w="12600">
              <a:solidFill>
                <a:srgbClr val="4472c4"/>
              </a:solidFill>
              <a:miter/>
            </a:ln>
          </p:spPr>
          <p:style>
            <a:lnRef idx="0"/>
            <a:fillRef idx="0"/>
            <a:effectRef idx="0"/>
            <a:fontRef idx="minor"/>
          </p:style>
          <p:txBody>
            <a:bodyPr lIns="163440" rIns="163440" tIns="93600" bIns="93600" anchor="ctr" anchorCtr="1">
              <a:noAutofit/>
            </a:bodyPr>
            <a:p>
              <a:pPr algn="ctr">
                <a:lnSpc>
                  <a:spcPct val="90000"/>
                </a:lnSpc>
                <a:buNone/>
                <a:tabLst>
                  <a:tab algn="l" pos="0"/>
                </a:tabLst>
              </a:pPr>
              <a:r>
                <a:rPr b="0" lang="da-DK" sz="2300" spc="-1" strike="noStrike">
                  <a:solidFill>
                    <a:srgbClr val="ffffff"/>
                  </a:solidFill>
                  <a:latin typeface="Calibri"/>
                  <a:ea typeface="Calibri"/>
                </a:rPr>
                <a:t>Subakutte operationer </a:t>
              </a:r>
              <a:endParaRPr b="0" lang="da-DK" sz="2300" spc="-1" strike="noStrike">
                <a:latin typeface="Arial"/>
              </a:endParaRPr>
            </a:p>
          </p:txBody>
        </p:sp>
        <p:sp>
          <p:nvSpPr>
            <p:cNvPr id="425" name="Google Shape;350;p49"/>
            <p:cNvSpPr/>
            <p:nvPr/>
          </p:nvSpPr>
          <p:spPr>
            <a:xfrm>
              <a:off x="3124080" y="2217600"/>
              <a:ext cx="2739960" cy="2238120"/>
            </a:xfrm>
            <a:custGeom>
              <a:avLst/>
              <a:gdLst/>
              <a:ahLst/>
              <a:rect l="l" t="t" r="r" b="b"/>
              <a:pathLst>
                <a:path w="3203971" h="2343886">
                  <a:moveTo>
                    <a:pt x="0" y="0"/>
                  </a:moveTo>
                  <a:lnTo>
                    <a:pt x="3203971" y="0"/>
                  </a:lnTo>
                  <a:lnTo>
                    <a:pt x="3203971" y="2343886"/>
                  </a:lnTo>
                  <a:lnTo>
                    <a:pt x="0" y="2343886"/>
                  </a:lnTo>
                  <a:lnTo>
                    <a:pt x="0" y="0"/>
                  </a:lnTo>
                  <a:close/>
                </a:path>
              </a:pathLst>
            </a:custGeom>
            <a:solidFill>
              <a:srgbClr val="cfd5ea">
                <a:alpha val="90000"/>
              </a:srgbClr>
            </a:solidFill>
            <a:ln w="12600">
              <a:solidFill>
                <a:srgbClr val="cfd5ea"/>
              </a:solidFill>
              <a:miter/>
            </a:ln>
          </p:spPr>
          <p:style>
            <a:lnRef idx="0"/>
            <a:fillRef idx="0"/>
            <a:effectRef idx="0"/>
            <a:fontRef idx="minor"/>
          </p:style>
          <p:txBody>
            <a:bodyPr lIns="122760" rIns="163440" tIns="122760" bIns="183960" anchor="t">
              <a:noAutofit/>
            </a:bodyPr>
            <a:p>
              <a:pPr lvl="1" marL="228600" indent="-183960">
                <a:lnSpc>
                  <a:spcPct val="90000"/>
                </a:lnSpc>
                <a:buClr>
                  <a:srgbClr val="000000"/>
                </a:buClr>
                <a:buFont typeface="Arial"/>
                <a:buChar char="•"/>
              </a:pPr>
              <a:r>
                <a:rPr b="0" lang="da-DK" sz="1600" spc="-1" strike="noStrike">
                  <a:solidFill>
                    <a:srgbClr val="000000"/>
                  </a:solidFill>
                  <a:latin typeface="Calibri"/>
                  <a:ea typeface="Calibri"/>
                </a:rPr>
                <a:t>Grad 2 sectio </a:t>
              </a:r>
              <a:endParaRPr b="0" lang="da-DK" sz="1600" spc="-1" strike="noStrike">
                <a:latin typeface="Arial"/>
              </a:endParaRPr>
            </a:p>
            <a:p>
              <a:pPr lvl="1" marL="228600" indent="-183960">
                <a:lnSpc>
                  <a:spcPct val="90000"/>
                </a:lnSpc>
                <a:spcBef>
                  <a:spcPts val="400"/>
                </a:spcBef>
                <a:buClr>
                  <a:srgbClr val="000000"/>
                </a:buClr>
                <a:buFont typeface="Arial"/>
                <a:buChar char="•"/>
              </a:pPr>
              <a:r>
                <a:rPr b="0" lang="da-DK" sz="1600" spc="-1" strike="noStrike">
                  <a:solidFill>
                    <a:srgbClr val="000000"/>
                  </a:solidFill>
                  <a:latin typeface="Calibri"/>
                  <a:ea typeface="Calibri"/>
                </a:rPr>
                <a:t>De fleste blindtarmsoperationer </a:t>
              </a:r>
              <a:endParaRPr b="0" lang="da-DK" sz="1600" spc="-1" strike="noStrike">
                <a:latin typeface="Arial"/>
              </a:endParaRPr>
            </a:p>
            <a:p>
              <a:pPr lvl="1" marL="228600" indent="-183960">
                <a:lnSpc>
                  <a:spcPct val="90000"/>
                </a:lnSpc>
                <a:spcBef>
                  <a:spcPts val="400"/>
                </a:spcBef>
                <a:buClr>
                  <a:srgbClr val="000000"/>
                </a:buClr>
                <a:buFont typeface="Arial"/>
                <a:buChar char="•"/>
              </a:pPr>
              <a:r>
                <a:rPr b="0" lang="da-DK" sz="1600" spc="-1" strike="noStrike">
                  <a:solidFill>
                    <a:srgbClr val="000000"/>
                  </a:solidFill>
                  <a:latin typeface="Calibri"/>
                  <a:ea typeface="Calibri"/>
                </a:rPr>
                <a:t>De fleste operationskrævende frakturer </a:t>
              </a:r>
              <a:endParaRPr b="0" lang="da-DK" sz="1600" spc="-1" strike="noStrike">
                <a:latin typeface="Arial"/>
              </a:endParaRPr>
            </a:p>
          </p:txBody>
        </p:sp>
        <p:sp>
          <p:nvSpPr>
            <p:cNvPr id="426" name="Google Shape;351;p49"/>
            <p:cNvSpPr/>
            <p:nvPr/>
          </p:nvSpPr>
          <p:spPr>
            <a:xfrm>
              <a:off x="6248160" y="1585080"/>
              <a:ext cx="2739960" cy="632160"/>
            </a:xfrm>
            <a:custGeom>
              <a:avLst/>
              <a:gdLst/>
              <a:ahLst/>
              <a:rect l="l" t="t" r="r" b="b"/>
              <a:pathLst>
                <a:path w="3203971" h="662400">
                  <a:moveTo>
                    <a:pt x="0" y="0"/>
                  </a:moveTo>
                  <a:lnTo>
                    <a:pt x="3203971" y="0"/>
                  </a:lnTo>
                  <a:lnTo>
                    <a:pt x="3203971" y="662400"/>
                  </a:lnTo>
                  <a:lnTo>
                    <a:pt x="0" y="662400"/>
                  </a:lnTo>
                  <a:lnTo>
                    <a:pt x="0" y="0"/>
                  </a:lnTo>
                  <a:close/>
                </a:path>
              </a:pathLst>
            </a:custGeom>
            <a:solidFill>
              <a:srgbClr val="4472c4"/>
            </a:solidFill>
            <a:ln w="12600">
              <a:solidFill>
                <a:srgbClr val="4472c4"/>
              </a:solidFill>
              <a:miter/>
            </a:ln>
          </p:spPr>
          <p:style>
            <a:lnRef idx="0"/>
            <a:fillRef idx="0"/>
            <a:effectRef idx="0"/>
            <a:fontRef idx="minor"/>
          </p:style>
          <p:txBody>
            <a:bodyPr lIns="163440" rIns="163440" tIns="93600" bIns="93600" anchor="ctr" anchorCtr="1">
              <a:noAutofit/>
            </a:bodyPr>
            <a:p>
              <a:pPr algn="ctr">
                <a:lnSpc>
                  <a:spcPct val="90000"/>
                </a:lnSpc>
                <a:buNone/>
                <a:tabLst>
                  <a:tab algn="l" pos="0"/>
                </a:tabLst>
              </a:pPr>
              <a:r>
                <a:rPr b="0" lang="da-DK" sz="2300" spc="-1" strike="noStrike">
                  <a:solidFill>
                    <a:srgbClr val="ffffff"/>
                  </a:solidFill>
                  <a:latin typeface="Calibri"/>
                  <a:ea typeface="Calibri"/>
                </a:rPr>
                <a:t>Elektive operationer </a:t>
              </a:r>
              <a:endParaRPr b="0" lang="da-DK" sz="2300" spc="-1" strike="noStrike">
                <a:latin typeface="Arial"/>
              </a:endParaRPr>
            </a:p>
          </p:txBody>
        </p:sp>
        <p:sp>
          <p:nvSpPr>
            <p:cNvPr id="427" name="Google Shape;352;p49"/>
            <p:cNvSpPr/>
            <p:nvPr/>
          </p:nvSpPr>
          <p:spPr>
            <a:xfrm>
              <a:off x="6248160" y="2217600"/>
              <a:ext cx="2739960" cy="2238120"/>
            </a:xfrm>
            <a:custGeom>
              <a:avLst/>
              <a:gdLst/>
              <a:ahLst/>
              <a:rect l="l" t="t" r="r" b="b"/>
              <a:pathLst>
                <a:path w="3203971" h="2343886">
                  <a:moveTo>
                    <a:pt x="0" y="0"/>
                  </a:moveTo>
                  <a:lnTo>
                    <a:pt x="3203971" y="0"/>
                  </a:lnTo>
                  <a:lnTo>
                    <a:pt x="3203971" y="2343886"/>
                  </a:lnTo>
                  <a:lnTo>
                    <a:pt x="0" y="2343886"/>
                  </a:lnTo>
                  <a:lnTo>
                    <a:pt x="0" y="0"/>
                  </a:lnTo>
                  <a:close/>
                </a:path>
              </a:pathLst>
            </a:custGeom>
            <a:solidFill>
              <a:srgbClr val="cfd5ea">
                <a:alpha val="90000"/>
              </a:srgbClr>
            </a:solidFill>
            <a:ln w="12600">
              <a:solidFill>
                <a:srgbClr val="cfd5ea"/>
              </a:solidFill>
              <a:miter/>
            </a:ln>
          </p:spPr>
          <p:style>
            <a:lnRef idx="0"/>
            <a:fillRef idx="0"/>
            <a:effectRef idx="0"/>
            <a:fontRef idx="minor"/>
          </p:style>
          <p:txBody>
            <a:bodyPr lIns="122760" rIns="163440" tIns="122760" bIns="183960" anchor="t">
              <a:noAutofit/>
            </a:bodyPr>
            <a:p>
              <a:pPr lvl="1" marL="228600" indent="-183960">
                <a:lnSpc>
                  <a:spcPct val="90000"/>
                </a:lnSpc>
                <a:buClr>
                  <a:srgbClr val="000000"/>
                </a:buClr>
                <a:buFont typeface="Arial"/>
                <a:buChar char="•"/>
              </a:pPr>
              <a:r>
                <a:rPr b="0" lang="da-DK" sz="1600" spc="-1" strike="noStrike">
                  <a:solidFill>
                    <a:srgbClr val="000000"/>
                  </a:solidFill>
                  <a:latin typeface="Calibri"/>
                  <a:ea typeface="Calibri"/>
                </a:rPr>
                <a:t>De fleste bevægeapparats-operationer </a:t>
              </a:r>
              <a:endParaRPr b="0" lang="da-DK" sz="1600" spc="-1" strike="noStrike">
                <a:latin typeface="Arial"/>
              </a:endParaRPr>
            </a:p>
            <a:p>
              <a:pPr lvl="1" marL="228600" indent="-183960">
                <a:lnSpc>
                  <a:spcPct val="90000"/>
                </a:lnSpc>
                <a:spcBef>
                  <a:spcPts val="400"/>
                </a:spcBef>
                <a:buClr>
                  <a:srgbClr val="000000"/>
                </a:buClr>
                <a:buFont typeface="Arial"/>
                <a:buChar char="•"/>
              </a:pPr>
              <a:r>
                <a:rPr b="0" lang="da-DK" sz="1600" spc="-1" strike="noStrike">
                  <a:solidFill>
                    <a:srgbClr val="000000"/>
                  </a:solidFill>
                  <a:latin typeface="Calibri"/>
                  <a:ea typeface="Calibri"/>
                </a:rPr>
                <a:t>Kosmetiske operationer </a:t>
              </a:r>
              <a:endParaRPr b="0" lang="da-DK" sz="1600" spc="-1" strike="noStrike">
                <a:latin typeface="Arial"/>
              </a:endParaRPr>
            </a:p>
          </p:txBody>
        </p:sp>
      </p:gr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Google Shape;358;p50"/>
          <p:cNvSpPr/>
          <p:nvPr/>
        </p:nvSpPr>
        <p:spPr>
          <a:xfrm>
            <a:off x="0" y="0"/>
            <a:ext cx="914364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429" name="Google Shape;359;p50"/>
          <p:cNvSpPr/>
          <p:nvPr/>
        </p:nvSpPr>
        <p:spPr>
          <a:xfrm>
            <a:off x="0" y="0"/>
            <a:ext cx="856188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a:effectLst>
            <a:outerShdw dist="406137" dir="21542101" blurRad="0" rotWithShape="0">
              <a:srgbClr val="000000">
                <a:alpha val="20000"/>
              </a:srgbClr>
            </a:outerShdw>
          </a:effectLst>
        </p:spPr>
        <p:style>
          <a:lnRef idx="0"/>
          <a:fillRef idx="0"/>
          <a:effectRef idx="0"/>
          <a:fontRef idx="minor"/>
        </p:style>
      </p:sp>
      <p:sp>
        <p:nvSpPr>
          <p:cNvPr id="430" name="Google Shape;360;p50"/>
          <p:cNvSpPr/>
          <p:nvPr/>
        </p:nvSpPr>
        <p:spPr>
          <a:xfrm>
            <a:off x="581760" y="174240"/>
            <a:ext cx="7549200" cy="1280880"/>
          </a:xfrm>
          <a:prstGeom prst="rect">
            <a:avLst/>
          </a:prstGeom>
          <a:noFill/>
          <a:ln w="0">
            <a:noFill/>
          </a:ln>
        </p:spPr>
        <p:style>
          <a:lnRef idx="0"/>
          <a:fillRef idx="0"/>
          <a:effectRef idx="0"/>
          <a:fontRef idx="minor"/>
        </p:style>
        <p:txBody>
          <a:bodyPr lIns="68400" rIns="68400" tIns="34200" bIns="34200" anchor="ctr">
            <a:normAutofit/>
          </a:bodyPr>
          <a:p>
            <a:pPr>
              <a:lnSpc>
                <a:spcPct val="90000"/>
              </a:lnSpc>
              <a:buNone/>
              <a:tabLst>
                <a:tab algn="l" pos="0"/>
              </a:tabLst>
            </a:pPr>
            <a:r>
              <a:rPr b="0" lang="da-DK" sz="3000" spc="-1" strike="noStrike">
                <a:solidFill>
                  <a:srgbClr val="000000"/>
                </a:solidFill>
                <a:latin typeface="Calibri"/>
                <a:ea typeface="Calibri"/>
              </a:rPr>
              <a:t>Operationsforløb – Hvad hvornår? </a:t>
            </a:r>
            <a:endParaRPr b="0" lang="da-DK" sz="3000" spc="-1" strike="noStrike">
              <a:latin typeface="Arial"/>
            </a:endParaRPr>
          </a:p>
        </p:txBody>
      </p:sp>
      <p:pic>
        <p:nvPicPr>
          <p:cNvPr id="431" name="Google Shape;361;p50" descr=""/>
          <p:cNvPicPr/>
          <p:nvPr/>
        </p:nvPicPr>
        <p:blipFill>
          <a:blip r:embed="rId1"/>
          <a:srcRect l="1655" t="0" r="9457" b="0"/>
          <a:stretch/>
        </p:blipFill>
        <p:spPr>
          <a:xfrm>
            <a:off x="0" y="1363680"/>
            <a:ext cx="3359160" cy="3779280"/>
          </a:xfrm>
          <a:prstGeom prst="rect">
            <a:avLst/>
          </a:prstGeom>
          <a:ln w="0">
            <a:noFill/>
          </a:ln>
        </p:spPr>
      </p:pic>
      <p:grpSp>
        <p:nvGrpSpPr>
          <p:cNvPr id="432" name="Google Shape;362;p50"/>
          <p:cNvGrpSpPr/>
          <p:nvPr/>
        </p:nvGrpSpPr>
        <p:grpSpPr>
          <a:xfrm>
            <a:off x="4572000" y="1416240"/>
            <a:ext cx="3763800" cy="3620880"/>
            <a:chOff x="4572000" y="1416240"/>
            <a:chExt cx="3763800" cy="3620880"/>
          </a:xfrm>
        </p:grpSpPr>
        <p:sp>
          <p:nvSpPr>
            <p:cNvPr id="433" name="Google Shape;363;p50"/>
            <p:cNvSpPr/>
            <p:nvPr/>
          </p:nvSpPr>
          <p:spPr>
            <a:xfrm>
              <a:off x="4572000" y="1571040"/>
              <a:ext cx="3763800" cy="958680"/>
            </a:xfrm>
            <a:custGeom>
              <a:avLst/>
              <a:gdLst/>
              <a:ahLst/>
              <a:rect l="l" t="t" r="r" b="b"/>
              <a:pathLst>
                <a:path w="5018833" h="1278900">
                  <a:moveTo>
                    <a:pt x="0" y="0"/>
                  </a:moveTo>
                  <a:lnTo>
                    <a:pt x="5018833" y="0"/>
                  </a:lnTo>
                  <a:lnTo>
                    <a:pt x="5018833" y="1278900"/>
                  </a:lnTo>
                  <a:lnTo>
                    <a:pt x="0" y="1278900"/>
                  </a:lnTo>
                  <a:lnTo>
                    <a:pt x="0" y="0"/>
                  </a:lnTo>
                  <a:close/>
                </a:path>
              </a:pathLst>
            </a:custGeom>
            <a:solidFill>
              <a:srgbClr val="ffffff">
                <a:alpha val="90000"/>
              </a:srgbClr>
            </a:solidFill>
            <a:ln w="12600">
              <a:solidFill>
                <a:srgbClr val="4472c4"/>
              </a:solidFill>
              <a:miter/>
            </a:ln>
          </p:spPr>
          <p:style>
            <a:lnRef idx="0"/>
            <a:fillRef idx="0"/>
            <a:effectRef idx="0"/>
            <a:fontRef idx="minor"/>
          </p:style>
          <p:txBody>
            <a:bodyPr lIns="291960" rIns="291960" tIns="218880" bIns="74880" anchor="t">
              <a:noAutofit/>
            </a:bodyPr>
            <a:p>
              <a:pPr lvl="1" marL="88920" indent="-95040">
                <a:lnSpc>
                  <a:spcPct val="90000"/>
                </a:lnSpc>
                <a:buClr>
                  <a:srgbClr val="000000"/>
                </a:buClr>
                <a:buFont typeface="Arial"/>
                <a:buChar char="•"/>
              </a:pPr>
              <a:r>
                <a:rPr b="0" lang="da-DK" sz="1100" spc="-1" strike="noStrike">
                  <a:solidFill>
                    <a:srgbClr val="000000"/>
                  </a:solidFill>
                  <a:latin typeface="Calibri"/>
                  <a:ea typeface="Calibri"/>
                </a:rPr>
                <a:t>Indikation for OP? </a:t>
              </a:r>
              <a:endParaRPr b="0" lang="da-DK" sz="1100" spc="-1" strike="noStrike">
                <a:latin typeface="Arial"/>
              </a:endParaRPr>
            </a:p>
            <a:p>
              <a:pPr lvl="1" marL="88920" indent="-95040">
                <a:lnSpc>
                  <a:spcPct val="90000"/>
                </a:lnSpc>
                <a:spcBef>
                  <a:spcPts val="201"/>
                </a:spcBef>
                <a:buClr>
                  <a:srgbClr val="000000"/>
                </a:buClr>
                <a:buFont typeface="Arial"/>
                <a:buChar char="•"/>
              </a:pPr>
              <a:r>
                <a:rPr b="0" lang="da-DK" sz="1100" spc="-1" strike="noStrike">
                  <a:solidFill>
                    <a:srgbClr val="000000"/>
                  </a:solidFill>
                  <a:latin typeface="Calibri"/>
                  <a:ea typeface="Calibri"/>
                </a:rPr>
                <a:t>Info til patient </a:t>
              </a:r>
              <a:endParaRPr b="0" lang="da-DK" sz="1100" spc="-1" strike="noStrike">
                <a:latin typeface="Arial"/>
              </a:endParaRPr>
            </a:p>
            <a:p>
              <a:pPr lvl="1" marL="88920" indent="-95040">
                <a:lnSpc>
                  <a:spcPct val="90000"/>
                </a:lnSpc>
                <a:spcBef>
                  <a:spcPts val="201"/>
                </a:spcBef>
                <a:buClr>
                  <a:srgbClr val="000000"/>
                </a:buClr>
                <a:buFont typeface="Arial"/>
                <a:buChar char="•"/>
              </a:pPr>
              <a:r>
                <a:rPr b="0" lang="da-DK" sz="1100" spc="-1" strike="noStrike">
                  <a:solidFill>
                    <a:srgbClr val="000000"/>
                  </a:solidFill>
                  <a:latin typeface="Calibri"/>
                  <a:ea typeface="Calibri"/>
                </a:rPr>
                <a:t>Pausering af uhensigtsmæssig medicin</a:t>
              </a:r>
              <a:endParaRPr b="0" lang="da-DK" sz="1100" spc="-1" strike="noStrike">
                <a:latin typeface="Arial"/>
              </a:endParaRPr>
            </a:p>
            <a:p>
              <a:pPr lvl="1" marL="88920" indent="-95040">
                <a:lnSpc>
                  <a:spcPct val="90000"/>
                </a:lnSpc>
                <a:spcBef>
                  <a:spcPts val="201"/>
                </a:spcBef>
                <a:buClr>
                  <a:srgbClr val="000000"/>
                </a:buClr>
                <a:buFont typeface="Arial"/>
                <a:buChar char="•"/>
              </a:pPr>
              <a:r>
                <a:rPr b="0" lang="da-DK" sz="1100" spc="-1" strike="noStrike">
                  <a:solidFill>
                    <a:srgbClr val="000000"/>
                  </a:solidFill>
                  <a:latin typeface="Calibri"/>
                  <a:ea typeface="Calibri"/>
                </a:rPr>
                <a:t>TJEKLISTE!!! </a:t>
              </a:r>
              <a:endParaRPr b="0" lang="da-DK" sz="1100" spc="-1" strike="noStrike">
                <a:latin typeface="Arial"/>
              </a:endParaRPr>
            </a:p>
          </p:txBody>
        </p:sp>
        <p:sp>
          <p:nvSpPr>
            <p:cNvPr id="434" name="Google Shape;364;p50"/>
            <p:cNvSpPr/>
            <p:nvPr/>
          </p:nvSpPr>
          <p:spPr>
            <a:xfrm>
              <a:off x="4760280" y="1416240"/>
              <a:ext cx="2634480" cy="309600"/>
            </a:xfrm>
            <a:custGeom>
              <a:avLst/>
              <a:gdLst/>
              <a:ahLst/>
              <a:rect l="l" t="t" r="r" b="b"/>
              <a:pathLst>
                <a:path w="3513183" h="413280">
                  <a:moveTo>
                    <a:pt x="0" y="68881"/>
                  </a:moveTo>
                  <a:cubicBezTo>
                    <a:pt x="0" y="30839"/>
                    <a:pt x="30839" y="0"/>
                    <a:pt x="68881" y="0"/>
                  </a:cubicBezTo>
                  <a:lnTo>
                    <a:pt x="3444302" y="0"/>
                  </a:lnTo>
                  <a:cubicBezTo>
                    <a:pt x="3482344" y="0"/>
                    <a:pt x="3513183" y="30839"/>
                    <a:pt x="3513183" y="68881"/>
                  </a:cubicBezTo>
                  <a:lnTo>
                    <a:pt x="3513183" y="344399"/>
                  </a:lnTo>
                  <a:cubicBezTo>
                    <a:pt x="3513183" y="382441"/>
                    <a:pt x="3482344" y="413280"/>
                    <a:pt x="3444302" y="413280"/>
                  </a:cubicBezTo>
                  <a:lnTo>
                    <a:pt x="68881" y="413280"/>
                  </a:lnTo>
                  <a:cubicBezTo>
                    <a:pt x="30839" y="413280"/>
                    <a:pt x="0" y="382441"/>
                    <a:pt x="0" y="344399"/>
                  </a:cubicBezTo>
                  <a:lnTo>
                    <a:pt x="0" y="68881"/>
                  </a:lnTo>
                  <a:close/>
                </a:path>
              </a:pathLst>
            </a:custGeom>
            <a:solidFill>
              <a:srgbClr val="4472c4"/>
            </a:solidFill>
            <a:ln w="12600">
              <a:solidFill>
                <a:srgbClr val="ffffff"/>
              </a:solidFill>
              <a:miter/>
            </a:ln>
          </p:spPr>
          <p:style>
            <a:lnRef idx="0"/>
            <a:fillRef idx="0"/>
            <a:effectRef idx="0"/>
            <a:fontRef idx="minor"/>
          </p:style>
          <p:txBody>
            <a:bodyPr lIns="114840" rIns="114840" tIns="15120" bIns="15120" anchor="ctr">
              <a:noAutofit/>
            </a:bodyPr>
            <a:p>
              <a:pPr>
                <a:lnSpc>
                  <a:spcPct val="90000"/>
                </a:lnSpc>
                <a:buNone/>
                <a:tabLst>
                  <a:tab algn="l" pos="0"/>
                </a:tabLst>
              </a:pPr>
              <a:r>
                <a:rPr b="0" lang="da-DK" sz="1100" spc="-1" strike="noStrike">
                  <a:solidFill>
                    <a:srgbClr val="ffffff"/>
                  </a:solidFill>
                  <a:latin typeface="Calibri"/>
                  <a:ea typeface="Calibri"/>
                </a:rPr>
                <a:t>Præ-operativt </a:t>
              </a:r>
              <a:endParaRPr b="0" lang="da-DK" sz="1100" spc="-1" strike="noStrike">
                <a:latin typeface="Arial"/>
              </a:endParaRPr>
            </a:p>
          </p:txBody>
        </p:sp>
        <p:sp>
          <p:nvSpPr>
            <p:cNvPr id="435" name="Google Shape;365;p50"/>
            <p:cNvSpPr/>
            <p:nvPr/>
          </p:nvSpPr>
          <p:spPr>
            <a:xfrm>
              <a:off x="4572000" y="2741760"/>
              <a:ext cx="3763800" cy="958680"/>
            </a:xfrm>
            <a:custGeom>
              <a:avLst/>
              <a:gdLst/>
              <a:ahLst/>
              <a:rect l="l" t="t" r="r" b="b"/>
              <a:pathLst>
                <a:path w="5018833" h="1278900">
                  <a:moveTo>
                    <a:pt x="0" y="0"/>
                  </a:moveTo>
                  <a:lnTo>
                    <a:pt x="5018833" y="0"/>
                  </a:lnTo>
                  <a:lnTo>
                    <a:pt x="5018833" y="1278900"/>
                  </a:lnTo>
                  <a:lnTo>
                    <a:pt x="0" y="1278900"/>
                  </a:lnTo>
                  <a:lnTo>
                    <a:pt x="0" y="0"/>
                  </a:lnTo>
                  <a:close/>
                </a:path>
              </a:pathLst>
            </a:custGeom>
            <a:solidFill>
              <a:srgbClr val="ffffff">
                <a:alpha val="90000"/>
              </a:srgbClr>
            </a:solidFill>
            <a:ln w="12600">
              <a:solidFill>
                <a:srgbClr val="4472c4"/>
              </a:solidFill>
              <a:miter/>
            </a:ln>
          </p:spPr>
          <p:style>
            <a:lnRef idx="0"/>
            <a:fillRef idx="0"/>
            <a:effectRef idx="0"/>
            <a:fontRef idx="minor"/>
          </p:style>
          <p:txBody>
            <a:bodyPr lIns="291960" rIns="291960" tIns="218880" bIns="74880" anchor="t">
              <a:noAutofit/>
            </a:bodyPr>
            <a:p>
              <a:pPr lvl="1" marL="88920" indent="-95040">
                <a:lnSpc>
                  <a:spcPct val="90000"/>
                </a:lnSpc>
                <a:buClr>
                  <a:srgbClr val="000000"/>
                </a:buClr>
                <a:buFont typeface="Arial"/>
                <a:buChar char="•"/>
              </a:pPr>
              <a:r>
                <a:rPr b="0" lang="da-DK" sz="1100" spc="-1" strike="noStrike">
                  <a:solidFill>
                    <a:srgbClr val="000000"/>
                  </a:solidFill>
                  <a:latin typeface="Calibri"/>
                  <a:ea typeface="Calibri"/>
                </a:rPr>
                <a:t>Bedøvelse</a:t>
              </a:r>
              <a:endParaRPr b="0" lang="da-DK" sz="1100" spc="-1" strike="noStrike">
                <a:latin typeface="Arial"/>
              </a:endParaRPr>
            </a:p>
            <a:p>
              <a:pPr lvl="1" marL="88920" indent="-95040">
                <a:lnSpc>
                  <a:spcPct val="90000"/>
                </a:lnSpc>
                <a:spcBef>
                  <a:spcPts val="201"/>
                </a:spcBef>
                <a:buClr>
                  <a:srgbClr val="000000"/>
                </a:buClr>
                <a:buFont typeface="Arial"/>
                <a:buChar char="•"/>
              </a:pPr>
              <a:r>
                <a:rPr b="0" lang="da-DK" sz="1100" spc="-1" strike="noStrike">
                  <a:solidFill>
                    <a:srgbClr val="000000"/>
                  </a:solidFill>
                  <a:latin typeface="Calibri"/>
                  <a:ea typeface="Calibri"/>
                </a:rPr>
                <a:t>Smertedækning</a:t>
              </a:r>
              <a:endParaRPr b="0" lang="da-DK" sz="1100" spc="-1" strike="noStrike">
                <a:latin typeface="Arial"/>
              </a:endParaRPr>
            </a:p>
            <a:p>
              <a:pPr lvl="1" marL="88920" indent="-95040">
                <a:lnSpc>
                  <a:spcPct val="90000"/>
                </a:lnSpc>
                <a:spcBef>
                  <a:spcPts val="201"/>
                </a:spcBef>
                <a:buClr>
                  <a:srgbClr val="000000"/>
                </a:buClr>
                <a:buFont typeface="Arial"/>
                <a:buChar char="•"/>
              </a:pPr>
              <a:r>
                <a:rPr b="0" lang="da-DK" sz="1100" spc="-1" strike="noStrike">
                  <a:solidFill>
                    <a:srgbClr val="000000"/>
                  </a:solidFill>
                  <a:latin typeface="Calibri"/>
                  <a:ea typeface="Calibri"/>
                </a:rPr>
                <a:t>Antibiotika </a:t>
              </a:r>
              <a:endParaRPr b="0" lang="da-DK" sz="1100" spc="-1" strike="noStrike">
                <a:latin typeface="Arial"/>
              </a:endParaRPr>
            </a:p>
            <a:p>
              <a:pPr lvl="1" marL="88920" indent="-95040">
                <a:lnSpc>
                  <a:spcPct val="90000"/>
                </a:lnSpc>
                <a:spcBef>
                  <a:spcPts val="201"/>
                </a:spcBef>
                <a:buClr>
                  <a:srgbClr val="000000"/>
                </a:buClr>
                <a:buFont typeface="Arial"/>
                <a:buChar char="•"/>
              </a:pPr>
              <a:r>
                <a:rPr b="0" lang="da-DK" sz="1100" spc="-1" strike="noStrike">
                  <a:solidFill>
                    <a:srgbClr val="000000"/>
                  </a:solidFill>
                  <a:latin typeface="Calibri"/>
                  <a:ea typeface="Calibri"/>
                </a:rPr>
                <a:t>Væske </a:t>
              </a:r>
              <a:endParaRPr b="0" lang="da-DK" sz="1100" spc="-1" strike="noStrike">
                <a:latin typeface="Arial"/>
              </a:endParaRPr>
            </a:p>
          </p:txBody>
        </p:sp>
        <p:sp>
          <p:nvSpPr>
            <p:cNvPr id="436" name="Google Shape;366;p50"/>
            <p:cNvSpPr/>
            <p:nvPr/>
          </p:nvSpPr>
          <p:spPr>
            <a:xfrm>
              <a:off x="4760280" y="2586960"/>
              <a:ext cx="2634480" cy="309600"/>
            </a:xfrm>
            <a:custGeom>
              <a:avLst/>
              <a:gdLst/>
              <a:ahLst/>
              <a:rect l="l" t="t" r="r" b="b"/>
              <a:pathLst>
                <a:path w="3513183" h="413280">
                  <a:moveTo>
                    <a:pt x="0" y="68881"/>
                  </a:moveTo>
                  <a:cubicBezTo>
                    <a:pt x="0" y="30839"/>
                    <a:pt x="30839" y="0"/>
                    <a:pt x="68881" y="0"/>
                  </a:cubicBezTo>
                  <a:lnTo>
                    <a:pt x="3444302" y="0"/>
                  </a:lnTo>
                  <a:cubicBezTo>
                    <a:pt x="3482344" y="0"/>
                    <a:pt x="3513183" y="30839"/>
                    <a:pt x="3513183" y="68881"/>
                  </a:cubicBezTo>
                  <a:lnTo>
                    <a:pt x="3513183" y="344399"/>
                  </a:lnTo>
                  <a:cubicBezTo>
                    <a:pt x="3513183" y="382441"/>
                    <a:pt x="3482344" y="413280"/>
                    <a:pt x="3444302" y="413280"/>
                  </a:cubicBezTo>
                  <a:lnTo>
                    <a:pt x="68881" y="413280"/>
                  </a:lnTo>
                  <a:cubicBezTo>
                    <a:pt x="30839" y="413280"/>
                    <a:pt x="0" y="382441"/>
                    <a:pt x="0" y="344399"/>
                  </a:cubicBezTo>
                  <a:lnTo>
                    <a:pt x="0" y="68881"/>
                  </a:lnTo>
                  <a:close/>
                </a:path>
              </a:pathLst>
            </a:custGeom>
            <a:solidFill>
              <a:srgbClr val="4472c4"/>
            </a:solidFill>
            <a:ln w="12600">
              <a:solidFill>
                <a:srgbClr val="ffffff"/>
              </a:solidFill>
              <a:miter/>
            </a:ln>
          </p:spPr>
          <p:style>
            <a:lnRef idx="0"/>
            <a:fillRef idx="0"/>
            <a:effectRef idx="0"/>
            <a:fontRef idx="minor"/>
          </p:style>
          <p:txBody>
            <a:bodyPr lIns="114840" rIns="114840" tIns="15120" bIns="15120" anchor="ctr">
              <a:noAutofit/>
            </a:bodyPr>
            <a:p>
              <a:pPr>
                <a:lnSpc>
                  <a:spcPct val="90000"/>
                </a:lnSpc>
                <a:buNone/>
                <a:tabLst>
                  <a:tab algn="l" pos="0"/>
                </a:tabLst>
              </a:pPr>
              <a:r>
                <a:rPr b="0" lang="da-DK" sz="1100" spc="-1" strike="noStrike">
                  <a:solidFill>
                    <a:srgbClr val="ffffff"/>
                  </a:solidFill>
                  <a:latin typeface="Calibri"/>
                  <a:ea typeface="Calibri"/>
                </a:rPr>
                <a:t>Peri-operativt </a:t>
              </a:r>
              <a:endParaRPr b="0" lang="da-DK" sz="1100" spc="-1" strike="noStrike">
                <a:latin typeface="Arial"/>
              </a:endParaRPr>
            </a:p>
          </p:txBody>
        </p:sp>
        <p:sp>
          <p:nvSpPr>
            <p:cNvPr id="437" name="Google Shape;367;p50"/>
            <p:cNvSpPr/>
            <p:nvPr/>
          </p:nvSpPr>
          <p:spPr>
            <a:xfrm>
              <a:off x="4572000" y="3912840"/>
              <a:ext cx="3763800" cy="1124280"/>
            </a:xfrm>
            <a:custGeom>
              <a:avLst/>
              <a:gdLst/>
              <a:ahLst/>
              <a:rect l="l" t="t" r="r" b="b"/>
              <a:pathLst>
                <a:path w="5018833" h="1499400">
                  <a:moveTo>
                    <a:pt x="0" y="0"/>
                  </a:moveTo>
                  <a:lnTo>
                    <a:pt x="5018833" y="0"/>
                  </a:lnTo>
                  <a:lnTo>
                    <a:pt x="5018833" y="1499400"/>
                  </a:lnTo>
                  <a:lnTo>
                    <a:pt x="0" y="1499400"/>
                  </a:lnTo>
                  <a:lnTo>
                    <a:pt x="0" y="0"/>
                  </a:lnTo>
                  <a:close/>
                </a:path>
              </a:pathLst>
            </a:custGeom>
            <a:solidFill>
              <a:srgbClr val="ffffff">
                <a:alpha val="90000"/>
              </a:srgbClr>
            </a:solidFill>
            <a:ln w="12600">
              <a:solidFill>
                <a:srgbClr val="4472c4"/>
              </a:solidFill>
              <a:miter/>
            </a:ln>
          </p:spPr>
          <p:style>
            <a:lnRef idx="0"/>
            <a:fillRef idx="0"/>
            <a:effectRef idx="0"/>
            <a:fontRef idx="minor"/>
          </p:style>
          <p:txBody>
            <a:bodyPr lIns="291960" rIns="291960" tIns="218880" bIns="74880" anchor="t">
              <a:noAutofit/>
            </a:bodyPr>
            <a:p>
              <a:pPr lvl="1" marL="88920" indent="-95040">
                <a:lnSpc>
                  <a:spcPct val="90000"/>
                </a:lnSpc>
                <a:buClr>
                  <a:srgbClr val="000000"/>
                </a:buClr>
                <a:buFont typeface="Arial"/>
                <a:buChar char="•"/>
              </a:pPr>
              <a:r>
                <a:rPr b="0" lang="da-DK" sz="1100" spc="-1" strike="noStrike">
                  <a:solidFill>
                    <a:srgbClr val="000000"/>
                  </a:solidFill>
                  <a:latin typeface="Calibri"/>
                  <a:ea typeface="Calibri"/>
                </a:rPr>
                <a:t>Laksantia </a:t>
              </a:r>
              <a:endParaRPr b="0" lang="da-DK" sz="1100" spc="-1" strike="noStrike">
                <a:latin typeface="Arial"/>
              </a:endParaRPr>
            </a:p>
            <a:p>
              <a:pPr lvl="1" marL="88920" indent="-95040">
                <a:lnSpc>
                  <a:spcPct val="90000"/>
                </a:lnSpc>
                <a:spcBef>
                  <a:spcPts val="201"/>
                </a:spcBef>
                <a:buClr>
                  <a:srgbClr val="000000"/>
                </a:buClr>
                <a:buFont typeface="Arial"/>
                <a:buChar char="•"/>
              </a:pPr>
              <a:r>
                <a:rPr b="0" lang="da-DK" sz="1100" spc="-1" strike="noStrike">
                  <a:solidFill>
                    <a:srgbClr val="000000"/>
                  </a:solidFill>
                  <a:latin typeface="Calibri"/>
                  <a:ea typeface="Calibri"/>
                </a:rPr>
                <a:t>Smertedækning </a:t>
              </a:r>
              <a:endParaRPr b="0" lang="da-DK" sz="1100" spc="-1" strike="noStrike">
                <a:latin typeface="Arial"/>
              </a:endParaRPr>
            </a:p>
            <a:p>
              <a:pPr lvl="1" marL="88920" indent="-95040">
                <a:lnSpc>
                  <a:spcPct val="90000"/>
                </a:lnSpc>
                <a:spcBef>
                  <a:spcPts val="201"/>
                </a:spcBef>
                <a:buClr>
                  <a:srgbClr val="000000"/>
                </a:buClr>
                <a:buFont typeface="Arial"/>
                <a:buChar char="•"/>
              </a:pPr>
              <a:r>
                <a:rPr b="0" lang="da-DK" sz="1100" spc="-1" strike="noStrike">
                  <a:solidFill>
                    <a:srgbClr val="000000"/>
                  </a:solidFill>
                  <a:latin typeface="Calibri"/>
                  <a:ea typeface="Calibri"/>
                </a:rPr>
                <a:t>Opvågningsafsnit/intensiv </a:t>
              </a:r>
              <a:endParaRPr b="0" lang="da-DK" sz="1100" spc="-1" strike="noStrike">
                <a:latin typeface="Arial"/>
              </a:endParaRPr>
            </a:p>
            <a:p>
              <a:pPr lvl="1" marL="88920" indent="-95040">
                <a:lnSpc>
                  <a:spcPct val="90000"/>
                </a:lnSpc>
                <a:spcBef>
                  <a:spcPts val="201"/>
                </a:spcBef>
                <a:buClr>
                  <a:srgbClr val="000000"/>
                </a:buClr>
                <a:buFont typeface="Arial"/>
                <a:buChar char="•"/>
              </a:pPr>
              <a:r>
                <a:rPr b="0" lang="da-DK" sz="1100" spc="-1" strike="noStrike">
                  <a:solidFill>
                    <a:srgbClr val="ff0000"/>
                  </a:solidFill>
                  <a:latin typeface="Calibri"/>
                  <a:ea typeface="Calibri"/>
                </a:rPr>
                <a:t>Mobilisering hurtigst muligt! </a:t>
              </a:r>
              <a:endParaRPr b="0" lang="da-DK" sz="1100" spc="-1" strike="noStrike">
                <a:latin typeface="Arial"/>
              </a:endParaRPr>
            </a:p>
            <a:p>
              <a:pPr lvl="2" marL="177840" indent="-95040">
                <a:lnSpc>
                  <a:spcPct val="90000"/>
                </a:lnSpc>
                <a:spcBef>
                  <a:spcPts val="201"/>
                </a:spcBef>
                <a:buClr>
                  <a:srgbClr val="000000"/>
                </a:buClr>
                <a:buFont typeface="Arial"/>
                <a:buChar char="•"/>
              </a:pPr>
              <a:r>
                <a:rPr b="0" lang="da-DK" sz="1100" spc="-1" strike="noStrike">
                  <a:solidFill>
                    <a:srgbClr val="000000"/>
                  </a:solidFill>
                  <a:latin typeface="Calibri"/>
                  <a:ea typeface="Calibri"/>
                </a:rPr>
                <a:t>Hvorfor? </a:t>
              </a:r>
              <a:endParaRPr b="0" lang="da-DK" sz="1100" spc="-1" strike="noStrike">
                <a:latin typeface="Arial"/>
              </a:endParaRPr>
            </a:p>
          </p:txBody>
        </p:sp>
        <p:sp>
          <p:nvSpPr>
            <p:cNvPr id="438" name="Google Shape;368;p50"/>
            <p:cNvSpPr/>
            <p:nvPr/>
          </p:nvSpPr>
          <p:spPr>
            <a:xfrm>
              <a:off x="4760280" y="3758040"/>
              <a:ext cx="2634480" cy="309600"/>
            </a:xfrm>
            <a:custGeom>
              <a:avLst/>
              <a:gdLst/>
              <a:ahLst/>
              <a:rect l="l" t="t" r="r" b="b"/>
              <a:pathLst>
                <a:path w="3513183" h="413280">
                  <a:moveTo>
                    <a:pt x="0" y="68881"/>
                  </a:moveTo>
                  <a:cubicBezTo>
                    <a:pt x="0" y="30839"/>
                    <a:pt x="30839" y="0"/>
                    <a:pt x="68881" y="0"/>
                  </a:cubicBezTo>
                  <a:lnTo>
                    <a:pt x="3444302" y="0"/>
                  </a:lnTo>
                  <a:cubicBezTo>
                    <a:pt x="3482344" y="0"/>
                    <a:pt x="3513183" y="30839"/>
                    <a:pt x="3513183" y="68881"/>
                  </a:cubicBezTo>
                  <a:lnTo>
                    <a:pt x="3513183" y="344399"/>
                  </a:lnTo>
                  <a:cubicBezTo>
                    <a:pt x="3513183" y="382441"/>
                    <a:pt x="3482344" y="413280"/>
                    <a:pt x="3444302" y="413280"/>
                  </a:cubicBezTo>
                  <a:lnTo>
                    <a:pt x="68881" y="413280"/>
                  </a:lnTo>
                  <a:cubicBezTo>
                    <a:pt x="30839" y="413280"/>
                    <a:pt x="0" y="382441"/>
                    <a:pt x="0" y="344399"/>
                  </a:cubicBezTo>
                  <a:lnTo>
                    <a:pt x="0" y="68881"/>
                  </a:lnTo>
                  <a:close/>
                </a:path>
              </a:pathLst>
            </a:custGeom>
            <a:solidFill>
              <a:srgbClr val="4472c4"/>
            </a:solidFill>
            <a:ln w="12600">
              <a:solidFill>
                <a:srgbClr val="ffffff"/>
              </a:solidFill>
              <a:miter/>
            </a:ln>
          </p:spPr>
          <p:style>
            <a:lnRef idx="0"/>
            <a:fillRef idx="0"/>
            <a:effectRef idx="0"/>
            <a:fontRef idx="minor"/>
          </p:style>
          <p:txBody>
            <a:bodyPr lIns="114840" rIns="114840" tIns="15120" bIns="15120" anchor="ctr">
              <a:noAutofit/>
            </a:bodyPr>
            <a:p>
              <a:pPr>
                <a:lnSpc>
                  <a:spcPct val="90000"/>
                </a:lnSpc>
                <a:buNone/>
                <a:tabLst>
                  <a:tab algn="l" pos="0"/>
                </a:tabLst>
              </a:pPr>
              <a:r>
                <a:rPr b="0" lang="da-DK" sz="1100" spc="-1" strike="noStrike">
                  <a:solidFill>
                    <a:srgbClr val="ffffff"/>
                  </a:solidFill>
                  <a:latin typeface="Calibri"/>
                  <a:ea typeface="Calibri"/>
                </a:rPr>
                <a:t>Post-operativt </a:t>
              </a:r>
              <a:endParaRPr b="0" lang="da-DK" sz="1100" spc="-1" strike="noStrike">
                <a:latin typeface="Arial"/>
              </a:endParaRPr>
            </a:p>
          </p:txBody>
        </p:sp>
      </p:gr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Google Shape;373;p51"/>
          <p:cNvSpPr/>
          <p:nvPr/>
        </p:nvSpPr>
        <p:spPr>
          <a:xfrm>
            <a:off x="-720" y="0"/>
            <a:ext cx="914364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440" name="Google Shape;374;p51"/>
          <p:cNvSpPr/>
          <p:nvPr/>
        </p:nvSpPr>
        <p:spPr>
          <a:xfrm flipH="1">
            <a:off x="-5760" y="0"/>
            <a:ext cx="9143640" cy="1181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2f5597"/>
              </a:gs>
            </a:gsLst>
            <a:lin ang="2394000"/>
          </a:gradFill>
          <a:ln w="0">
            <a:noFill/>
          </a:ln>
        </p:spPr>
        <p:style>
          <a:lnRef idx="0"/>
          <a:fillRef idx="0"/>
          <a:effectRef idx="0"/>
          <a:fontRef idx="minor"/>
        </p:style>
      </p:sp>
      <p:sp>
        <p:nvSpPr>
          <p:cNvPr id="441" name="Google Shape;375;p51"/>
          <p:cNvSpPr/>
          <p:nvPr/>
        </p:nvSpPr>
        <p:spPr>
          <a:xfrm flipH="1" rot="10800000">
            <a:off x="6096600" y="1182960"/>
            <a:ext cx="3047040" cy="1181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15e644"/>
              </a:gs>
              <a:gs pos="100000">
                <a:srgbClr val="35fa9a"/>
              </a:gs>
            </a:gsLst>
            <a:lin ang="2394000"/>
          </a:gradFill>
          <a:ln w="0">
            <a:noFill/>
          </a:ln>
        </p:spPr>
        <p:style>
          <a:lnRef idx="0"/>
          <a:fillRef idx="0"/>
          <a:effectRef idx="0"/>
          <a:fontRef idx="minor"/>
        </p:style>
      </p:sp>
      <p:sp>
        <p:nvSpPr>
          <p:cNvPr id="442" name="Google Shape;376;p51"/>
          <p:cNvSpPr/>
          <p:nvPr/>
        </p:nvSpPr>
        <p:spPr>
          <a:xfrm rot="5400000">
            <a:off x="3981240" y="-3980880"/>
            <a:ext cx="1181880" cy="914364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4194000"/>
          </a:gradFill>
          <a:ln w="0">
            <a:noFill/>
          </a:ln>
        </p:spPr>
        <p:style>
          <a:lnRef idx="0"/>
          <a:fillRef idx="0"/>
          <a:effectRef idx="0"/>
          <a:fontRef idx="minor"/>
        </p:style>
      </p:sp>
      <p:sp>
        <p:nvSpPr>
          <p:cNvPr id="443" name="Google Shape;377;p51"/>
          <p:cNvSpPr/>
          <p:nvPr/>
        </p:nvSpPr>
        <p:spPr>
          <a:xfrm>
            <a:off x="1028880" y="261720"/>
            <a:ext cx="7532640" cy="658080"/>
          </a:xfrm>
          <a:prstGeom prst="rect">
            <a:avLst/>
          </a:prstGeom>
          <a:noFill/>
          <a:ln w="0">
            <a:noFill/>
          </a:ln>
        </p:spPr>
        <p:style>
          <a:lnRef idx="0"/>
          <a:fillRef idx="0"/>
          <a:effectRef idx="0"/>
          <a:fontRef idx="minor"/>
        </p:style>
        <p:txBody>
          <a:bodyPr lIns="68400" rIns="68400" tIns="34200" bIns="34200" anchor="ctr">
            <a:normAutofit/>
          </a:bodyPr>
          <a:p>
            <a:pPr>
              <a:lnSpc>
                <a:spcPct val="90000"/>
              </a:lnSpc>
              <a:buNone/>
              <a:tabLst>
                <a:tab algn="l" pos="0"/>
              </a:tabLst>
            </a:pPr>
            <a:r>
              <a:rPr b="0" lang="da-DK" sz="3000" spc="-1" strike="noStrike">
                <a:solidFill>
                  <a:srgbClr val="ffffff"/>
                </a:solidFill>
                <a:latin typeface="Calibri"/>
                <a:ea typeface="Calibri"/>
              </a:rPr>
              <a:t>Operationsforløb – hvem gør hvad </a:t>
            </a:r>
            <a:endParaRPr b="0" lang="da-DK" sz="3000" spc="-1" strike="noStrike">
              <a:latin typeface="Arial"/>
            </a:endParaRPr>
          </a:p>
        </p:txBody>
      </p:sp>
      <p:pic>
        <p:nvPicPr>
          <p:cNvPr id="444" name="Google Shape;378;p51" descr=""/>
          <p:cNvPicPr/>
          <p:nvPr/>
        </p:nvPicPr>
        <p:blipFill>
          <a:blip r:embed="rId1"/>
          <a:stretch/>
        </p:blipFill>
        <p:spPr>
          <a:xfrm>
            <a:off x="6247080" y="1507320"/>
            <a:ext cx="2214360" cy="2130480"/>
          </a:xfrm>
          <a:prstGeom prst="rect">
            <a:avLst/>
          </a:prstGeom>
          <a:ln w="0">
            <a:noFill/>
          </a:ln>
        </p:spPr>
      </p:pic>
      <p:pic>
        <p:nvPicPr>
          <p:cNvPr id="445" name="Google Shape;379;p51" descr=""/>
          <p:cNvPicPr/>
          <p:nvPr/>
        </p:nvPicPr>
        <p:blipFill>
          <a:blip r:embed="rId2"/>
          <a:stretch/>
        </p:blipFill>
        <p:spPr>
          <a:xfrm>
            <a:off x="3507480" y="1635840"/>
            <a:ext cx="2352960" cy="2068560"/>
          </a:xfrm>
          <a:prstGeom prst="rect">
            <a:avLst/>
          </a:prstGeom>
          <a:ln w="0">
            <a:noFill/>
          </a:ln>
        </p:spPr>
      </p:pic>
      <p:pic>
        <p:nvPicPr>
          <p:cNvPr id="446" name="Google Shape;380;p51" descr=""/>
          <p:cNvPicPr/>
          <p:nvPr/>
        </p:nvPicPr>
        <p:blipFill>
          <a:blip r:embed="rId3"/>
          <a:stretch/>
        </p:blipFill>
        <p:spPr>
          <a:xfrm>
            <a:off x="685440" y="1635840"/>
            <a:ext cx="2304000" cy="2720880"/>
          </a:xfrm>
          <a:prstGeom prst="rect">
            <a:avLst/>
          </a:prstGeom>
          <a:ln w="0">
            <a:noFill/>
          </a:ln>
        </p:spPr>
      </p:pic>
    </p:spTree>
  </p:cSld>
  <mc:AlternateContent>
    <mc:Choice Requires="p14">
      <p:transition spd="slow" p14:dur="2000"/>
    </mc:Choice>
    <mc:Fallback>
      <p:transition spd="slow"/>
    </mc:Fallback>
  </mc:AlternateContent>
  <p:timing>
    <p:tnLst>
      <p:par>
        <p:cTn id="620" dur="indefinite" restart="never" nodeType="tmRoot">
          <p:childTnLst>
            <p:seq>
              <p:cTn id="621" dur="indefinite" nodeType="mainSeq">
                <p:childTnLst>
                  <p:par>
                    <p:cTn id="622" fill="hold">
                      <p:stCondLst>
                        <p:cond delay="indefinite"/>
                      </p:stCondLst>
                      <p:childTnLst>
                        <p:par>
                          <p:cTn id="623" fill="hold">
                            <p:stCondLst>
                              <p:cond delay="0"/>
                            </p:stCondLst>
                            <p:childTnLst>
                              <p:par>
                                <p:cTn id="624" nodeType="clickEffect" fill="hold" presetClass="entr" presetID="10">
                                  <p:stCondLst>
                                    <p:cond delay="0"/>
                                  </p:stCondLst>
                                  <p:childTnLst>
                                    <p:set>
                                      <p:cBhvr>
                                        <p:cTn id="625" dur="1" fill="hold">
                                          <p:stCondLst>
                                            <p:cond delay="0"/>
                                          </p:stCondLst>
                                        </p:cTn>
                                        <p:tgtEl>
                                          <p:spTgt spid="446"/>
                                        </p:tgtEl>
                                        <p:attrNameLst>
                                          <p:attrName>style.visibility</p:attrName>
                                        </p:attrNameLst>
                                      </p:cBhvr>
                                      <p:to>
                                        <p:strVal val="visible"/>
                                      </p:to>
                                    </p:set>
                                    <p:animEffect filter="fade" transition="in">
                                      <p:cBhvr additive="repl">
                                        <p:cTn id="626" dur="1"/>
                                        <p:tgtEl>
                                          <p:spTgt spid="446"/>
                                        </p:tgtEl>
                                      </p:cBhvr>
                                    </p:animEffect>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10">
                                  <p:stCondLst>
                                    <p:cond delay="0"/>
                                  </p:stCondLst>
                                  <p:childTnLst>
                                    <p:set>
                                      <p:cBhvr>
                                        <p:cTn id="630" dur="1" fill="hold">
                                          <p:stCondLst>
                                            <p:cond delay="0"/>
                                          </p:stCondLst>
                                        </p:cTn>
                                        <p:tgtEl>
                                          <p:spTgt spid="445"/>
                                        </p:tgtEl>
                                        <p:attrNameLst>
                                          <p:attrName>style.visibility</p:attrName>
                                        </p:attrNameLst>
                                      </p:cBhvr>
                                      <p:to>
                                        <p:strVal val="visible"/>
                                      </p:to>
                                    </p:set>
                                    <p:animEffect filter="fade" transition="in">
                                      <p:cBhvr additive="repl">
                                        <p:cTn id="631" dur="1"/>
                                        <p:tgtEl>
                                          <p:spTgt spid="445"/>
                                        </p:tgtEl>
                                      </p:cBhvr>
                                    </p:animEffect>
                                  </p:childTnLst>
                                </p:cTn>
                              </p:par>
                            </p:childTnLst>
                          </p:cTn>
                        </p:par>
                      </p:childTnLst>
                    </p:cTn>
                  </p:par>
                  <p:par>
                    <p:cTn id="632" fill="hold">
                      <p:stCondLst>
                        <p:cond delay="indefinite"/>
                      </p:stCondLst>
                      <p:childTnLst>
                        <p:par>
                          <p:cTn id="633" fill="hold">
                            <p:stCondLst>
                              <p:cond delay="0"/>
                            </p:stCondLst>
                            <p:childTnLst>
                              <p:par>
                                <p:cTn id="634" nodeType="clickEffect" fill="hold" presetClass="entr" presetID="10">
                                  <p:stCondLst>
                                    <p:cond delay="0"/>
                                  </p:stCondLst>
                                  <p:childTnLst>
                                    <p:set>
                                      <p:cBhvr>
                                        <p:cTn id="635" dur="1" fill="hold">
                                          <p:stCondLst>
                                            <p:cond delay="0"/>
                                          </p:stCondLst>
                                        </p:cTn>
                                        <p:tgtEl>
                                          <p:spTgt spid="444"/>
                                        </p:tgtEl>
                                        <p:attrNameLst>
                                          <p:attrName>style.visibility</p:attrName>
                                        </p:attrNameLst>
                                      </p:cBhvr>
                                      <p:to>
                                        <p:strVal val="visible"/>
                                      </p:to>
                                    </p:set>
                                    <p:animEffect filter="fade" transition="in">
                                      <p:cBhvr additive="repl">
                                        <p:cTn id="636" dur="1"/>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Google Shape;386;p52"/>
          <p:cNvSpPr/>
          <p:nvPr/>
        </p:nvSpPr>
        <p:spPr>
          <a:xfrm>
            <a:off x="0" y="0"/>
            <a:ext cx="914364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448" name="Google Shape;387;p52"/>
          <p:cNvSpPr/>
          <p:nvPr/>
        </p:nvSpPr>
        <p:spPr>
          <a:xfrm flipH="1">
            <a:off x="-5760" y="0"/>
            <a:ext cx="9143640" cy="162720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2f5597"/>
              </a:gs>
            </a:gsLst>
            <a:lin ang="12600000"/>
          </a:gradFill>
          <a:ln w="0">
            <a:noFill/>
          </a:ln>
        </p:spPr>
        <p:style>
          <a:lnRef idx="0"/>
          <a:fillRef idx="0"/>
          <a:effectRef idx="0"/>
          <a:fontRef idx="minor"/>
        </p:style>
      </p:sp>
      <p:sp>
        <p:nvSpPr>
          <p:cNvPr id="449" name="Google Shape;388;p52"/>
          <p:cNvSpPr/>
          <p:nvPr/>
        </p:nvSpPr>
        <p:spPr>
          <a:xfrm flipH="1">
            <a:off x="6056640" y="0"/>
            <a:ext cx="3072600" cy="1627920"/>
          </a:xfrm>
          <a:custGeom>
            <a:avLst/>
            <a:gdLst/>
            <a:ahLst/>
            <a:rect l="l" t="t" r="r" b="b"/>
            <a:pathLst>
              <a:path w="21600" h="21600">
                <a:moveTo>
                  <a:pt x="0" y="0"/>
                </a:moveTo>
                <a:lnTo>
                  <a:pt x="21600" y="0"/>
                </a:lnTo>
                <a:lnTo>
                  <a:pt x="21600" y="21600"/>
                </a:lnTo>
                <a:lnTo>
                  <a:pt x="0" y="21600"/>
                </a:lnTo>
                <a:close/>
              </a:path>
            </a:pathLst>
          </a:custGeom>
          <a:gradFill rotWithShape="0">
            <a:gsLst>
              <a:gs pos="0">
                <a:srgbClr val="15e644"/>
              </a:gs>
              <a:gs pos="100000">
                <a:srgbClr val="20b75e"/>
              </a:gs>
            </a:gsLst>
            <a:lin ang="13200000"/>
          </a:gradFill>
          <a:ln w="0">
            <a:noFill/>
          </a:ln>
        </p:spPr>
        <p:style>
          <a:lnRef idx="0"/>
          <a:fillRef idx="0"/>
          <a:effectRef idx="0"/>
          <a:fontRef idx="minor"/>
        </p:style>
      </p:sp>
      <p:sp>
        <p:nvSpPr>
          <p:cNvPr id="450" name="Google Shape;389;p52"/>
          <p:cNvSpPr/>
          <p:nvPr/>
        </p:nvSpPr>
        <p:spPr>
          <a:xfrm flipH="1" rot="16200000">
            <a:off x="3752280" y="-3756960"/>
            <a:ext cx="1627920" cy="9143640"/>
          </a:xfrm>
          <a:custGeom>
            <a:avLst/>
            <a:gdLst/>
            <a:ahLst/>
            <a:rect l="l" t="t" r="r" b="b"/>
            <a:pathLst>
              <a:path w="21600" h="21600">
                <a:moveTo>
                  <a:pt x="0" y="0"/>
                </a:moveTo>
                <a:lnTo>
                  <a:pt x="21600" y="0"/>
                </a:lnTo>
                <a:lnTo>
                  <a:pt x="21600" y="21600"/>
                </a:lnTo>
                <a:lnTo>
                  <a:pt x="0" y="21600"/>
                </a:lnTo>
                <a:close/>
              </a:path>
            </a:pathLst>
          </a:custGeom>
          <a:gradFill rotWithShape="0">
            <a:gsLst>
              <a:gs pos="0">
                <a:srgbClr val="078d18"/>
              </a:gs>
              <a:gs pos="100000">
                <a:srgbClr val="000000"/>
              </a:gs>
            </a:gsLst>
            <a:lin ang="6000000"/>
          </a:gradFill>
          <a:ln w="0">
            <a:noFill/>
          </a:ln>
        </p:spPr>
        <p:style>
          <a:lnRef idx="0"/>
          <a:fillRef idx="0"/>
          <a:effectRef idx="0"/>
          <a:fontRef idx="minor"/>
        </p:style>
      </p:sp>
      <p:sp>
        <p:nvSpPr>
          <p:cNvPr id="451" name="Google Shape;390;p52"/>
          <p:cNvSpPr/>
          <p:nvPr/>
        </p:nvSpPr>
        <p:spPr>
          <a:xfrm>
            <a:off x="1037520" y="261720"/>
            <a:ext cx="7288560" cy="1181880"/>
          </a:xfrm>
          <a:prstGeom prst="rect">
            <a:avLst/>
          </a:prstGeom>
          <a:noFill/>
          <a:ln w="0">
            <a:noFill/>
          </a:ln>
        </p:spPr>
        <p:style>
          <a:lnRef idx="0"/>
          <a:fillRef idx="0"/>
          <a:effectRef idx="0"/>
          <a:fontRef idx="minor"/>
        </p:style>
        <p:txBody>
          <a:bodyPr lIns="68400" rIns="68400" tIns="34200" bIns="34200" anchor="ctr">
            <a:normAutofit/>
          </a:bodyPr>
          <a:p>
            <a:pPr>
              <a:lnSpc>
                <a:spcPct val="90000"/>
              </a:lnSpc>
              <a:buNone/>
              <a:tabLst>
                <a:tab algn="l" pos="0"/>
              </a:tabLst>
            </a:pPr>
            <a:r>
              <a:rPr b="0" lang="da-DK" sz="3000" spc="-1" strike="noStrike">
                <a:solidFill>
                  <a:srgbClr val="ffffff"/>
                </a:solidFill>
                <a:latin typeface="Calibri"/>
                <a:ea typeface="Calibri"/>
              </a:rPr>
              <a:t>Operationskomplikationer  </a:t>
            </a:r>
            <a:endParaRPr b="0" lang="da-DK" sz="3000" spc="-1" strike="noStrike">
              <a:latin typeface="Arial"/>
            </a:endParaRPr>
          </a:p>
        </p:txBody>
      </p:sp>
      <p:grpSp>
        <p:nvGrpSpPr>
          <p:cNvPr id="452" name="Google Shape;391;p52"/>
          <p:cNvGrpSpPr/>
          <p:nvPr/>
        </p:nvGrpSpPr>
        <p:grpSpPr>
          <a:xfrm>
            <a:off x="483120" y="1991880"/>
            <a:ext cx="8195400" cy="2707200"/>
            <a:chOff x="483120" y="1991880"/>
            <a:chExt cx="8195400" cy="2707200"/>
          </a:xfrm>
        </p:grpSpPr>
        <p:sp>
          <p:nvSpPr>
            <p:cNvPr id="453" name="Google Shape;392;p52"/>
            <p:cNvSpPr/>
            <p:nvPr/>
          </p:nvSpPr>
          <p:spPr>
            <a:xfrm>
              <a:off x="483120" y="1991880"/>
              <a:ext cx="3829320" cy="734040"/>
            </a:xfrm>
            <a:custGeom>
              <a:avLst/>
              <a:gdLst/>
              <a:ahLst/>
              <a:rect l="l" t="t" r="r" b="b"/>
              <a:pathLst>
                <a:path w="5106412" h="979200">
                  <a:moveTo>
                    <a:pt x="0" y="0"/>
                  </a:moveTo>
                  <a:lnTo>
                    <a:pt x="5106412" y="0"/>
                  </a:lnTo>
                  <a:lnTo>
                    <a:pt x="5106412" y="979200"/>
                  </a:lnTo>
                  <a:lnTo>
                    <a:pt x="0" y="979200"/>
                  </a:lnTo>
                  <a:lnTo>
                    <a:pt x="0" y="0"/>
                  </a:lnTo>
                  <a:close/>
                </a:path>
              </a:pathLst>
            </a:custGeom>
            <a:solidFill>
              <a:srgbClr val="ed7d31"/>
            </a:solidFill>
            <a:ln w="12600">
              <a:solidFill>
                <a:srgbClr val="ed7d31"/>
              </a:solidFill>
              <a:miter/>
            </a:ln>
          </p:spPr>
          <p:style>
            <a:lnRef idx="0"/>
            <a:fillRef idx="0"/>
            <a:effectRef idx="0"/>
            <a:fontRef idx="minor"/>
          </p:style>
          <p:txBody>
            <a:bodyPr lIns="181440" rIns="181440" tIns="103680" bIns="103680" anchor="ctr" anchorCtr="1">
              <a:noAutofit/>
            </a:bodyPr>
            <a:p>
              <a:pPr algn="ctr">
                <a:lnSpc>
                  <a:spcPct val="90000"/>
                </a:lnSpc>
                <a:buNone/>
                <a:tabLst>
                  <a:tab algn="l" pos="0"/>
                </a:tabLst>
              </a:pPr>
              <a:r>
                <a:rPr b="0" lang="da-DK" sz="2600" spc="-1" strike="noStrike">
                  <a:solidFill>
                    <a:srgbClr val="ffffff"/>
                  </a:solidFill>
                  <a:latin typeface="Calibri"/>
                  <a:ea typeface="Calibri"/>
                </a:rPr>
                <a:t>Altid risiko for:</a:t>
              </a:r>
              <a:endParaRPr b="0" lang="da-DK" sz="2600" spc="-1" strike="noStrike">
                <a:latin typeface="Arial"/>
              </a:endParaRPr>
            </a:p>
          </p:txBody>
        </p:sp>
        <p:sp>
          <p:nvSpPr>
            <p:cNvPr id="454" name="Google Shape;393;p52"/>
            <p:cNvSpPr/>
            <p:nvPr/>
          </p:nvSpPr>
          <p:spPr>
            <a:xfrm>
              <a:off x="483120" y="2726280"/>
              <a:ext cx="3829320" cy="1972800"/>
            </a:xfrm>
            <a:custGeom>
              <a:avLst/>
              <a:gdLst/>
              <a:ahLst/>
              <a:rect l="l" t="t" r="r" b="b"/>
              <a:pathLst>
                <a:path w="5106412" h="2630739">
                  <a:moveTo>
                    <a:pt x="0" y="0"/>
                  </a:moveTo>
                  <a:lnTo>
                    <a:pt x="5106412" y="0"/>
                  </a:lnTo>
                  <a:lnTo>
                    <a:pt x="5106412" y="2630739"/>
                  </a:lnTo>
                  <a:lnTo>
                    <a:pt x="0" y="2630739"/>
                  </a:lnTo>
                  <a:lnTo>
                    <a:pt x="0" y="0"/>
                  </a:lnTo>
                  <a:close/>
                </a:path>
              </a:pathLst>
            </a:custGeom>
            <a:solidFill>
              <a:srgbClr val="f8d7cd">
                <a:alpha val="90000"/>
              </a:srgbClr>
            </a:solidFill>
            <a:ln w="12600">
              <a:solidFill>
                <a:srgbClr val="f8d7cd"/>
              </a:solidFill>
              <a:miter/>
            </a:ln>
          </p:spPr>
          <p:style>
            <a:lnRef idx="0"/>
            <a:fillRef idx="0"/>
            <a:effectRef idx="0"/>
            <a:fontRef idx="minor"/>
          </p:style>
          <p:txBody>
            <a:bodyPr lIns="136080" rIns="181440" tIns="136080" bIns="204120" anchor="t">
              <a:noAutofit/>
            </a:bodyPr>
            <a:p>
              <a:pPr lvl="1" marL="216000" indent="-215640">
                <a:lnSpc>
                  <a:spcPct val="90000"/>
                </a:lnSpc>
                <a:buClr>
                  <a:srgbClr val="000000"/>
                </a:buClr>
                <a:buFont typeface="Arial"/>
                <a:buChar char="•"/>
              </a:pPr>
              <a:r>
                <a:rPr b="0" lang="da-DK" sz="2600" spc="-1" strike="noStrike">
                  <a:solidFill>
                    <a:srgbClr val="000000"/>
                  </a:solidFill>
                  <a:latin typeface="Calibri"/>
                  <a:ea typeface="Calibri"/>
                </a:rPr>
                <a:t>Blødning </a:t>
              </a:r>
              <a:endParaRPr b="0" lang="da-DK" sz="2600" spc="-1" strike="noStrike">
                <a:latin typeface="Arial"/>
              </a:endParaRPr>
            </a:p>
            <a:p>
              <a:pPr lvl="1" marL="216000" indent="-215640">
                <a:lnSpc>
                  <a:spcPct val="90000"/>
                </a:lnSpc>
                <a:spcBef>
                  <a:spcPts val="499"/>
                </a:spcBef>
                <a:buClr>
                  <a:srgbClr val="000000"/>
                </a:buClr>
                <a:buFont typeface="Arial"/>
                <a:buChar char="•"/>
              </a:pPr>
              <a:r>
                <a:rPr b="0" lang="da-DK" sz="2600" spc="-1" strike="noStrike">
                  <a:solidFill>
                    <a:srgbClr val="000000"/>
                  </a:solidFill>
                  <a:latin typeface="Calibri"/>
                  <a:ea typeface="Calibri"/>
                </a:rPr>
                <a:t>Infektion </a:t>
              </a:r>
              <a:endParaRPr b="0" lang="da-DK" sz="2600" spc="-1" strike="noStrike">
                <a:latin typeface="Arial"/>
              </a:endParaRPr>
            </a:p>
            <a:p>
              <a:pPr lvl="1" marL="216000" indent="-215640">
                <a:lnSpc>
                  <a:spcPct val="90000"/>
                </a:lnSpc>
                <a:spcBef>
                  <a:spcPts val="499"/>
                </a:spcBef>
                <a:buClr>
                  <a:srgbClr val="000000"/>
                </a:buClr>
                <a:buFont typeface="Arial"/>
                <a:buChar char="•"/>
              </a:pPr>
              <a:r>
                <a:rPr b="0" lang="da-DK" sz="2600" spc="-1" strike="noStrike">
                  <a:solidFill>
                    <a:srgbClr val="000000"/>
                  </a:solidFill>
                  <a:latin typeface="Calibri"/>
                  <a:ea typeface="Calibri"/>
                </a:rPr>
                <a:t>DVT/LE</a:t>
              </a:r>
              <a:endParaRPr b="0" lang="da-DK" sz="2600" spc="-1" strike="noStrike">
                <a:latin typeface="Arial"/>
              </a:endParaRPr>
            </a:p>
          </p:txBody>
        </p:sp>
        <p:sp>
          <p:nvSpPr>
            <p:cNvPr id="455" name="Google Shape;394;p52"/>
            <p:cNvSpPr/>
            <p:nvPr/>
          </p:nvSpPr>
          <p:spPr>
            <a:xfrm>
              <a:off x="4849200" y="1991880"/>
              <a:ext cx="3829320" cy="734040"/>
            </a:xfrm>
            <a:custGeom>
              <a:avLst/>
              <a:gdLst/>
              <a:ahLst/>
              <a:rect l="l" t="t" r="r" b="b"/>
              <a:pathLst>
                <a:path w="5106412" h="979200">
                  <a:moveTo>
                    <a:pt x="0" y="0"/>
                  </a:moveTo>
                  <a:lnTo>
                    <a:pt x="5106412" y="0"/>
                  </a:lnTo>
                  <a:lnTo>
                    <a:pt x="5106412" y="979200"/>
                  </a:lnTo>
                  <a:lnTo>
                    <a:pt x="0" y="979200"/>
                  </a:lnTo>
                  <a:lnTo>
                    <a:pt x="0" y="0"/>
                  </a:lnTo>
                  <a:close/>
                </a:path>
              </a:pathLst>
            </a:custGeom>
            <a:solidFill>
              <a:srgbClr val="a5a5a5"/>
            </a:solidFill>
            <a:ln w="12600">
              <a:solidFill>
                <a:srgbClr val="a5a5a5"/>
              </a:solidFill>
              <a:miter/>
            </a:ln>
          </p:spPr>
          <p:style>
            <a:lnRef idx="0"/>
            <a:fillRef idx="0"/>
            <a:effectRef idx="0"/>
            <a:fontRef idx="minor"/>
          </p:style>
          <p:txBody>
            <a:bodyPr lIns="181440" rIns="181440" tIns="103680" bIns="103680" anchor="ctr" anchorCtr="1">
              <a:noAutofit/>
            </a:bodyPr>
            <a:p>
              <a:pPr algn="ctr">
                <a:lnSpc>
                  <a:spcPct val="90000"/>
                </a:lnSpc>
                <a:buNone/>
                <a:tabLst>
                  <a:tab algn="l" pos="0"/>
                </a:tabLst>
              </a:pPr>
              <a:r>
                <a:rPr b="0" lang="da-DK" sz="2600" spc="-1" strike="noStrike">
                  <a:solidFill>
                    <a:srgbClr val="ffffff"/>
                  </a:solidFill>
                  <a:latin typeface="Calibri"/>
                  <a:ea typeface="Calibri"/>
                </a:rPr>
                <a:t>Ofte risiko for: </a:t>
              </a:r>
              <a:endParaRPr b="0" lang="da-DK" sz="2600" spc="-1" strike="noStrike">
                <a:latin typeface="Arial"/>
              </a:endParaRPr>
            </a:p>
          </p:txBody>
        </p:sp>
        <p:sp>
          <p:nvSpPr>
            <p:cNvPr id="456" name="Google Shape;395;p52"/>
            <p:cNvSpPr/>
            <p:nvPr/>
          </p:nvSpPr>
          <p:spPr>
            <a:xfrm>
              <a:off x="4849200" y="2726280"/>
              <a:ext cx="3829320" cy="1972800"/>
            </a:xfrm>
            <a:custGeom>
              <a:avLst/>
              <a:gdLst/>
              <a:ahLst/>
              <a:rect l="l" t="t" r="r" b="b"/>
              <a:pathLst>
                <a:path w="5106412" h="2630739">
                  <a:moveTo>
                    <a:pt x="0" y="0"/>
                  </a:moveTo>
                  <a:lnTo>
                    <a:pt x="5106412" y="0"/>
                  </a:lnTo>
                  <a:lnTo>
                    <a:pt x="5106412" y="2630739"/>
                  </a:lnTo>
                  <a:lnTo>
                    <a:pt x="0" y="2630739"/>
                  </a:lnTo>
                  <a:lnTo>
                    <a:pt x="0" y="0"/>
                  </a:lnTo>
                  <a:close/>
                </a:path>
              </a:pathLst>
            </a:custGeom>
            <a:solidFill>
              <a:srgbClr val="e1e1e1">
                <a:alpha val="90000"/>
              </a:srgbClr>
            </a:solidFill>
            <a:ln w="12600">
              <a:solidFill>
                <a:srgbClr val="e1e1e1"/>
              </a:solidFill>
              <a:miter/>
            </a:ln>
          </p:spPr>
          <p:style>
            <a:lnRef idx="0"/>
            <a:fillRef idx="0"/>
            <a:effectRef idx="0"/>
            <a:fontRef idx="minor"/>
          </p:style>
          <p:txBody>
            <a:bodyPr lIns="136080" rIns="181440" tIns="136080" bIns="204120" anchor="t">
              <a:noAutofit/>
            </a:bodyPr>
            <a:p>
              <a:pPr lvl="1" marL="216000" indent="-215640">
                <a:lnSpc>
                  <a:spcPct val="90000"/>
                </a:lnSpc>
                <a:buClr>
                  <a:srgbClr val="000000"/>
                </a:buClr>
                <a:buFont typeface="Arial"/>
                <a:buChar char="•"/>
              </a:pPr>
              <a:r>
                <a:rPr b="0" lang="da-DK" sz="2600" spc="-1" strike="noStrike">
                  <a:solidFill>
                    <a:srgbClr val="000000"/>
                  </a:solidFill>
                  <a:latin typeface="Calibri"/>
                  <a:ea typeface="Calibri"/>
                </a:rPr>
                <a:t>Nerveskade </a:t>
              </a:r>
              <a:endParaRPr b="0" lang="da-DK" sz="2600" spc="-1" strike="noStrike">
                <a:latin typeface="Arial"/>
              </a:endParaRPr>
            </a:p>
            <a:p>
              <a:pPr lvl="1" marL="216000" indent="-215640">
                <a:lnSpc>
                  <a:spcPct val="90000"/>
                </a:lnSpc>
                <a:spcBef>
                  <a:spcPts val="499"/>
                </a:spcBef>
                <a:buClr>
                  <a:srgbClr val="000000"/>
                </a:buClr>
                <a:buFont typeface="Arial"/>
                <a:buChar char="•"/>
              </a:pPr>
              <a:r>
                <a:rPr b="0" lang="da-DK" sz="2600" spc="-1" strike="noStrike">
                  <a:solidFill>
                    <a:srgbClr val="000000"/>
                  </a:solidFill>
                  <a:latin typeface="Calibri"/>
                  <a:ea typeface="Calibri"/>
                </a:rPr>
                <a:t>Kompartmentsyndrom </a:t>
              </a:r>
              <a:endParaRPr b="0" lang="da-DK" sz="2600" spc="-1" strike="noStrike">
                <a:latin typeface="Arial"/>
              </a:endParaRPr>
            </a:p>
            <a:p>
              <a:pPr lvl="1" marL="216000" indent="-215640">
                <a:lnSpc>
                  <a:spcPct val="90000"/>
                </a:lnSpc>
                <a:spcBef>
                  <a:spcPts val="499"/>
                </a:spcBef>
                <a:buClr>
                  <a:srgbClr val="000000"/>
                </a:buClr>
                <a:buFont typeface="Arial"/>
                <a:buChar char="•"/>
              </a:pPr>
              <a:r>
                <a:rPr b="0" lang="da-DK" sz="2600" spc="-1" strike="noStrike">
                  <a:solidFill>
                    <a:srgbClr val="000000"/>
                  </a:solidFill>
                  <a:latin typeface="Calibri"/>
                  <a:ea typeface="Calibri"/>
                </a:rPr>
                <a:t>Tryksår </a:t>
              </a:r>
              <a:endParaRPr b="0" lang="da-DK" sz="2600" spc="-1" strike="noStrike">
                <a:latin typeface="Arial"/>
              </a:endParaRPr>
            </a:p>
            <a:p>
              <a:pPr lvl="1" marL="216000" indent="-215640">
                <a:lnSpc>
                  <a:spcPct val="90000"/>
                </a:lnSpc>
                <a:spcBef>
                  <a:spcPts val="499"/>
                </a:spcBef>
                <a:buClr>
                  <a:srgbClr val="000000"/>
                </a:buClr>
                <a:buFont typeface="Arial"/>
                <a:buChar char="•"/>
              </a:pPr>
              <a:r>
                <a:rPr b="0" lang="da-DK" sz="2600" spc="-1" strike="noStrike">
                  <a:solidFill>
                    <a:srgbClr val="000000"/>
                  </a:solidFill>
                  <a:latin typeface="Calibri"/>
                  <a:ea typeface="Calibri"/>
                </a:rPr>
                <a:t>Delir </a:t>
              </a:r>
              <a:endParaRPr b="0" lang="da-DK" sz="2600" spc="-1" strike="noStrike">
                <a:latin typeface="Arial"/>
              </a:endParaRPr>
            </a:p>
          </p:txBody>
        </p:sp>
      </p:grpSp>
      <p:sp>
        <p:nvSpPr>
          <p:cNvPr id="457" name="Google Shape;396;p52"/>
          <p:cNvSpPr/>
          <p:nvPr/>
        </p:nvSpPr>
        <p:spPr>
          <a:xfrm rot="19752600">
            <a:off x="2310120" y="3459240"/>
            <a:ext cx="2500560" cy="900000"/>
          </a:xfrm>
          <a:prstGeom prst="rect">
            <a:avLst/>
          </a:prstGeom>
          <a:noFill/>
          <a:ln w="0">
            <a:noFill/>
          </a:ln>
        </p:spPr>
        <p:style>
          <a:lnRef idx="0"/>
          <a:fillRef idx="0"/>
          <a:effectRef idx="0"/>
          <a:fontRef idx="minor"/>
        </p:style>
        <p:txBody>
          <a:bodyPr lIns="68400" rIns="68400" tIns="34200" bIns="34200" anchor="t">
            <a:noAutofit/>
          </a:bodyPr>
          <a:p>
            <a:pPr>
              <a:lnSpc>
                <a:spcPct val="100000"/>
              </a:lnSpc>
              <a:buNone/>
              <a:tabLst>
                <a:tab algn="l" pos="0"/>
              </a:tabLst>
            </a:pPr>
            <a:r>
              <a:rPr b="1" lang="da-DK" sz="5400" spc="-1" strike="noStrike" u="sng">
                <a:solidFill>
                  <a:srgbClr val="ff0000"/>
                </a:solidFill>
                <a:uFillTx/>
                <a:latin typeface="Calibri"/>
                <a:ea typeface="Calibri"/>
              </a:rPr>
              <a:t>Vigtigt! </a:t>
            </a:r>
            <a:endParaRPr b="0" lang="da-DK" sz="5400" spc="-1" strike="noStrike">
              <a:latin typeface="Arial"/>
            </a:endParaRPr>
          </a:p>
        </p:txBody>
      </p:sp>
    </p:spTree>
  </p:cSld>
  <mc:AlternateContent>
    <mc:Choice Requires="p14">
      <p:transition spd="slow" p14:dur="2000"/>
    </mc:Choice>
    <mc:Fallback>
      <p:transition spd="slow"/>
    </mc:Fallback>
  </mc:AlternateContent>
  <p:timing>
    <p:tnLst>
      <p:par>
        <p:cTn id="637" dur="indefinite" restart="never" nodeType="tmRoot">
          <p:childTnLst>
            <p:seq>
              <p:cTn id="638" dur="indefinite" nodeType="mainSeq">
                <p:childTnLst>
                  <p:par>
                    <p:cTn id="639" fill="hold">
                      <p:stCondLst>
                        <p:cond delay="indefinite"/>
                      </p:stCondLst>
                      <p:childTnLst>
                        <p:par>
                          <p:cTn id="640" fill="hold">
                            <p:stCondLst>
                              <p:cond delay="0"/>
                            </p:stCondLst>
                            <p:childTnLst>
                              <p:par>
                                <p:cTn id="641" nodeType="clickEffect" fill="hold" presetClass="entr" presetID="10">
                                  <p:stCondLst>
                                    <p:cond delay="0"/>
                                  </p:stCondLst>
                                  <p:childTnLst>
                                    <p:set>
                                      <p:cBhvr>
                                        <p:cTn id="642" dur="1" fill="hold">
                                          <p:stCondLst>
                                            <p:cond delay="0"/>
                                          </p:stCondLst>
                                        </p:cTn>
                                        <p:tgtEl>
                                          <p:spTgt spid="457"/>
                                        </p:tgtEl>
                                        <p:attrNameLst>
                                          <p:attrName>style.visibility</p:attrName>
                                        </p:attrNameLst>
                                      </p:cBhvr>
                                      <p:to>
                                        <p:strVal val="visible"/>
                                      </p:to>
                                    </p:set>
                                    <p:animEffect filter="fade" transition="in">
                                      <p:cBhvr additive="repl">
                                        <p:cTn id="643" dur="1"/>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471960" y="511920"/>
            <a:ext cx="8221680" cy="767520"/>
          </a:xfrm>
          <a:prstGeom prst="rect">
            <a:avLst/>
          </a:prstGeom>
          <a:noFill/>
          <a:ln w="0">
            <a:noFill/>
          </a:ln>
        </p:spPr>
        <p:txBody>
          <a:bodyPr tIns="91440" bIns="91440" anchor="b">
            <a:normAutofit/>
          </a:bodyPr>
          <a:p>
            <a:pPr>
              <a:lnSpc>
                <a:spcPct val="100000"/>
              </a:lnSpc>
              <a:buNone/>
              <a:tabLst>
                <a:tab algn="l" pos="0"/>
              </a:tabLst>
            </a:pPr>
            <a:r>
              <a:rPr b="0" lang="da-DK" sz="3200" spc="-1" strike="noStrike">
                <a:solidFill>
                  <a:srgbClr val="ffffff"/>
                </a:solidFill>
                <a:latin typeface="Roboto"/>
                <a:ea typeface="Roboto"/>
              </a:rPr>
              <a:t>2. Pensum</a:t>
            </a:r>
            <a:endParaRPr b="0" lang="da-DK" sz="3200" spc="-1" strike="noStrike">
              <a:solidFill>
                <a:srgbClr val="eeeeee"/>
              </a:solidFill>
              <a:latin typeface="Roboto"/>
            </a:endParaRPr>
          </a:p>
        </p:txBody>
      </p:sp>
      <p:sp>
        <p:nvSpPr>
          <p:cNvPr id="302" name="PlaceHolder 2"/>
          <p:cNvSpPr>
            <a:spLocks noGrp="1"/>
          </p:cNvSpPr>
          <p:nvPr>
            <p:ph/>
          </p:nvPr>
        </p:nvSpPr>
        <p:spPr>
          <a:xfrm>
            <a:off x="471960" y="1919160"/>
            <a:ext cx="3999600" cy="3026520"/>
          </a:xfrm>
          <a:prstGeom prst="rect">
            <a:avLst/>
          </a:prstGeom>
          <a:noFill/>
          <a:ln w="0">
            <a:noFill/>
          </a:ln>
        </p:spPr>
        <p:txBody>
          <a:bodyPr tIns="91440" bIns="91440" anchor="t">
            <a:normAutofit/>
          </a:bodyPr>
          <a:p>
            <a:pPr marL="457200" indent="-317160">
              <a:lnSpc>
                <a:spcPct val="115000"/>
              </a:lnSpc>
              <a:buClr>
                <a:srgbClr val="737373"/>
              </a:buClr>
              <a:buFont typeface="Roboto"/>
              <a:buChar char="●"/>
            </a:pPr>
            <a:r>
              <a:rPr b="0" lang="da-DK" sz="1400" spc="-1" strike="noStrike">
                <a:solidFill>
                  <a:srgbClr val="737373"/>
                </a:solidFill>
                <a:latin typeface="Roboto"/>
                <a:ea typeface="Roboto"/>
              </a:rPr>
              <a:t>Findes under planer på ItsLearning</a:t>
            </a:r>
            <a:endParaRPr b="0" lang="da-DK" sz="1400" spc="-1" strike="noStrike">
              <a:solidFill>
                <a:srgbClr val="000000"/>
              </a:solidFill>
              <a:latin typeface="Arial"/>
            </a:endParaRPr>
          </a:p>
          <a:p>
            <a:pPr marL="457200" indent="-317160">
              <a:lnSpc>
                <a:spcPct val="115000"/>
              </a:lnSpc>
              <a:buClr>
                <a:srgbClr val="737373"/>
              </a:buClr>
              <a:buFont typeface="Roboto"/>
              <a:buChar char="●"/>
            </a:pPr>
            <a:r>
              <a:rPr b="0" lang="da-DK" sz="1400" spc="-1" strike="noStrike" u="sng">
                <a:solidFill>
                  <a:srgbClr val="1a237e"/>
                </a:solidFill>
                <a:uFillTx/>
                <a:latin typeface="Roboto"/>
                <a:ea typeface="Roboto"/>
                <a:hlinkClick r:id="rId1"/>
              </a:rPr>
              <a:t>https://ucl.itslearning.com/plans/courses/18838/topics/74652</a:t>
            </a:r>
            <a:endParaRPr b="0" lang="da-DK" sz="1400" spc="-1" strike="noStrike">
              <a:solidFill>
                <a:srgbClr val="000000"/>
              </a:solidFill>
              <a:latin typeface="Arial"/>
            </a:endParaRPr>
          </a:p>
          <a:p>
            <a:pPr marL="457200" indent="-317160">
              <a:lnSpc>
                <a:spcPct val="115000"/>
              </a:lnSpc>
              <a:buClr>
                <a:srgbClr val="737373"/>
              </a:buClr>
              <a:buFont typeface="Roboto"/>
              <a:buChar char="●"/>
            </a:pPr>
            <a:r>
              <a:rPr b="0" lang="da-DK" sz="1400" spc="-1" strike="noStrike">
                <a:solidFill>
                  <a:srgbClr val="737373"/>
                </a:solidFill>
                <a:latin typeface="Roboto"/>
                <a:ea typeface="Roboto"/>
              </a:rPr>
              <a:t>Ingen mødepligt.</a:t>
            </a:r>
            <a:endParaRPr b="0" lang="da-DK" sz="1400" spc="-1" strike="noStrike">
              <a:solidFill>
                <a:srgbClr val="000000"/>
              </a:solidFill>
              <a:latin typeface="Arial"/>
            </a:endParaRPr>
          </a:p>
          <a:p>
            <a:pPr lvl="1" marL="914400" indent="-304560">
              <a:lnSpc>
                <a:spcPct val="115000"/>
              </a:lnSpc>
              <a:buClr>
                <a:srgbClr val="737373"/>
              </a:buClr>
              <a:buFont typeface="Roboto"/>
              <a:buChar char="○"/>
            </a:pPr>
            <a:r>
              <a:rPr b="0" lang="da-DK" sz="1200" spc="-1" strike="noStrike">
                <a:solidFill>
                  <a:srgbClr val="737373"/>
                </a:solidFill>
                <a:latin typeface="Roboto"/>
                <a:ea typeface="Roboto"/>
              </a:rPr>
              <a:t>Alle lærer forskelligt. </a:t>
            </a:r>
            <a:endParaRPr b="0" lang="da-DK" sz="1200" spc="-1" strike="noStrike">
              <a:solidFill>
                <a:srgbClr val="000000"/>
              </a:solidFill>
              <a:latin typeface="Arial"/>
            </a:endParaRPr>
          </a:p>
          <a:p>
            <a:pPr marL="457200" indent="-317160">
              <a:lnSpc>
                <a:spcPct val="115000"/>
              </a:lnSpc>
              <a:buClr>
                <a:srgbClr val="737373"/>
              </a:buClr>
              <a:buFont typeface="Roboto"/>
              <a:buChar char="●"/>
            </a:pPr>
            <a:r>
              <a:rPr b="0" lang="da-DK" sz="1400" spc="-1" strike="noStrike">
                <a:solidFill>
                  <a:srgbClr val="737373"/>
                </a:solidFill>
                <a:latin typeface="Roboto"/>
                <a:ea typeface="Roboto"/>
              </a:rPr>
              <a:t>Slides er ikke pensum</a:t>
            </a:r>
            <a:endParaRPr b="0" lang="da-DK" sz="1400" spc="-1" strike="noStrike">
              <a:solidFill>
                <a:srgbClr val="000000"/>
              </a:solidFill>
              <a:latin typeface="Arial"/>
            </a:endParaRPr>
          </a:p>
          <a:p>
            <a:pPr lvl="1" marL="914400" indent="-304560">
              <a:lnSpc>
                <a:spcPct val="115000"/>
              </a:lnSpc>
              <a:buClr>
                <a:srgbClr val="737373"/>
              </a:buClr>
              <a:buFont typeface="Roboto"/>
              <a:buChar char="○"/>
            </a:pPr>
            <a:r>
              <a:rPr b="0" lang="da-DK" sz="1200" spc="-1" strike="noStrike">
                <a:solidFill>
                  <a:srgbClr val="737373"/>
                </a:solidFill>
                <a:latin typeface="Roboto"/>
                <a:ea typeface="Roboto"/>
              </a:rPr>
              <a:t>Lægges på ItsLearning efter hver lektion.</a:t>
            </a:r>
            <a:endParaRPr b="0" lang="da-DK" sz="1200" spc="-1" strike="noStrike">
              <a:solidFill>
                <a:srgbClr val="000000"/>
              </a:solidFill>
              <a:latin typeface="Arial"/>
            </a:endParaRPr>
          </a:p>
        </p:txBody>
      </p:sp>
      <p:pic>
        <p:nvPicPr>
          <p:cNvPr id="303" name="Google Shape;100;p17" descr=""/>
          <p:cNvPicPr/>
          <p:nvPr/>
        </p:nvPicPr>
        <p:blipFill>
          <a:blip r:embed="rId2"/>
          <a:stretch/>
        </p:blipFill>
        <p:spPr>
          <a:xfrm>
            <a:off x="6387480" y="1724760"/>
            <a:ext cx="2306160" cy="322092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Google Shape;402;p53"/>
          <p:cNvSpPr/>
          <p:nvPr/>
        </p:nvSpPr>
        <p:spPr>
          <a:xfrm>
            <a:off x="0" y="0"/>
            <a:ext cx="914364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459" name="Google Shape;403;p53"/>
          <p:cNvSpPr/>
          <p:nvPr/>
        </p:nvSpPr>
        <p:spPr>
          <a:xfrm>
            <a:off x="628560" y="443520"/>
            <a:ext cx="5208840" cy="642240"/>
          </a:xfrm>
          <a:prstGeom prst="rect">
            <a:avLst/>
          </a:prstGeom>
          <a:noFill/>
          <a:ln w="0">
            <a:noFill/>
          </a:ln>
        </p:spPr>
        <p:style>
          <a:lnRef idx="0"/>
          <a:fillRef idx="0"/>
          <a:effectRef idx="0"/>
          <a:fontRef idx="minor"/>
        </p:style>
        <p:txBody>
          <a:bodyPr lIns="68400" rIns="68400" tIns="34200" bIns="34200" anchor="b">
            <a:noAutofit/>
          </a:bodyPr>
          <a:p>
            <a:pPr>
              <a:lnSpc>
                <a:spcPct val="90000"/>
              </a:lnSpc>
              <a:buNone/>
              <a:tabLst>
                <a:tab algn="l" pos="0"/>
              </a:tabLst>
            </a:pPr>
            <a:r>
              <a:rPr b="1" lang="da-DK" sz="3200" spc="-1" strike="noStrike">
                <a:solidFill>
                  <a:srgbClr val="000000"/>
                </a:solidFill>
                <a:latin typeface="Calibri"/>
                <a:ea typeface="Calibri"/>
              </a:rPr>
              <a:t>Den akutte patient - agenda</a:t>
            </a:r>
            <a:endParaRPr b="0" lang="da-DK" sz="3200" spc="-1" strike="noStrike">
              <a:latin typeface="Arial"/>
            </a:endParaRPr>
          </a:p>
        </p:txBody>
      </p:sp>
      <p:sp>
        <p:nvSpPr>
          <p:cNvPr id="460" name="Google Shape;404;p53"/>
          <p:cNvSpPr/>
          <p:nvPr/>
        </p:nvSpPr>
        <p:spPr>
          <a:xfrm>
            <a:off x="852480" y="1462320"/>
            <a:ext cx="4070160" cy="3304080"/>
          </a:xfrm>
          <a:prstGeom prst="rect">
            <a:avLst/>
          </a:prstGeom>
          <a:noFill/>
          <a:ln w="0">
            <a:noFill/>
          </a:ln>
        </p:spPr>
        <p:style>
          <a:lnRef idx="0"/>
          <a:fillRef idx="0"/>
          <a:effectRef idx="0"/>
          <a:fontRef idx="minor"/>
        </p:style>
        <p:txBody>
          <a:bodyPr lIns="68400" rIns="68400" tIns="34200" bIns="34200" anchor="t">
            <a:normAutofit/>
          </a:bodyPr>
          <a:p>
            <a:pPr marL="177840" indent="-171000">
              <a:lnSpc>
                <a:spcPct val="80000"/>
              </a:lnSpc>
              <a:buClr>
                <a:srgbClr val="000000"/>
              </a:buClr>
              <a:buFont typeface="Arial"/>
              <a:buChar char="•"/>
            </a:pPr>
            <a:r>
              <a:rPr b="0" lang="da-DK" sz="2100" spc="-1" strike="noStrike">
                <a:solidFill>
                  <a:srgbClr val="000000"/>
                </a:solidFill>
                <a:latin typeface="Calibri"/>
                <a:ea typeface="Calibri"/>
              </a:rPr>
              <a:t>Hvad er en akut patient? </a:t>
            </a:r>
            <a:endParaRPr b="0" lang="da-DK" sz="2100" spc="-1" strike="noStrike">
              <a:latin typeface="Arial"/>
            </a:endParaRPr>
          </a:p>
          <a:p>
            <a:pPr marL="177840" indent="-171000">
              <a:lnSpc>
                <a:spcPct val="80000"/>
              </a:lnSpc>
              <a:spcBef>
                <a:spcPts val="799"/>
              </a:spcBef>
              <a:buClr>
                <a:srgbClr val="000000"/>
              </a:buClr>
              <a:buFont typeface="Arial"/>
              <a:buChar char="•"/>
            </a:pPr>
            <a:r>
              <a:rPr b="0" lang="da-DK" sz="2100" spc="-1" strike="noStrike">
                <a:solidFill>
                  <a:srgbClr val="000000"/>
                </a:solidFill>
                <a:latin typeface="Calibri"/>
                <a:ea typeface="Calibri"/>
              </a:rPr>
              <a:t>Triage </a:t>
            </a:r>
            <a:endParaRPr b="0" lang="da-DK" sz="2100" spc="-1" strike="noStrike">
              <a:latin typeface="Arial"/>
            </a:endParaRPr>
          </a:p>
          <a:p>
            <a:pPr marL="177840" indent="-171000">
              <a:lnSpc>
                <a:spcPct val="80000"/>
              </a:lnSpc>
              <a:spcBef>
                <a:spcPts val="799"/>
              </a:spcBef>
              <a:buClr>
                <a:srgbClr val="000000"/>
              </a:buClr>
              <a:buFont typeface="Arial"/>
              <a:buChar char="•"/>
            </a:pPr>
            <a:r>
              <a:rPr b="0" lang="da-DK" sz="2100" spc="-1" strike="noStrike">
                <a:solidFill>
                  <a:srgbClr val="000000"/>
                </a:solidFill>
                <a:latin typeface="Calibri"/>
                <a:ea typeface="Calibri"/>
              </a:rPr>
              <a:t>ABCDE </a:t>
            </a:r>
            <a:endParaRPr b="0" lang="da-DK" sz="2100" spc="-1" strike="noStrike">
              <a:latin typeface="Arial"/>
            </a:endParaRPr>
          </a:p>
          <a:p>
            <a:pPr marL="177840" indent="-171000">
              <a:lnSpc>
                <a:spcPct val="80000"/>
              </a:lnSpc>
              <a:spcBef>
                <a:spcPts val="799"/>
              </a:spcBef>
              <a:buClr>
                <a:srgbClr val="000000"/>
              </a:buClr>
              <a:buFont typeface="Arial"/>
              <a:buChar char="•"/>
            </a:pPr>
            <a:r>
              <a:rPr b="0" lang="da-DK" sz="2100" spc="-1" strike="noStrike">
                <a:solidFill>
                  <a:srgbClr val="000000"/>
                </a:solidFill>
                <a:latin typeface="Calibri"/>
                <a:ea typeface="Calibri"/>
              </a:rPr>
              <a:t>Sepsis </a:t>
            </a:r>
            <a:endParaRPr b="0" lang="da-DK" sz="2100" spc="-1" strike="noStrike">
              <a:latin typeface="Arial"/>
            </a:endParaRPr>
          </a:p>
          <a:p>
            <a:pPr marL="177840" indent="-171000">
              <a:lnSpc>
                <a:spcPct val="80000"/>
              </a:lnSpc>
              <a:spcBef>
                <a:spcPts val="799"/>
              </a:spcBef>
              <a:buClr>
                <a:srgbClr val="000000"/>
              </a:buClr>
              <a:buFont typeface="Arial"/>
              <a:buChar char="•"/>
            </a:pPr>
            <a:r>
              <a:rPr b="0" lang="da-DK" sz="2100" spc="-1" strike="noStrike">
                <a:solidFill>
                  <a:srgbClr val="000000"/>
                </a:solidFill>
                <a:latin typeface="Calibri"/>
                <a:ea typeface="Calibri"/>
              </a:rPr>
              <a:t>HLR </a:t>
            </a:r>
            <a:endParaRPr b="0" lang="da-DK" sz="2100" spc="-1" strike="noStrike">
              <a:latin typeface="Arial"/>
            </a:endParaRPr>
          </a:p>
          <a:p>
            <a:pPr marL="177840" indent="-171000">
              <a:lnSpc>
                <a:spcPct val="80000"/>
              </a:lnSpc>
              <a:spcBef>
                <a:spcPts val="799"/>
              </a:spcBef>
              <a:buClr>
                <a:srgbClr val="000000"/>
              </a:buClr>
              <a:buFont typeface="Arial"/>
              <a:buChar char="•"/>
            </a:pPr>
            <a:r>
              <a:rPr b="0" lang="da-DK" sz="2100" spc="-1" strike="noStrike">
                <a:solidFill>
                  <a:srgbClr val="000000"/>
                </a:solidFill>
                <a:latin typeface="Calibri"/>
                <a:ea typeface="Calibri"/>
              </a:rPr>
              <a:t>Eksempler på akutte tilstande </a:t>
            </a:r>
            <a:endParaRPr b="0" lang="da-DK" sz="2100" spc="-1" strike="noStrike">
              <a:latin typeface="Arial"/>
            </a:endParaRPr>
          </a:p>
          <a:p>
            <a:pPr lvl="1" marL="520560" indent="-171000">
              <a:lnSpc>
                <a:spcPct val="80000"/>
              </a:lnSpc>
              <a:spcBef>
                <a:spcPts val="400"/>
              </a:spcBef>
              <a:buClr>
                <a:srgbClr val="000000"/>
              </a:buClr>
              <a:buFont typeface="Arial"/>
              <a:buChar char="•"/>
            </a:pPr>
            <a:r>
              <a:rPr b="0" lang="da-DK" sz="2100" spc="-1" strike="noStrike">
                <a:solidFill>
                  <a:srgbClr val="ff0000"/>
                </a:solidFill>
                <a:latin typeface="Calibri"/>
                <a:ea typeface="Calibri"/>
              </a:rPr>
              <a:t>I skal bare vide hvilke symptomer kan være tegn på akut sygdom </a:t>
            </a:r>
            <a:endParaRPr b="0" lang="da-DK" sz="2100" spc="-1" strike="noStrike">
              <a:latin typeface="Arial"/>
            </a:endParaRPr>
          </a:p>
          <a:p>
            <a:pPr lvl="1" marL="520560" indent="-171000">
              <a:lnSpc>
                <a:spcPct val="80000"/>
              </a:lnSpc>
              <a:spcBef>
                <a:spcPts val="400"/>
              </a:spcBef>
              <a:buClr>
                <a:srgbClr val="000000"/>
              </a:buClr>
              <a:buFont typeface="Noto Sans Symbols"/>
              <a:buChar char=""/>
            </a:pPr>
            <a:r>
              <a:rPr b="0" lang="da-DK" sz="2100" spc="-1" strike="noStrike">
                <a:solidFill>
                  <a:srgbClr val="000000"/>
                </a:solidFill>
                <a:latin typeface="Calibri"/>
                <a:ea typeface="Calibri"/>
              </a:rPr>
              <a:t>Læge! </a:t>
            </a:r>
            <a:endParaRPr b="0" lang="da-DK" sz="2100" spc="-1" strike="noStrike">
              <a:latin typeface="Arial"/>
            </a:endParaRPr>
          </a:p>
        </p:txBody>
      </p:sp>
      <p:pic>
        <p:nvPicPr>
          <p:cNvPr id="461" name="Google Shape;405;p53" descr=""/>
          <p:cNvPicPr/>
          <p:nvPr/>
        </p:nvPicPr>
        <p:blipFill>
          <a:blip r:embed="rId1"/>
          <a:srcRect l="25481" t="0" r="7971" b="0"/>
          <a:stretch/>
        </p:blipFill>
        <p:spPr>
          <a:xfrm>
            <a:off x="5040000" y="1347840"/>
            <a:ext cx="3332160" cy="3332160"/>
          </a:xfrm>
          <a:prstGeom prst="rect">
            <a:avLst/>
          </a:prstGeom>
          <a:ln w="0">
            <a:noFill/>
          </a:ln>
        </p:spPr>
      </p:pic>
      <p:sp>
        <p:nvSpPr>
          <p:cNvPr id="462" name="Google Shape;406;p53"/>
          <p:cNvSpPr/>
          <p:nvPr/>
        </p:nvSpPr>
        <p:spPr>
          <a:xfrm flipH="1" rot="10800000">
            <a:off x="-5040" y="5143680"/>
            <a:ext cx="9143640" cy="342360"/>
          </a:xfrm>
          <a:custGeom>
            <a:avLst/>
            <a:gdLst/>
            <a:ahLst/>
            <a:rect l="l" t="t" r="r" b="b"/>
            <a:pathLst>
              <a:path w="21600" h="21600">
                <a:moveTo>
                  <a:pt x="0" y="0"/>
                </a:moveTo>
                <a:lnTo>
                  <a:pt x="21600" y="0"/>
                </a:lnTo>
                <a:lnTo>
                  <a:pt x="21600" y="21600"/>
                </a:lnTo>
                <a:lnTo>
                  <a:pt x="0" y="21600"/>
                </a:lnTo>
                <a:close/>
              </a:path>
            </a:pathLst>
          </a:custGeom>
          <a:gradFill rotWithShape="0">
            <a:gsLst>
              <a:gs pos="0">
                <a:srgbClr val="4472c4"/>
              </a:gs>
              <a:gs pos="100000">
                <a:srgbClr val="000000"/>
              </a:gs>
            </a:gsLst>
            <a:lin ang="19200000"/>
          </a:gradFill>
          <a:ln w="0">
            <a:noFill/>
          </a:ln>
        </p:spPr>
        <p:style>
          <a:lnRef idx="0"/>
          <a:fillRef idx="0"/>
          <a:effectRef idx="0"/>
          <a:fontRef idx="minor"/>
        </p:style>
      </p:sp>
      <p:sp>
        <p:nvSpPr>
          <p:cNvPr id="463" name="Google Shape;407;p53"/>
          <p:cNvSpPr/>
          <p:nvPr/>
        </p:nvSpPr>
        <p:spPr>
          <a:xfrm flipH="1">
            <a:off x="3024000" y="4800600"/>
            <a:ext cx="6114600" cy="34236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2f5597"/>
              </a:gs>
            </a:gsLst>
            <a:lin ang="18600000"/>
          </a:grad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644" dur="indefinite" restart="never" nodeType="tmRoot">
          <p:childTnLst>
            <p:seq>
              <p:cTn id="645" dur="indefinite" nodeType="mainSeq">
                <p:childTnLst>
                  <p:par>
                    <p:cTn id="646" fill="hold">
                      <p:stCondLst>
                        <p:cond delay="indefinite"/>
                      </p:stCondLst>
                      <p:childTnLst>
                        <p:par>
                          <p:cTn id="647" fill="hold">
                            <p:stCondLst>
                              <p:cond delay="0"/>
                            </p:stCondLst>
                            <p:childTnLst>
                              <p:par>
                                <p:cTn id="648" nodeType="clickEffect" fill="hold" presetClass="entr" presetID="10">
                                  <p:stCondLst>
                                    <p:cond delay="0"/>
                                  </p:stCondLst>
                                  <p:childTnLst>
                                    <p:set>
                                      <p:cBhvr>
                                        <p:cTn id="649" dur="1" fill="hold">
                                          <p:stCondLst>
                                            <p:cond delay="0"/>
                                          </p:stCondLst>
                                        </p:cTn>
                                        <p:tgtEl>
                                          <p:spTgt spid="460">
                                            <p:txEl>
                                              <p:pRg st="0" end="0"/>
                                            </p:txEl>
                                          </p:spTgt>
                                        </p:tgtEl>
                                        <p:attrNameLst>
                                          <p:attrName>style.visibility</p:attrName>
                                        </p:attrNameLst>
                                      </p:cBhvr>
                                      <p:to>
                                        <p:strVal val="visible"/>
                                      </p:to>
                                    </p:set>
                                    <p:animEffect filter="fade" transition="in">
                                      <p:cBhvr additive="repl">
                                        <p:cTn id="650" dur="1"/>
                                        <p:tgtEl>
                                          <p:spTgt spid="460">
                                            <p:txEl>
                                              <p:pRg st="0" end="0"/>
                                            </p:txEl>
                                          </p:spTgt>
                                        </p:tgtEl>
                                      </p:cBhvr>
                                    </p:animEffect>
                                  </p:childTnLst>
                                </p:cTn>
                              </p:par>
                            </p:childTnLst>
                          </p:cTn>
                        </p:par>
                      </p:childTnLst>
                    </p:cTn>
                  </p:par>
                  <p:par>
                    <p:cTn id="651" fill="hold">
                      <p:stCondLst>
                        <p:cond delay="indefinite"/>
                      </p:stCondLst>
                      <p:childTnLst>
                        <p:par>
                          <p:cTn id="652" fill="hold">
                            <p:stCondLst>
                              <p:cond delay="0"/>
                            </p:stCondLst>
                            <p:childTnLst>
                              <p:par>
                                <p:cTn id="653" nodeType="clickEffect" fill="hold" presetClass="entr" presetID="10">
                                  <p:stCondLst>
                                    <p:cond delay="0"/>
                                  </p:stCondLst>
                                  <p:childTnLst>
                                    <p:set>
                                      <p:cBhvr>
                                        <p:cTn id="654" dur="1" fill="hold">
                                          <p:stCondLst>
                                            <p:cond delay="0"/>
                                          </p:stCondLst>
                                        </p:cTn>
                                        <p:tgtEl>
                                          <p:spTgt spid="460">
                                            <p:txEl>
                                              <p:pRg st="1" end="1"/>
                                            </p:txEl>
                                          </p:spTgt>
                                        </p:tgtEl>
                                        <p:attrNameLst>
                                          <p:attrName>style.visibility</p:attrName>
                                        </p:attrNameLst>
                                      </p:cBhvr>
                                      <p:to>
                                        <p:strVal val="visible"/>
                                      </p:to>
                                    </p:set>
                                    <p:animEffect filter="fade" transition="in">
                                      <p:cBhvr additive="repl">
                                        <p:cTn id="655" dur="1"/>
                                        <p:tgtEl>
                                          <p:spTgt spid="460">
                                            <p:txEl>
                                              <p:pRg st="1" end="1"/>
                                            </p:txEl>
                                          </p:spTgt>
                                        </p:tgtEl>
                                      </p:cBhvr>
                                    </p:animEffect>
                                  </p:childTnLst>
                                </p:cTn>
                              </p:par>
                            </p:childTnLst>
                          </p:cTn>
                        </p:par>
                      </p:childTnLst>
                    </p:cTn>
                  </p:par>
                  <p:par>
                    <p:cTn id="656" fill="hold">
                      <p:stCondLst>
                        <p:cond delay="indefinite"/>
                      </p:stCondLst>
                      <p:childTnLst>
                        <p:par>
                          <p:cTn id="657" fill="hold">
                            <p:stCondLst>
                              <p:cond delay="0"/>
                            </p:stCondLst>
                            <p:childTnLst>
                              <p:par>
                                <p:cTn id="658" nodeType="clickEffect" fill="hold" presetClass="entr" presetID="10">
                                  <p:stCondLst>
                                    <p:cond delay="0"/>
                                  </p:stCondLst>
                                  <p:childTnLst>
                                    <p:set>
                                      <p:cBhvr>
                                        <p:cTn id="659" dur="1" fill="hold">
                                          <p:stCondLst>
                                            <p:cond delay="0"/>
                                          </p:stCondLst>
                                        </p:cTn>
                                        <p:tgtEl>
                                          <p:spTgt spid="460">
                                            <p:txEl>
                                              <p:pRg st="2" end="2"/>
                                            </p:txEl>
                                          </p:spTgt>
                                        </p:tgtEl>
                                        <p:attrNameLst>
                                          <p:attrName>style.visibility</p:attrName>
                                        </p:attrNameLst>
                                      </p:cBhvr>
                                      <p:to>
                                        <p:strVal val="visible"/>
                                      </p:to>
                                    </p:set>
                                    <p:animEffect filter="fade" transition="in">
                                      <p:cBhvr additive="repl">
                                        <p:cTn id="660" dur="1"/>
                                        <p:tgtEl>
                                          <p:spTgt spid="460">
                                            <p:txEl>
                                              <p:pRg st="2" end="2"/>
                                            </p:txEl>
                                          </p:spTgt>
                                        </p:tgtEl>
                                      </p:cBhvr>
                                    </p:animEffect>
                                  </p:childTnLst>
                                </p:cTn>
                              </p:par>
                            </p:childTnLst>
                          </p:cTn>
                        </p:par>
                      </p:childTnLst>
                    </p:cTn>
                  </p:par>
                  <p:par>
                    <p:cTn id="661" fill="hold">
                      <p:stCondLst>
                        <p:cond delay="indefinite"/>
                      </p:stCondLst>
                      <p:childTnLst>
                        <p:par>
                          <p:cTn id="662" fill="hold">
                            <p:stCondLst>
                              <p:cond delay="0"/>
                            </p:stCondLst>
                            <p:childTnLst>
                              <p:par>
                                <p:cTn id="663" nodeType="clickEffect" fill="hold" presetClass="entr" presetID="10">
                                  <p:stCondLst>
                                    <p:cond delay="0"/>
                                  </p:stCondLst>
                                  <p:childTnLst>
                                    <p:set>
                                      <p:cBhvr>
                                        <p:cTn id="664" dur="1" fill="hold">
                                          <p:stCondLst>
                                            <p:cond delay="0"/>
                                          </p:stCondLst>
                                        </p:cTn>
                                        <p:tgtEl>
                                          <p:spTgt spid="460">
                                            <p:txEl>
                                              <p:pRg st="3" end="3"/>
                                            </p:txEl>
                                          </p:spTgt>
                                        </p:tgtEl>
                                        <p:attrNameLst>
                                          <p:attrName>style.visibility</p:attrName>
                                        </p:attrNameLst>
                                      </p:cBhvr>
                                      <p:to>
                                        <p:strVal val="visible"/>
                                      </p:to>
                                    </p:set>
                                    <p:animEffect filter="fade" transition="in">
                                      <p:cBhvr additive="repl">
                                        <p:cTn id="665" dur="1"/>
                                        <p:tgtEl>
                                          <p:spTgt spid="460">
                                            <p:txEl>
                                              <p:pRg st="3" end="3"/>
                                            </p:txEl>
                                          </p:spTgt>
                                        </p:tgtEl>
                                      </p:cBhvr>
                                    </p:animEffect>
                                  </p:childTnLst>
                                </p:cTn>
                              </p:par>
                            </p:childTnLst>
                          </p:cTn>
                        </p:par>
                      </p:childTnLst>
                    </p:cTn>
                  </p:par>
                  <p:par>
                    <p:cTn id="666" fill="hold">
                      <p:stCondLst>
                        <p:cond delay="indefinite"/>
                      </p:stCondLst>
                      <p:childTnLst>
                        <p:par>
                          <p:cTn id="667" fill="hold">
                            <p:stCondLst>
                              <p:cond delay="0"/>
                            </p:stCondLst>
                            <p:childTnLst>
                              <p:par>
                                <p:cTn id="668" nodeType="clickEffect" fill="hold" presetClass="entr" presetID="10">
                                  <p:stCondLst>
                                    <p:cond delay="0"/>
                                  </p:stCondLst>
                                  <p:childTnLst>
                                    <p:set>
                                      <p:cBhvr>
                                        <p:cTn id="669" dur="1" fill="hold">
                                          <p:stCondLst>
                                            <p:cond delay="0"/>
                                          </p:stCondLst>
                                        </p:cTn>
                                        <p:tgtEl>
                                          <p:spTgt spid="460">
                                            <p:txEl>
                                              <p:pRg st="4" end="4"/>
                                            </p:txEl>
                                          </p:spTgt>
                                        </p:tgtEl>
                                        <p:attrNameLst>
                                          <p:attrName>style.visibility</p:attrName>
                                        </p:attrNameLst>
                                      </p:cBhvr>
                                      <p:to>
                                        <p:strVal val="visible"/>
                                      </p:to>
                                    </p:set>
                                    <p:animEffect filter="fade" transition="in">
                                      <p:cBhvr additive="repl">
                                        <p:cTn id="670" dur="1"/>
                                        <p:tgtEl>
                                          <p:spTgt spid="460">
                                            <p:txEl>
                                              <p:pRg st="4" end="4"/>
                                            </p:txEl>
                                          </p:spTgt>
                                        </p:tgtEl>
                                      </p:cBhvr>
                                    </p:animEffect>
                                  </p:childTnLst>
                                </p:cTn>
                              </p:par>
                            </p:childTnLst>
                          </p:cTn>
                        </p:par>
                      </p:childTnLst>
                    </p:cTn>
                  </p:par>
                  <p:par>
                    <p:cTn id="671" fill="hold">
                      <p:stCondLst>
                        <p:cond delay="indefinite"/>
                      </p:stCondLst>
                      <p:childTnLst>
                        <p:par>
                          <p:cTn id="672" fill="hold">
                            <p:stCondLst>
                              <p:cond delay="0"/>
                            </p:stCondLst>
                            <p:childTnLst>
                              <p:par>
                                <p:cTn id="673" nodeType="clickEffect" fill="hold" presetClass="entr" presetID="10">
                                  <p:stCondLst>
                                    <p:cond delay="0"/>
                                  </p:stCondLst>
                                  <p:childTnLst>
                                    <p:set>
                                      <p:cBhvr>
                                        <p:cTn id="674" dur="1" fill="hold">
                                          <p:stCondLst>
                                            <p:cond delay="0"/>
                                          </p:stCondLst>
                                        </p:cTn>
                                        <p:tgtEl>
                                          <p:spTgt spid="460">
                                            <p:txEl>
                                              <p:pRg st="5" end="5"/>
                                            </p:txEl>
                                          </p:spTgt>
                                        </p:tgtEl>
                                        <p:attrNameLst>
                                          <p:attrName>style.visibility</p:attrName>
                                        </p:attrNameLst>
                                      </p:cBhvr>
                                      <p:to>
                                        <p:strVal val="visible"/>
                                      </p:to>
                                    </p:set>
                                    <p:animEffect filter="fade" transition="in">
                                      <p:cBhvr additive="repl">
                                        <p:cTn id="675" dur="1"/>
                                        <p:tgtEl>
                                          <p:spTgt spid="460">
                                            <p:txEl>
                                              <p:pRg st="5" end="5"/>
                                            </p:txEl>
                                          </p:spTgt>
                                        </p:tgtEl>
                                      </p:cBhvr>
                                    </p:animEffect>
                                  </p:childTnLst>
                                </p:cTn>
                              </p:par>
                            </p:childTnLst>
                          </p:cTn>
                        </p:par>
                      </p:childTnLst>
                    </p:cTn>
                  </p:par>
                  <p:par>
                    <p:cTn id="676" fill="hold">
                      <p:stCondLst>
                        <p:cond delay="indefinite"/>
                      </p:stCondLst>
                      <p:childTnLst>
                        <p:par>
                          <p:cTn id="677" fill="hold">
                            <p:stCondLst>
                              <p:cond delay="0"/>
                            </p:stCondLst>
                            <p:childTnLst>
                              <p:par>
                                <p:cTn id="678" nodeType="clickEffect" fill="hold" presetClass="entr" presetID="10">
                                  <p:stCondLst>
                                    <p:cond delay="0"/>
                                  </p:stCondLst>
                                  <p:childTnLst>
                                    <p:set>
                                      <p:cBhvr>
                                        <p:cTn id="679" dur="1" fill="hold">
                                          <p:stCondLst>
                                            <p:cond delay="0"/>
                                          </p:stCondLst>
                                        </p:cTn>
                                        <p:tgtEl>
                                          <p:spTgt spid="460">
                                            <p:txEl>
                                              <p:pRg st="6" end="6"/>
                                            </p:txEl>
                                          </p:spTgt>
                                        </p:tgtEl>
                                        <p:attrNameLst>
                                          <p:attrName>style.visibility</p:attrName>
                                        </p:attrNameLst>
                                      </p:cBhvr>
                                      <p:to>
                                        <p:strVal val="visible"/>
                                      </p:to>
                                    </p:set>
                                    <p:animEffect filter="fade" transition="in">
                                      <p:cBhvr additive="repl">
                                        <p:cTn id="680" dur="1"/>
                                        <p:tgtEl>
                                          <p:spTgt spid="460">
                                            <p:txEl>
                                              <p:pRg st="6" end="6"/>
                                            </p:txEl>
                                          </p:spTgt>
                                        </p:tgtEl>
                                      </p:cBhvr>
                                    </p:animEffect>
                                  </p:childTnLst>
                                </p:cTn>
                              </p:par>
                            </p:childTnLst>
                          </p:cTn>
                        </p:par>
                      </p:childTnLst>
                    </p:cTn>
                  </p:par>
                  <p:par>
                    <p:cTn id="681" fill="hold">
                      <p:stCondLst>
                        <p:cond delay="indefinite"/>
                      </p:stCondLst>
                      <p:childTnLst>
                        <p:par>
                          <p:cTn id="682" fill="hold">
                            <p:stCondLst>
                              <p:cond delay="0"/>
                            </p:stCondLst>
                            <p:childTnLst>
                              <p:par>
                                <p:cTn id="683" nodeType="clickEffect" fill="hold" presetClass="entr" presetID="10">
                                  <p:stCondLst>
                                    <p:cond delay="0"/>
                                  </p:stCondLst>
                                  <p:childTnLst>
                                    <p:set>
                                      <p:cBhvr>
                                        <p:cTn id="684" dur="1" fill="hold">
                                          <p:stCondLst>
                                            <p:cond delay="0"/>
                                          </p:stCondLst>
                                        </p:cTn>
                                        <p:tgtEl>
                                          <p:spTgt spid="460">
                                            <p:txEl>
                                              <p:pRg st="7" end="7"/>
                                            </p:txEl>
                                          </p:spTgt>
                                        </p:tgtEl>
                                        <p:attrNameLst>
                                          <p:attrName>style.visibility</p:attrName>
                                        </p:attrNameLst>
                                      </p:cBhvr>
                                      <p:to>
                                        <p:strVal val="visible"/>
                                      </p:to>
                                    </p:set>
                                    <p:animEffect filter="fade" transition="in">
                                      <p:cBhvr additive="repl">
                                        <p:cTn id="685" dur="1"/>
                                        <p:tgtEl>
                                          <p:spTgt spid="460">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Google Shape;413;p54"/>
          <p:cNvSpPr/>
          <p:nvPr/>
        </p:nvSpPr>
        <p:spPr>
          <a:xfrm>
            <a:off x="0" y="0"/>
            <a:ext cx="914364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465" name="Google Shape;414;p54"/>
          <p:cNvSpPr/>
          <p:nvPr/>
        </p:nvSpPr>
        <p:spPr>
          <a:xfrm>
            <a:off x="852480" y="376560"/>
            <a:ext cx="3992760" cy="642960"/>
          </a:xfrm>
          <a:prstGeom prst="rect">
            <a:avLst/>
          </a:prstGeom>
          <a:noFill/>
          <a:ln w="0">
            <a:noFill/>
          </a:ln>
        </p:spPr>
        <p:style>
          <a:lnRef idx="0"/>
          <a:fillRef idx="0"/>
          <a:effectRef idx="0"/>
          <a:fontRef idx="minor"/>
        </p:style>
        <p:txBody>
          <a:bodyPr lIns="68400" rIns="68400" tIns="34200" bIns="34200" anchor="b">
            <a:normAutofit/>
          </a:bodyPr>
          <a:p>
            <a:pPr>
              <a:lnSpc>
                <a:spcPct val="90000"/>
              </a:lnSpc>
              <a:buNone/>
              <a:tabLst>
                <a:tab algn="l" pos="0"/>
              </a:tabLst>
            </a:pPr>
            <a:r>
              <a:rPr b="0" lang="da-DK" sz="3600" spc="-1" strike="noStrike">
                <a:solidFill>
                  <a:srgbClr val="000000"/>
                </a:solidFill>
                <a:latin typeface="Calibri"/>
                <a:ea typeface="Calibri"/>
              </a:rPr>
              <a:t>Triage</a:t>
            </a:r>
            <a:endParaRPr b="0" lang="da-DK" sz="3600" spc="-1" strike="noStrike">
              <a:latin typeface="Arial"/>
            </a:endParaRPr>
          </a:p>
        </p:txBody>
      </p:sp>
      <p:sp>
        <p:nvSpPr>
          <p:cNvPr id="466" name="Google Shape;415;p54"/>
          <p:cNvSpPr/>
          <p:nvPr/>
        </p:nvSpPr>
        <p:spPr>
          <a:xfrm>
            <a:off x="858600" y="1396080"/>
            <a:ext cx="4366080" cy="3583800"/>
          </a:xfrm>
          <a:prstGeom prst="rect">
            <a:avLst/>
          </a:prstGeom>
          <a:noFill/>
          <a:ln w="0">
            <a:noFill/>
          </a:ln>
        </p:spPr>
        <p:style>
          <a:lnRef idx="0"/>
          <a:fillRef idx="0"/>
          <a:effectRef idx="0"/>
          <a:fontRef idx="minor"/>
        </p:style>
        <p:txBody>
          <a:bodyPr lIns="68400" rIns="68400" tIns="34200" bIns="34200" anchor="t">
            <a:normAutofit/>
          </a:bodyPr>
          <a:p>
            <a:pPr marL="177840" indent="-177480">
              <a:lnSpc>
                <a:spcPct val="90000"/>
              </a:lnSpc>
              <a:buClr>
                <a:srgbClr val="000000"/>
              </a:buClr>
              <a:buFont typeface="Arial"/>
              <a:buChar char="•"/>
            </a:pPr>
            <a:r>
              <a:rPr b="0" lang="da-DK" sz="1800" spc="-1" strike="noStrike">
                <a:solidFill>
                  <a:srgbClr val="000000"/>
                </a:solidFill>
                <a:latin typeface="Calibri"/>
                <a:ea typeface="Calibri"/>
              </a:rPr>
              <a:t>Alle patienter triageres ved ankomst til sygehus </a:t>
            </a:r>
            <a:endParaRPr b="0" lang="da-DK" sz="1800" spc="-1" strike="noStrike">
              <a:latin typeface="Arial"/>
            </a:endParaRPr>
          </a:p>
          <a:p>
            <a:pPr marL="177840" indent="-177480">
              <a:lnSpc>
                <a:spcPct val="90000"/>
              </a:lnSpc>
              <a:spcBef>
                <a:spcPts val="799"/>
              </a:spcBef>
              <a:buClr>
                <a:srgbClr val="000000"/>
              </a:buClr>
              <a:buFont typeface="Arial"/>
              <a:buChar char="•"/>
            </a:pPr>
            <a:r>
              <a:rPr b="0" lang="da-DK" sz="1800" spc="-1" strike="noStrike">
                <a:solidFill>
                  <a:srgbClr val="000000"/>
                </a:solidFill>
                <a:latin typeface="Calibri"/>
                <a:ea typeface="Calibri"/>
              </a:rPr>
              <a:t>Farven på triagen bestemmer også hvor tæt patienten skal monitoreres </a:t>
            </a:r>
            <a:endParaRPr b="0" lang="da-DK" sz="1800" spc="-1" strike="noStrike">
              <a:latin typeface="Arial"/>
            </a:endParaRPr>
          </a:p>
          <a:p>
            <a:pPr marL="177840" indent="-177480">
              <a:lnSpc>
                <a:spcPct val="90000"/>
              </a:lnSpc>
              <a:spcBef>
                <a:spcPts val="799"/>
              </a:spcBef>
              <a:buClr>
                <a:srgbClr val="000000"/>
              </a:buClr>
              <a:buFont typeface="Arial"/>
              <a:buChar char="•"/>
            </a:pPr>
            <a:r>
              <a:rPr b="0" lang="da-DK" sz="1800" spc="-1" strike="noStrike">
                <a:solidFill>
                  <a:srgbClr val="000000"/>
                </a:solidFill>
                <a:latin typeface="Calibri"/>
                <a:ea typeface="Calibri"/>
              </a:rPr>
              <a:t>Nogle patienter triageres orange eller røde pba. kontaktårsag uafhængigt af vitale værdier</a:t>
            </a:r>
            <a:endParaRPr b="0" lang="da-DK" sz="1800" spc="-1" strike="noStrike">
              <a:latin typeface="Arial"/>
            </a:endParaRPr>
          </a:p>
          <a:p>
            <a:pPr lvl="1" marL="520560" indent="-177480">
              <a:lnSpc>
                <a:spcPct val="90000"/>
              </a:lnSpc>
              <a:spcBef>
                <a:spcPts val="400"/>
              </a:spcBef>
              <a:buClr>
                <a:srgbClr val="000000"/>
              </a:buClr>
              <a:buFont typeface="Arial"/>
              <a:buChar char="•"/>
            </a:pPr>
            <a:r>
              <a:rPr b="0" lang="da-DK" sz="1800" spc="-1" strike="noStrike">
                <a:solidFill>
                  <a:srgbClr val="000000"/>
                </a:solidFill>
                <a:latin typeface="Calibri"/>
                <a:ea typeface="Calibri"/>
              </a:rPr>
              <a:t>Brystsmerter</a:t>
            </a:r>
            <a:endParaRPr b="0" lang="da-DK" sz="1800" spc="-1" strike="noStrike">
              <a:latin typeface="Arial"/>
            </a:endParaRPr>
          </a:p>
          <a:p>
            <a:pPr lvl="1" marL="520560" indent="-177480">
              <a:lnSpc>
                <a:spcPct val="90000"/>
              </a:lnSpc>
              <a:spcBef>
                <a:spcPts val="400"/>
              </a:spcBef>
              <a:buClr>
                <a:srgbClr val="000000"/>
              </a:buClr>
              <a:buFont typeface="Arial"/>
              <a:buChar char="•"/>
            </a:pPr>
            <a:r>
              <a:rPr b="0" lang="da-DK" sz="1800" spc="-1" strike="noStrike">
                <a:solidFill>
                  <a:srgbClr val="000000"/>
                </a:solidFill>
                <a:latin typeface="Calibri"/>
                <a:ea typeface="Calibri"/>
              </a:rPr>
              <a:t>Synkope </a:t>
            </a:r>
            <a:endParaRPr b="0" lang="da-DK" sz="1800" spc="-1" strike="noStrike">
              <a:latin typeface="Arial"/>
            </a:endParaRPr>
          </a:p>
          <a:p>
            <a:pPr lvl="1" marL="520560" indent="-177480">
              <a:lnSpc>
                <a:spcPct val="90000"/>
              </a:lnSpc>
              <a:spcBef>
                <a:spcPts val="400"/>
              </a:spcBef>
              <a:buClr>
                <a:srgbClr val="000000"/>
              </a:buClr>
              <a:buFont typeface="Arial"/>
              <a:buChar char="•"/>
            </a:pPr>
            <a:r>
              <a:rPr b="0" lang="da-DK" sz="1800" spc="-1" strike="noStrike">
                <a:solidFill>
                  <a:srgbClr val="000000"/>
                </a:solidFill>
                <a:latin typeface="Calibri"/>
                <a:ea typeface="Calibri"/>
              </a:rPr>
              <a:t>Neurologiske udfald </a:t>
            </a:r>
            <a:endParaRPr b="0" lang="da-DK" sz="1800" spc="-1" strike="noStrike">
              <a:latin typeface="Arial"/>
            </a:endParaRPr>
          </a:p>
        </p:txBody>
      </p:sp>
      <p:sp>
        <p:nvSpPr>
          <p:cNvPr id="467" name="Google Shape;416;p54"/>
          <p:cNvSpPr/>
          <p:nvPr/>
        </p:nvSpPr>
        <p:spPr>
          <a:xfrm flipH="1" rot="10800000">
            <a:off x="6087960" y="5143680"/>
            <a:ext cx="306900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fillRef idx="0"/>
          <a:effectRef idx="0"/>
          <a:fontRef idx="minor"/>
        </p:style>
      </p:sp>
      <p:sp>
        <p:nvSpPr>
          <p:cNvPr id="468" name="Google Shape;417;p54"/>
          <p:cNvSpPr/>
          <p:nvPr/>
        </p:nvSpPr>
        <p:spPr>
          <a:xfrm flipH="1" rot="10800000">
            <a:off x="6087960" y="4800960"/>
            <a:ext cx="306900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fillRef idx="0"/>
          <a:effectRef idx="0"/>
          <a:fontRef idx="minor"/>
        </p:style>
      </p:sp>
      <p:sp>
        <p:nvSpPr>
          <p:cNvPr id="469" name="Google Shape;418;p54"/>
          <p:cNvSpPr/>
          <p:nvPr/>
        </p:nvSpPr>
        <p:spPr>
          <a:xfrm flipH="1" rot="10800000">
            <a:off x="6092640" y="4800960"/>
            <a:ext cx="305136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fillRef idx="0"/>
          <a:effectRef idx="0"/>
          <a:fontRef idx="minor"/>
        </p:style>
      </p:sp>
      <p:sp>
        <p:nvSpPr>
          <p:cNvPr id="470" name="Google Shape;419;p54"/>
          <p:cNvSpPr/>
          <p:nvPr/>
        </p:nvSpPr>
        <p:spPr>
          <a:xfrm flipH="1" rot="10800000">
            <a:off x="6087960" y="5143680"/>
            <a:ext cx="270828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fillRef idx="0"/>
          <a:effectRef idx="0"/>
          <a:fontRef idx="minor"/>
        </p:style>
      </p:sp>
      <p:pic>
        <p:nvPicPr>
          <p:cNvPr id="471" name="Google Shape;420;p54" descr=""/>
          <p:cNvPicPr/>
          <p:nvPr/>
        </p:nvPicPr>
        <p:blipFill>
          <a:blip r:embed="rId1"/>
          <a:stretch/>
        </p:blipFill>
        <p:spPr>
          <a:xfrm>
            <a:off x="5306760" y="1019880"/>
            <a:ext cx="3127680" cy="3127680"/>
          </a:xfrm>
          <a:prstGeom prst="rect">
            <a:avLst/>
          </a:prstGeom>
          <a:ln w="0">
            <a:noFill/>
          </a:ln>
        </p:spPr>
      </p:pic>
    </p:spTree>
  </p:cSld>
  <mc:AlternateContent>
    <mc:Choice Requires="p14">
      <p:transition spd="slow" p14:dur="2000"/>
    </mc:Choice>
    <mc:Fallback>
      <p:transition spd="slow"/>
    </mc:Fallback>
  </mc:AlternateContent>
  <p:timing>
    <p:tnLst>
      <p:par>
        <p:cTn id="686" dur="indefinite" restart="never" nodeType="tmRoot">
          <p:childTnLst>
            <p:seq>
              <p:cTn id="687" dur="indefinite" nodeType="mainSeq">
                <p:childTnLst>
                  <p:par>
                    <p:cTn id="688" fill="hold">
                      <p:stCondLst>
                        <p:cond delay="indefinite"/>
                      </p:stCondLst>
                      <p:childTnLst>
                        <p:par>
                          <p:cTn id="689" fill="hold">
                            <p:stCondLst>
                              <p:cond delay="0"/>
                            </p:stCondLst>
                            <p:childTnLst>
                              <p:par>
                                <p:cTn id="690" nodeType="clickEffect" fill="hold" presetClass="entr" presetID="10">
                                  <p:stCondLst>
                                    <p:cond delay="0"/>
                                  </p:stCondLst>
                                  <p:childTnLst>
                                    <p:set>
                                      <p:cBhvr>
                                        <p:cTn id="691" dur="1" fill="hold">
                                          <p:stCondLst>
                                            <p:cond delay="0"/>
                                          </p:stCondLst>
                                        </p:cTn>
                                        <p:tgtEl>
                                          <p:spTgt spid="466">
                                            <p:txEl>
                                              <p:pRg st="0" end="0"/>
                                            </p:txEl>
                                          </p:spTgt>
                                        </p:tgtEl>
                                        <p:attrNameLst>
                                          <p:attrName>style.visibility</p:attrName>
                                        </p:attrNameLst>
                                      </p:cBhvr>
                                      <p:to>
                                        <p:strVal val="visible"/>
                                      </p:to>
                                    </p:set>
                                    <p:animEffect filter="fade" transition="in">
                                      <p:cBhvr additive="repl">
                                        <p:cTn id="692" dur="1"/>
                                        <p:tgtEl>
                                          <p:spTgt spid="466">
                                            <p:txEl>
                                              <p:pRg st="0" end="0"/>
                                            </p:txEl>
                                          </p:spTgt>
                                        </p:tgtEl>
                                      </p:cBhvr>
                                    </p:animEffect>
                                  </p:childTnLst>
                                </p:cTn>
                              </p:par>
                            </p:childTnLst>
                          </p:cTn>
                        </p:par>
                      </p:childTnLst>
                    </p:cTn>
                  </p:par>
                  <p:par>
                    <p:cTn id="693" fill="hold">
                      <p:stCondLst>
                        <p:cond delay="indefinite"/>
                      </p:stCondLst>
                      <p:childTnLst>
                        <p:par>
                          <p:cTn id="694" fill="hold">
                            <p:stCondLst>
                              <p:cond delay="0"/>
                            </p:stCondLst>
                            <p:childTnLst>
                              <p:par>
                                <p:cTn id="695" nodeType="clickEffect" fill="hold" presetClass="entr" presetID="10">
                                  <p:stCondLst>
                                    <p:cond delay="0"/>
                                  </p:stCondLst>
                                  <p:childTnLst>
                                    <p:set>
                                      <p:cBhvr>
                                        <p:cTn id="696" dur="1" fill="hold">
                                          <p:stCondLst>
                                            <p:cond delay="0"/>
                                          </p:stCondLst>
                                        </p:cTn>
                                        <p:tgtEl>
                                          <p:spTgt spid="466">
                                            <p:txEl>
                                              <p:pRg st="1" end="1"/>
                                            </p:txEl>
                                          </p:spTgt>
                                        </p:tgtEl>
                                        <p:attrNameLst>
                                          <p:attrName>style.visibility</p:attrName>
                                        </p:attrNameLst>
                                      </p:cBhvr>
                                      <p:to>
                                        <p:strVal val="visible"/>
                                      </p:to>
                                    </p:set>
                                    <p:animEffect filter="fade" transition="in">
                                      <p:cBhvr additive="repl">
                                        <p:cTn id="697" dur="1"/>
                                        <p:tgtEl>
                                          <p:spTgt spid="466">
                                            <p:txEl>
                                              <p:pRg st="1" end="1"/>
                                            </p:txEl>
                                          </p:spTgt>
                                        </p:tgtEl>
                                      </p:cBhvr>
                                    </p:animEffect>
                                  </p:childTnLst>
                                </p:cTn>
                              </p:par>
                            </p:childTnLst>
                          </p:cTn>
                        </p:par>
                      </p:childTnLst>
                    </p:cTn>
                  </p:par>
                  <p:par>
                    <p:cTn id="698" fill="hold">
                      <p:stCondLst>
                        <p:cond delay="indefinite"/>
                      </p:stCondLst>
                      <p:childTnLst>
                        <p:par>
                          <p:cTn id="699" fill="hold">
                            <p:stCondLst>
                              <p:cond delay="0"/>
                            </p:stCondLst>
                            <p:childTnLst>
                              <p:par>
                                <p:cTn id="700" nodeType="clickEffect" fill="hold" presetClass="entr" presetID="10">
                                  <p:stCondLst>
                                    <p:cond delay="0"/>
                                  </p:stCondLst>
                                  <p:childTnLst>
                                    <p:set>
                                      <p:cBhvr>
                                        <p:cTn id="701" dur="1" fill="hold">
                                          <p:stCondLst>
                                            <p:cond delay="0"/>
                                          </p:stCondLst>
                                        </p:cTn>
                                        <p:tgtEl>
                                          <p:spTgt spid="466">
                                            <p:txEl>
                                              <p:pRg st="2" end="2"/>
                                            </p:txEl>
                                          </p:spTgt>
                                        </p:tgtEl>
                                        <p:attrNameLst>
                                          <p:attrName>style.visibility</p:attrName>
                                        </p:attrNameLst>
                                      </p:cBhvr>
                                      <p:to>
                                        <p:strVal val="visible"/>
                                      </p:to>
                                    </p:set>
                                    <p:animEffect filter="fade" transition="in">
                                      <p:cBhvr additive="repl">
                                        <p:cTn id="702" dur="1"/>
                                        <p:tgtEl>
                                          <p:spTgt spid="466">
                                            <p:txEl>
                                              <p:pRg st="2" end="2"/>
                                            </p:txEl>
                                          </p:spTgt>
                                        </p:tgtEl>
                                      </p:cBhvr>
                                    </p:animEffect>
                                  </p:childTnLst>
                                </p:cTn>
                              </p:par>
                            </p:childTnLst>
                          </p:cTn>
                        </p:par>
                      </p:childTnLst>
                    </p:cTn>
                  </p:par>
                  <p:par>
                    <p:cTn id="703" fill="hold">
                      <p:stCondLst>
                        <p:cond delay="indefinite"/>
                      </p:stCondLst>
                      <p:childTnLst>
                        <p:par>
                          <p:cTn id="704" fill="hold">
                            <p:stCondLst>
                              <p:cond delay="0"/>
                            </p:stCondLst>
                            <p:childTnLst>
                              <p:par>
                                <p:cTn id="705" nodeType="clickEffect" fill="hold" presetClass="entr" presetID="10">
                                  <p:stCondLst>
                                    <p:cond delay="0"/>
                                  </p:stCondLst>
                                  <p:childTnLst>
                                    <p:set>
                                      <p:cBhvr>
                                        <p:cTn id="706" dur="1" fill="hold">
                                          <p:stCondLst>
                                            <p:cond delay="0"/>
                                          </p:stCondLst>
                                        </p:cTn>
                                        <p:tgtEl>
                                          <p:spTgt spid="466">
                                            <p:txEl>
                                              <p:pRg st="3" end="3"/>
                                            </p:txEl>
                                          </p:spTgt>
                                        </p:tgtEl>
                                        <p:attrNameLst>
                                          <p:attrName>style.visibility</p:attrName>
                                        </p:attrNameLst>
                                      </p:cBhvr>
                                      <p:to>
                                        <p:strVal val="visible"/>
                                      </p:to>
                                    </p:set>
                                    <p:animEffect filter="fade" transition="in">
                                      <p:cBhvr additive="repl">
                                        <p:cTn id="707" dur="1"/>
                                        <p:tgtEl>
                                          <p:spTgt spid="466">
                                            <p:txEl>
                                              <p:pRg st="3" end="3"/>
                                            </p:txEl>
                                          </p:spTgt>
                                        </p:tgtEl>
                                      </p:cBhvr>
                                    </p:animEffect>
                                  </p:childTnLst>
                                </p:cTn>
                              </p:par>
                            </p:childTnLst>
                          </p:cTn>
                        </p:par>
                      </p:childTnLst>
                    </p:cTn>
                  </p:par>
                  <p:par>
                    <p:cTn id="708" fill="hold">
                      <p:stCondLst>
                        <p:cond delay="indefinite"/>
                      </p:stCondLst>
                      <p:childTnLst>
                        <p:par>
                          <p:cTn id="709" fill="hold">
                            <p:stCondLst>
                              <p:cond delay="0"/>
                            </p:stCondLst>
                            <p:childTnLst>
                              <p:par>
                                <p:cTn id="710" nodeType="clickEffect" fill="hold" presetClass="entr" presetID="10">
                                  <p:stCondLst>
                                    <p:cond delay="0"/>
                                  </p:stCondLst>
                                  <p:childTnLst>
                                    <p:set>
                                      <p:cBhvr>
                                        <p:cTn id="711" dur="1" fill="hold">
                                          <p:stCondLst>
                                            <p:cond delay="0"/>
                                          </p:stCondLst>
                                        </p:cTn>
                                        <p:tgtEl>
                                          <p:spTgt spid="466">
                                            <p:txEl>
                                              <p:pRg st="4" end="4"/>
                                            </p:txEl>
                                          </p:spTgt>
                                        </p:tgtEl>
                                        <p:attrNameLst>
                                          <p:attrName>style.visibility</p:attrName>
                                        </p:attrNameLst>
                                      </p:cBhvr>
                                      <p:to>
                                        <p:strVal val="visible"/>
                                      </p:to>
                                    </p:set>
                                    <p:animEffect filter="fade" transition="in">
                                      <p:cBhvr additive="repl">
                                        <p:cTn id="712" dur="1"/>
                                        <p:tgtEl>
                                          <p:spTgt spid="466">
                                            <p:txEl>
                                              <p:pRg st="4" end="4"/>
                                            </p:txEl>
                                          </p:spTgt>
                                        </p:tgtEl>
                                      </p:cBhvr>
                                    </p:animEffect>
                                  </p:childTnLst>
                                </p:cTn>
                              </p:par>
                            </p:childTnLst>
                          </p:cTn>
                        </p:par>
                      </p:childTnLst>
                    </p:cTn>
                  </p:par>
                  <p:par>
                    <p:cTn id="713" fill="hold">
                      <p:stCondLst>
                        <p:cond delay="indefinite"/>
                      </p:stCondLst>
                      <p:childTnLst>
                        <p:par>
                          <p:cTn id="714" fill="hold">
                            <p:stCondLst>
                              <p:cond delay="0"/>
                            </p:stCondLst>
                            <p:childTnLst>
                              <p:par>
                                <p:cTn id="715" nodeType="clickEffect" fill="hold" presetClass="entr" presetID="10">
                                  <p:stCondLst>
                                    <p:cond delay="0"/>
                                  </p:stCondLst>
                                  <p:childTnLst>
                                    <p:set>
                                      <p:cBhvr>
                                        <p:cTn id="716" dur="1" fill="hold">
                                          <p:stCondLst>
                                            <p:cond delay="0"/>
                                          </p:stCondLst>
                                        </p:cTn>
                                        <p:tgtEl>
                                          <p:spTgt spid="466">
                                            <p:txEl>
                                              <p:pRg st="5" end="5"/>
                                            </p:txEl>
                                          </p:spTgt>
                                        </p:tgtEl>
                                        <p:attrNameLst>
                                          <p:attrName>style.visibility</p:attrName>
                                        </p:attrNameLst>
                                      </p:cBhvr>
                                      <p:to>
                                        <p:strVal val="visible"/>
                                      </p:to>
                                    </p:set>
                                    <p:animEffect filter="fade" transition="in">
                                      <p:cBhvr additive="repl">
                                        <p:cTn id="717" dur="1"/>
                                        <p:tgtEl>
                                          <p:spTgt spid="466">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Google Shape;425;p55"/>
          <p:cNvSpPr/>
          <p:nvPr/>
        </p:nvSpPr>
        <p:spPr>
          <a:xfrm>
            <a:off x="672840" y="731880"/>
            <a:ext cx="3447720" cy="4106520"/>
          </a:xfrm>
          <a:prstGeom prst="rect">
            <a:avLst/>
          </a:prstGeom>
          <a:noFill/>
          <a:ln w="0">
            <a:noFill/>
          </a:ln>
        </p:spPr>
        <p:style>
          <a:lnRef idx="0"/>
          <a:fillRef idx="0"/>
          <a:effectRef idx="0"/>
          <a:fontRef idx="minor"/>
        </p:style>
        <p:txBody>
          <a:bodyPr lIns="68400" rIns="68400" tIns="34200" bIns="34200" anchor="t">
            <a:normAutofit/>
          </a:bodyPr>
          <a:p>
            <a:pPr>
              <a:lnSpc>
                <a:spcPct val="90000"/>
              </a:lnSpc>
              <a:buNone/>
              <a:tabLst>
                <a:tab algn="l" pos="0"/>
              </a:tabLst>
            </a:pPr>
            <a:r>
              <a:rPr b="0" lang="da-DK" sz="1500" spc="-1" strike="noStrike">
                <a:solidFill>
                  <a:srgbClr val="ff0000"/>
                </a:solidFill>
                <a:latin typeface="Calibri"/>
                <a:ea typeface="Calibri"/>
              </a:rPr>
              <a:t>Rød:  </a:t>
            </a:r>
            <a:br>
              <a:rPr sz="1400"/>
            </a:br>
            <a:r>
              <a:rPr b="0" lang="da-DK" sz="1400" spc="-1" strike="noStrike">
                <a:solidFill>
                  <a:srgbClr val="000000"/>
                </a:solidFill>
                <a:latin typeface="Calibri"/>
                <a:ea typeface="Calibri"/>
              </a:rPr>
              <a:t>Der skal handles med det samme</a:t>
            </a:r>
            <a:br>
              <a:rPr sz="1400"/>
            </a:br>
            <a:r>
              <a:rPr b="0" lang="da-DK" sz="1400" spc="-1" strike="noStrike">
                <a:solidFill>
                  <a:srgbClr val="000000"/>
                </a:solidFill>
                <a:latin typeface="Calibri"/>
                <a:ea typeface="Calibri"/>
              </a:rPr>
              <a:t> </a:t>
            </a:r>
            <a:endParaRPr b="0" lang="da-DK" sz="1400" spc="-1" strike="noStrike">
              <a:latin typeface="Arial"/>
            </a:endParaRPr>
          </a:p>
          <a:p>
            <a:pPr>
              <a:lnSpc>
                <a:spcPct val="90000"/>
              </a:lnSpc>
              <a:spcBef>
                <a:spcPts val="799"/>
              </a:spcBef>
              <a:buNone/>
              <a:tabLst>
                <a:tab algn="l" pos="0"/>
              </a:tabLst>
            </a:pPr>
            <a:r>
              <a:rPr b="0" lang="da-DK" sz="1500" spc="-1" strike="noStrike">
                <a:solidFill>
                  <a:srgbClr val="ed7d31"/>
                </a:solidFill>
                <a:latin typeface="Calibri"/>
                <a:ea typeface="Calibri"/>
              </a:rPr>
              <a:t>Orange:  </a:t>
            </a:r>
            <a:br>
              <a:rPr sz="1400"/>
            </a:br>
            <a:r>
              <a:rPr b="0" lang="da-DK" sz="1400" spc="-1" strike="noStrike">
                <a:solidFill>
                  <a:srgbClr val="000000"/>
                </a:solidFill>
                <a:latin typeface="Calibri"/>
                <a:ea typeface="Calibri"/>
              </a:rPr>
              <a:t>Patienten skal tilses inden for 15 minutter </a:t>
            </a:r>
            <a:br>
              <a:rPr sz="1400"/>
            </a:br>
            <a:r>
              <a:rPr b="0" lang="da-DK" sz="1400" spc="-1" strike="noStrike">
                <a:solidFill>
                  <a:srgbClr val="000000"/>
                </a:solidFill>
                <a:latin typeface="Calibri"/>
                <a:ea typeface="Calibri"/>
              </a:rPr>
              <a:t> </a:t>
            </a:r>
            <a:endParaRPr b="0" lang="da-DK" sz="1400" spc="-1" strike="noStrike">
              <a:latin typeface="Arial"/>
            </a:endParaRPr>
          </a:p>
          <a:p>
            <a:pPr>
              <a:lnSpc>
                <a:spcPct val="90000"/>
              </a:lnSpc>
              <a:spcBef>
                <a:spcPts val="799"/>
              </a:spcBef>
              <a:buNone/>
              <a:tabLst>
                <a:tab algn="l" pos="0"/>
              </a:tabLst>
            </a:pPr>
            <a:r>
              <a:rPr b="0" lang="da-DK" sz="1500" spc="-1" strike="noStrike">
                <a:solidFill>
                  <a:srgbClr val="ffff00"/>
                </a:solidFill>
                <a:latin typeface="Calibri"/>
                <a:ea typeface="Calibri"/>
              </a:rPr>
              <a:t>Gul:  </a:t>
            </a:r>
            <a:br>
              <a:rPr sz="1400"/>
            </a:br>
            <a:r>
              <a:rPr b="0" lang="da-DK" sz="1400" spc="-1" strike="noStrike">
                <a:solidFill>
                  <a:srgbClr val="000000"/>
                </a:solidFill>
                <a:latin typeface="Calibri"/>
                <a:ea typeface="Calibri"/>
              </a:rPr>
              <a:t>Patienten skal tilses inden for 1 time</a:t>
            </a:r>
            <a:br>
              <a:rPr sz="1400"/>
            </a:br>
            <a:r>
              <a:rPr b="0" lang="da-DK" sz="1400" spc="-1" strike="noStrike">
                <a:solidFill>
                  <a:srgbClr val="000000"/>
                </a:solidFill>
                <a:latin typeface="Calibri"/>
                <a:ea typeface="Calibri"/>
              </a:rPr>
              <a:t> </a:t>
            </a:r>
            <a:endParaRPr b="0" lang="da-DK" sz="1400" spc="-1" strike="noStrike">
              <a:latin typeface="Arial"/>
            </a:endParaRPr>
          </a:p>
          <a:p>
            <a:pPr>
              <a:lnSpc>
                <a:spcPct val="90000"/>
              </a:lnSpc>
              <a:spcBef>
                <a:spcPts val="799"/>
              </a:spcBef>
              <a:buNone/>
              <a:tabLst>
                <a:tab algn="l" pos="0"/>
              </a:tabLst>
            </a:pPr>
            <a:r>
              <a:rPr b="0" lang="da-DK" sz="1500" spc="-1" strike="noStrike">
                <a:solidFill>
                  <a:srgbClr val="00b050"/>
                </a:solidFill>
                <a:latin typeface="Calibri"/>
                <a:ea typeface="Calibri"/>
              </a:rPr>
              <a:t>Grøn: </a:t>
            </a:r>
            <a:br>
              <a:rPr sz="1400"/>
            </a:br>
            <a:r>
              <a:rPr b="0" lang="da-DK" sz="1400" spc="-1" strike="noStrike">
                <a:solidFill>
                  <a:srgbClr val="000000"/>
                </a:solidFill>
                <a:latin typeface="Calibri"/>
                <a:ea typeface="Calibri"/>
              </a:rPr>
              <a:t>Patienten skal tilses inden for 4 timer</a:t>
            </a:r>
            <a:br>
              <a:rPr sz="1400"/>
            </a:br>
            <a:r>
              <a:rPr b="0" lang="da-DK" sz="1400" spc="-1" strike="noStrike">
                <a:solidFill>
                  <a:srgbClr val="000000"/>
                </a:solidFill>
                <a:latin typeface="Calibri"/>
                <a:ea typeface="Calibri"/>
              </a:rPr>
              <a:t> </a:t>
            </a:r>
            <a:endParaRPr b="0" lang="da-DK" sz="1400" spc="-1" strike="noStrike">
              <a:latin typeface="Arial"/>
            </a:endParaRPr>
          </a:p>
          <a:p>
            <a:pPr>
              <a:lnSpc>
                <a:spcPct val="90000"/>
              </a:lnSpc>
              <a:spcBef>
                <a:spcPts val="799"/>
              </a:spcBef>
              <a:buNone/>
              <a:tabLst>
                <a:tab algn="l" pos="0"/>
              </a:tabLst>
            </a:pPr>
            <a:r>
              <a:rPr b="0" lang="da-DK" sz="1500" spc="-1" strike="noStrike">
                <a:solidFill>
                  <a:srgbClr val="0070c0"/>
                </a:solidFill>
                <a:latin typeface="Calibri"/>
                <a:ea typeface="Calibri"/>
              </a:rPr>
              <a:t>Blå: </a:t>
            </a:r>
            <a:br>
              <a:rPr sz="1400"/>
            </a:br>
            <a:r>
              <a:rPr b="0" lang="da-DK" sz="1400" spc="-1" strike="noStrike">
                <a:solidFill>
                  <a:srgbClr val="000000"/>
                </a:solidFill>
                <a:latin typeface="Calibri"/>
                <a:ea typeface="Calibri"/>
              </a:rPr>
              <a:t>Patienten har en skade, der forventes færdigbehandlet. </a:t>
            </a:r>
            <a:br>
              <a:rPr sz="1400"/>
            </a:br>
            <a:r>
              <a:rPr b="0" lang="da-DK" sz="1400" spc="-1" strike="noStrike">
                <a:solidFill>
                  <a:srgbClr val="000000"/>
                </a:solidFill>
                <a:latin typeface="Calibri"/>
                <a:ea typeface="Calibri"/>
              </a:rPr>
              <a:t>Der er en målsætning om, at patienten skal starte behandling inden for 6 timer</a:t>
            </a:r>
            <a:endParaRPr b="0" lang="da-DK" sz="1400" spc="-1" strike="noStrike">
              <a:latin typeface="Arial"/>
            </a:endParaRPr>
          </a:p>
          <a:p>
            <a:pPr marL="177840" indent="-183960">
              <a:lnSpc>
                <a:spcPct val="90000"/>
              </a:lnSpc>
              <a:spcBef>
                <a:spcPts val="799"/>
              </a:spcBef>
              <a:buClr>
                <a:srgbClr val="000000"/>
              </a:buClr>
              <a:buFont typeface="Arial"/>
              <a:buChar char="•"/>
              <a:tabLst>
                <a:tab algn="l" pos="0"/>
              </a:tabLst>
            </a:pPr>
            <a:r>
              <a:rPr b="0" lang="da-DK" sz="1100" spc="-1" strike="noStrike">
                <a:solidFill>
                  <a:srgbClr val="000000"/>
                </a:solidFill>
                <a:latin typeface="Calibri"/>
                <a:ea typeface="Calibri"/>
              </a:rPr>
              <a:t> </a:t>
            </a:r>
            <a:endParaRPr b="0" lang="da-DK" sz="1100" spc="-1" strike="noStrike">
              <a:latin typeface="Arial"/>
            </a:endParaRPr>
          </a:p>
        </p:txBody>
      </p:sp>
      <p:pic>
        <p:nvPicPr>
          <p:cNvPr id="473" name="Google Shape;426;p55" descr=""/>
          <p:cNvPicPr/>
          <p:nvPr/>
        </p:nvPicPr>
        <p:blipFill>
          <a:blip r:embed="rId1"/>
          <a:stretch/>
        </p:blipFill>
        <p:spPr>
          <a:xfrm>
            <a:off x="4121280" y="874440"/>
            <a:ext cx="4778280" cy="3261240"/>
          </a:xfrm>
          <a:prstGeom prst="rect">
            <a:avLst/>
          </a:prstGeom>
          <a:ln w="0">
            <a:noFill/>
          </a:ln>
        </p:spPr>
      </p:pic>
      <p:grpSp>
        <p:nvGrpSpPr>
          <p:cNvPr id="474" name="Google Shape;427;p55"/>
          <p:cNvGrpSpPr/>
          <p:nvPr/>
        </p:nvGrpSpPr>
        <p:grpSpPr>
          <a:xfrm>
            <a:off x="-9000" y="5053680"/>
            <a:ext cx="9160200" cy="92160"/>
            <a:chOff x="-9000" y="5053680"/>
            <a:chExt cx="9160200" cy="92160"/>
          </a:xfrm>
        </p:grpSpPr>
        <p:sp>
          <p:nvSpPr>
            <p:cNvPr id="475" name="Google Shape;428;p55"/>
            <p:cNvSpPr/>
            <p:nvPr/>
          </p:nvSpPr>
          <p:spPr>
            <a:xfrm flipH="1" rot="5400000">
              <a:off x="4521960" y="522000"/>
              <a:ext cx="92160" cy="9155160"/>
            </a:xfrm>
            <a:custGeom>
              <a:avLst/>
              <a:gdLst/>
              <a:ahLst/>
              <a:rect l="l" t="t" r="r" b="b"/>
              <a:pathLst>
                <a:path w="21600" h="21600">
                  <a:moveTo>
                    <a:pt x="0" y="0"/>
                  </a:moveTo>
                  <a:lnTo>
                    <a:pt x="21600" y="0"/>
                  </a:lnTo>
                  <a:lnTo>
                    <a:pt x="21600" y="21600"/>
                  </a:lnTo>
                  <a:lnTo>
                    <a:pt x="0" y="21600"/>
                  </a:lnTo>
                  <a:close/>
                </a:path>
              </a:pathLst>
            </a:custGeom>
            <a:gradFill rotWithShape="0">
              <a:gsLst>
                <a:gs pos="0">
                  <a:srgbClr val="5b9bd5"/>
                </a:gs>
                <a:gs pos="100000">
                  <a:srgbClr val="ed7d31"/>
                </a:gs>
              </a:gsLst>
              <a:lin ang="14394000"/>
            </a:gradFill>
            <a:ln w="0">
              <a:noFill/>
            </a:ln>
          </p:spPr>
          <p:style>
            <a:lnRef idx="0"/>
            <a:fillRef idx="0"/>
            <a:effectRef idx="0"/>
            <a:fontRef idx="minor"/>
          </p:style>
        </p:sp>
        <p:sp>
          <p:nvSpPr>
            <p:cNvPr id="476" name="Google Shape;429;p55"/>
            <p:cNvSpPr/>
            <p:nvPr/>
          </p:nvSpPr>
          <p:spPr>
            <a:xfrm rot="16200000">
              <a:off x="6882120" y="2876760"/>
              <a:ext cx="92160" cy="444564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9dc3e6"/>
                </a:gs>
              </a:gsLst>
              <a:lin ang="16800000"/>
            </a:gradFill>
            <a:ln w="0">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718" dur="indefinite" restart="never" nodeType="tmRoot">
          <p:childTnLst>
            <p:seq>
              <p:cTn id="719" dur="indefinite" nodeType="mainSeq">
                <p:childTnLst>
                  <p:par>
                    <p:cTn id="720" fill="hold">
                      <p:stCondLst>
                        <p:cond delay="indefinite"/>
                      </p:stCondLst>
                      <p:childTnLst>
                        <p:par>
                          <p:cTn id="721" fill="hold">
                            <p:stCondLst>
                              <p:cond delay="0"/>
                            </p:stCondLst>
                            <p:childTnLst>
                              <p:par>
                                <p:cTn id="722" nodeType="clickEffect" fill="hold" presetClass="entr" presetID="10">
                                  <p:stCondLst>
                                    <p:cond delay="0"/>
                                  </p:stCondLst>
                                  <p:childTnLst>
                                    <p:set>
                                      <p:cBhvr>
                                        <p:cTn id="723" dur="1" fill="hold">
                                          <p:stCondLst>
                                            <p:cond delay="0"/>
                                          </p:stCondLst>
                                        </p:cTn>
                                        <p:tgtEl>
                                          <p:spTgt spid="472">
                                            <p:txEl>
                                              <p:pRg st="0" end="0"/>
                                            </p:txEl>
                                          </p:spTgt>
                                        </p:tgtEl>
                                        <p:attrNameLst>
                                          <p:attrName>style.visibility</p:attrName>
                                        </p:attrNameLst>
                                      </p:cBhvr>
                                      <p:to>
                                        <p:strVal val="visible"/>
                                      </p:to>
                                    </p:set>
                                    <p:animEffect filter="fade" transition="in">
                                      <p:cBhvr additive="repl">
                                        <p:cTn id="724" dur="1"/>
                                        <p:tgtEl>
                                          <p:spTgt spid="472">
                                            <p:txEl>
                                              <p:pRg st="0" end="0"/>
                                            </p:txEl>
                                          </p:spTgt>
                                        </p:tgtEl>
                                      </p:cBhvr>
                                    </p:animEffect>
                                  </p:childTnLst>
                                </p:cTn>
                              </p:par>
                            </p:childTnLst>
                          </p:cTn>
                        </p:par>
                      </p:childTnLst>
                    </p:cTn>
                  </p:par>
                  <p:par>
                    <p:cTn id="725" fill="hold">
                      <p:stCondLst>
                        <p:cond delay="indefinite"/>
                      </p:stCondLst>
                      <p:childTnLst>
                        <p:par>
                          <p:cTn id="726" fill="hold">
                            <p:stCondLst>
                              <p:cond delay="0"/>
                            </p:stCondLst>
                            <p:childTnLst>
                              <p:par>
                                <p:cTn id="727" nodeType="clickEffect" fill="hold" presetClass="entr" presetID="10">
                                  <p:stCondLst>
                                    <p:cond delay="0"/>
                                  </p:stCondLst>
                                  <p:childTnLst>
                                    <p:set>
                                      <p:cBhvr>
                                        <p:cTn id="728" dur="1" fill="hold">
                                          <p:stCondLst>
                                            <p:cond delay="0"/>
                                          </p:stCondLst>
                                        </p:cTn>
                                        <p:tgtEl>
                                          <p:spTgt spid="472">
                                            <p:txEl>
                                              <p:pRg st="1" end="1"/>
                                            </p:txEl>
                                          </p:spTgt>
                                        </p:tgtEl>
                                        <p:attrNameLst>
                                          <p:attrName>style.visibility</p:attrName>
                                        </p:attrNameLst>
                                      </p:cBhvr>
                                      <p:to>
                                        <p:strVal val="visible"/>
                                      </p:to>
                                    </p:set>
                                    <p:animEffect filter="fade" transition="in">
                                      <p:cBhvr additive="repl">
                                        <p:cTn id="729" dur="1"/>
                                        <p:tgtEl>
                                          <p:spTgt spid="472">
                                            <p:txEl>
                                              <p:pRg st="1" end="1"/>
                                            </p:txEl>
                                          </p:spTgt>
                                        </p:tgtEl>
                                      </p:cBhvr>
                                    </p:animEffect>
                                  </p:childTnLst>
                                </p:cTn>
                              </p:par>
                            </p:childTnLst>
                          </p:cTn>
                        </p:par>
                      </p:childTnLst>
                    </p:cTn>
                  </p:par>
                  <p:par>
                    <p:cTn id="730" fill="hold">
                      <p:stCondLst>
                        <p:cond delay="indefinite"/>
                      </p:stCondLst>
                      <p:childTnLst>
                        <p:par>
                          <p:cTn id="731" fill="hold">
                            <p:stCondLst>
                              <p:cond delay="0"/>
                            </p:stCondLst>
                            <p:childTnLst>
                              <p:par>
                                <p:cTn id="732" nodeType="clickEffect" fill="hold" presetClass="entr" presetID="10">
                                  <p:stCondLst>
                                    <p:cond delay="0"/>
                                  </p:stCondLst>
                                  <p:childTnLst>
                                    <p:set>
                                      <p:cBhvr>
                                        <p:cTn id="733" dur="1" fill="hold">
                                          <p:stCondLst>
                                            <p:cond delay="0"/>
                                          </p:stCondLst>
                                        </p:cTn>
                                        <p:tgtEl>
                                          <p:spTgt spid="472">
                                            <p:txEl>
                                              <p:pRg st="2" end="2"/>
                                            </p:txEl>
                                          </p:spTgt>
                                        </p:tgtEl>
                                        <p:attrNameLst>
                                          <p:attrName>style.visibility</p:attrName>
                                        </p:attrNameLst>
                                      </p:cBhvr>
                                      <p:to>
                                        <p:strVal val="visible"/>
                                      </p:to>
                                    </p:set>
                                    <p:animEffect filter="fade" transition="in">
                                      <p:cBhvr additive="repl">
                                        <p:cTn id="734" dur="1"/>
                                        <p:tgtEl>
                                          <p:spTgt spid="472">
                                            <p:txEl>
                                              <p:pRg st="2" end="2"/>
                                            </p:txEl>
                                          </p:spTgt>
                                        </p:tgtEl>
                                      </p:cBhvr>
                                    </p:animEffect>
                                  </p:childTnLst>
                                </p:cTn>
                              </p:par>
                            </p:childTnLst>
                          </p:cTn>
                        </p:par>
                      </p:childTnLst>
                    </p:cTn>
                  </p:par>
                  <p:par>
                    <p:cTn id="735" fill="hold">
                      <p:stCondLst>
                        <p:cond delay="indefinite"/>
                      </p:stCondLst>
                      <p:childTnLst>
                        <p:par>
                          <p:cTn id="736" fill="hold">
                            <p:stCondLst>
                              <p:cond delay="0"/>
                            </p:stCondLst>
                            <p:childTnLst>
                              <p:par>
                                <p:cTn id="737" nodeType="clickEffect" fill="hold" presetClass="entr" presetID="10">
                                  <p:stCondLst>
                                    <p:cond delay="0"/>
                                  </p:stCondLst>
                                  <p:childTnLst>
                                    <p:set>
                                      <p:cBhvr>
                                        <p:cTn id="738" dur="1" fill="hold">
                                          <p:stCondLst>
                                            <p:cond delay="0"/>
                                          </p:stCondLst>
                                        </p:cTn>
                                        <p:tgtEl>
                                          <p:spTgt spid="472">
                                            <p:txEl>
                                              <p:pRg st="3" end="3"/>
                                            </p:txEl>
                                          </p:spTgt>
                                        </p:tgtEl>
                                        <p:attrNameLst>
                                          <p:attrName>style.visibility</p:attrName>
                                        </p:attrNameLst>
                                      </p:cBhvr>
                                      <p:to>
                                        <p:strVal val="visible"/>
                                      </p:to>
                                    </p:set>
                                    <p:animEffect filter="fade" transition="in">
                                      <p:cBhvr additive="repl">
                                        <p:cTn id="739" dur="1"/>
                                        <p:tgtEl>
                                          <p:spTgt spid="472">
                                            <p:txEl>
                                              <p:pRg st="3" end="3"/>
                                            </p:txEl>
                                          </p:spTgt>
                                        </p:tgtEl>
                                      </p:cBhvr>
                                    </p:animEffect>
                                  </p:childTnLst>
                                </p:cTn>
                              </p:par>
                            </p:childTnLst>
                          </p:cTn>
                        </p:par>
                      </p:childTnLst>
                    </p:cTn>
                  </p:par>
                  <p:par>
                    <p:cTn id="740" fill="hold">
                      <p:stCondLst>
                        <p:cond delay="indefinite"/>
                      </p:stCondLst>
                      <p:childTnLst>
                        <p:par>
                          <p:cTn id="741" fill="hold">
                            <p:stCondLst>
                              <p:cond delay="0"/>
                            </p:stCondLst>
                            <p:childTnLst>
                              <p:par>
                                <p:cTn id="742" nodeType="clickEffect" fill="hold" presetClass="entr" presetID="10">
                                  <p:stCondLst>
                                    <p:cond delay="0"/>
                                  </p:stCondLst>
                                  <p:childTnLst>
                                    <p:set>
                                      <p:cBhvr>
                                        <p:cTn id="743" dur="1" fill="hold">
                                          <p:stCondLst>
                                            <p:cond delay="0"/>
                                          </p:stCondLst>
                                        </p:cTn>
                                        <p:tgtEl>
                                          <p:spTgt spid="472">
                                            <p:txEl>
                                              <p:pRg st="4" end="4"/>
                                            </p:txEl>
                                          </p:spTgt>
                                        </p:tgtEl>
                                        <p:attrNameLst>
                                          <p:attrName>style.visibility</p:attrName>
                                        </p:attrNameLst>
                                      </p:cBhvr>
                                      <p:to>
                                        <p:strVal val="visible"/>
                                      </p:to>
                                    </p:set>
                                    <p:animEffect filter="fade" transition="in">
                                      <p:cBhvr additive="repl">
                                        <p:cTn id="744" dur="1"/>
                                        <p:tgtEl>
                                          <p:spTgt spid="472">
                                            <p:txEl>
                                              <p:pRg st="4" end="4"/>
                                            </p:txEl>
                                          </p:spTgt>
                                        </p:tgtEl>
                                      </p:cBhvr>
                                    </p:animEffect>
                                  </p:childTnLst>
                                </p:cTn>
                              </p:par>
                            </p:childTnLst>
                          </p:cTn>
                        </p:par>
                      </p:childTnLst>
                    </p:cTn>
                  </p:par>
                  <p:par>
                    <p:cTn id="745" fill="hold">
                      <p:stCondLst>
                        <p:cond delay="indefinite"/>
                      </p:stCondLst>
                      <p:childTnLst>
                        <p:par>
                          <p:cTn id="746" fill="hold">
                            <p:stCondLst>
                              <p:cond delay="0"/>
                            </p:stCondLst>
                            <p:childTnLst>
                              <p:par>
                                <p:cTn id="747" nodeType="clickEffect" fill="hold" presetClass="entr" presetID="10">
                                  <p:stCondLst>
                                    <p:cond delay="0"/>
                                  </p:stCondLst>
                                  <p:childTnLst>
                                    <p:set>
                                      <p:cBhvr>
                                        <p:cTn id="748" dur="1" fill="hold">
                                          <p:stCondLst>
                                            <p:cond delay="0"/>
                                          </p:stCondLst>
                                        </p:cTn>
                                        <p:tgtEl>
                                          <p:spTgt spid="472">
                                            <p:txEl>
                                              <p:pRg st="5" end="5"/>
                                            </p:txEl>
                                          </p:spTgt>
                                        </p:tgtEl>
                                        <p:attrNameLst>
                                          <p:attrName>style.visibility</p:attrName>
                                        </p:attrNameLst>
                                      </p:cBhvr>
                                      <p:to>
                                        <p:strVal val="visible"/>
                                      </p:to>
                                    </p:set>
                                    <p:animEffect filter="fade" transition="in">
                                      <p:cBhvr additive="repl">
                                        <p:cTn id="749" dur="1"/>
                                        <p:tgtEl>
                                          <p:spTgt spid="472">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7" name="Google Shape;435;p56" descr=""/>
          <p:cNvPicPr/>
          <p:nvPr/>
        </p:nvPicPr>
        <p:blipFill>
          <a:blip r:embed="rId1"/>
          <a:stretch/>
        </p:blipFill>
        <p:spPr>
          <a:xfrm rot="20825400">
            <a:off x="5028120" y="2163960"/>
            <a:ext cx="3770640" cy="2515680"/>
          </a:xfrm>
          <a:prstGeom prst="rect">
            <a:avLst/>
          </a:prstGeom>
          <a:ln w="0">
            <a:noFill/>
          </a:ln>
        </p:spPr>
      </p:pic>
      <p:sp>
        <p:nvSpPr>
          <p:cNvPr id="478" name="Google Shape;436;p56"/>
          <p:cNvSpPr/>
          <p:nvPr/>
        </p:nvSpPr>
        <p:spPr>
          <a:xfrm>
            <a:off x="628560" y="273960"/>
            <a:ext cx="7886520" cy="993960"/>
          </a:xfrm>
          <a:prstGeom prst="rect">
            <a:avLst/>
          </a:prstGeom>
          <a:noFill/>
          <a:ln w="0">
            <a:noFill/>
          </a:ln>
        </p:spPr>
        <p:style>
          <a:lnRef idx="0"/>
          <a:fillRef idx="0"/>
          <a:effectRef idx="0"/>
          <a:fontRef idx="minor"/>
        </p:style>
        <p:txBody>
          <a:bodyPr lIns="68400" rIns="68400" tIns="34200" bIns="34200" anchor="ctr">
            <a:normAutofit/>
          </a:bodyPr>
          <a:p>
            <a:pPr>
              <a:lnSpc>
                <a:spcPct val="90000"/>
              </a:lnSpc>
              <a:buNone/>
              <a:tabLst>
                <a:tab algn="l" pos="0"/>
              </a:tabLst>
            </a:pPr>
            <a:r>
              <a:rPr b="0" lang="da-DK" sz="3300" spc="-1" strike="noStrike">
                <a:solidFill>
                  <a:srgbClr val="000000"/>
                </a:solidFill>
                <a:latin typeface="Calibri"/>
                <a:ea typeface="Calibri"/>
              </a:rPr>
              <a:t>ABCDE</a:t>
            </a:r>
            <a:endParaRPr b="0" lang="da-DK" sz="3300" spc="-1" strike="noStrike">
              <a:latin typeface="Arial"/>
            </a:endParaRPr>
          </a:p>
        </p:txBody>
      </p:sp>
      <p:sp>
        <p:nvSpPr>
          <p:cNvPr id="479" name="Google Shape;437;p56"/>
          <p:cNvSpPr/>
          <p:nvPr/>
        </p:nvSpPr>
        <p:spPr>
          <a:xfrm>
            <a:off x="628560" y="1187640"/>
            <a:ext cx="7886520" cy="3881520"/>
          </a:xfrm>
          <a:prstGeom prst="rect">
            <a:avLst/>
          </a:prstGeom>
          <a:noFill/>
          <a:ln w="0">
            <a:noFill/>
          </a:ln>
        </p:spPr>
        <p:style>
          <a:lnRef idx="0"/>
          <a:fillRef idx="0"/>
          <a:effectRef idx="0"/>
          <a:fontRef idx="minor"/>
        </p:style>
        <p:txBody>
          <a:bodyPr lIns="68400" rIns="68400" tIns="34200" bIns="34200" anchor="t">
            <a:normAutofit fontScale="92000"/>
          </a:bodyPr>
          <a:p>
            <a:pPr marL="177840" indent="-171000">
              <a:lnSpc>
                <a:spcPct val="150000"/>
              </a:lnSpc>
              <a:buClr>
                <a:srgbClr val="000000"/>
              </a:buClr>
              <a:buFont typeface="Arial"/>
              <a:buChar char="•"/>
            </a:pPr>
            <a:r>
              <a:rPr b="0" lang="da-DK" sz="1500" spc="-1" strike="noStrike">
                <a:solidFill>
                  <a:srgbClr val="000000"/>
                </a:solidFill>
                <a:latin typeface="Calibri"/>
                <a:ea typeface="Calibri"/>
              </a:rPr>
              <a:t>ABCDE-gennemgang er en systematisk måde at tilgå akut syge patienter</a:t>
            </a:r>
            <a:endParaRPr b="0" lang="da-DK" sz="1500" spc="-1" strike="noStrike">
              <a:latin typeface="Arial"/>
            </a:endParaRPr>
          </a:p>
          <a:p>
            <a:pPr marL="177840" indent="-171000">
              <a:lnSpc>
                <a:spcPct val="150000"/>
              </a:lnSpc>
              <a:spcBef>
                <a:spcPts val="799"/>
              </a:spcBef>
              <a:buClr>
                <a:srgbClr val="000000"/>
              </a:buClr>
              <a:buFont typeface="Arial"/>
              <a:buChar char="•"/>
            </a:pPr>
            <a:r>
              <a:rPr b="0" lang="da-DK" sz="1500" spc="-1" strike="noStrike">
                <a:solidFill>
                  <a:srgbClr val="000000"/>
                </a:solidFill>
                <a:latin typeface="Calibri"/>
                <a:ea typeface="Calibri"/>
              </a:rPr>
              <a:t>Hvorfor den rækkefølge? </a:t>
            </a:r>
            <a:endParaRPr b="0" lang="da-DK" sz="1500" spc="-1" strike="noStrike">
              <a:latin typeface="Arial"/>
            </a:endParaRPr>
          </a:p>
          <a:p>
            <a:pPr marL="177840" indent="-171000">
              <a:lnSpc>
                <a:spcPct val="150000"/>
              </a:lnSpc>
              <a:spcBef>
                <a:spcPts val="799"/>
              </a:spcBef>
              <a:buClr>
                <a:srgbClr val="000000"/>
              </a:buClr>
              <a:buFont typeface="Arial"/>
              <a:buChar char="•"/>
            </a:pPr>
            <a:r>
              <a:rPr b="0" lang="da-DK" sz="1500" spc="-1" strike="noStrike">
                <a:solidFill>
                  <a:srgbClr val="000000"/>
                </a:solidFill>
                <a:latin typeface="Calibri"/>
                <a:ea typeface="Calibri"/>
              </a:rPr>
              <a:t> </a:t>
            </a:r>
            <a:endParaRPr b="0" lang="da-DK" sz="1500" spc="-1" strike="noStrike">
              <a:latin typeface="Arial"/>
            </a:endParaRPr>
          </a:p>
          <a:p>
            <a:pPr marL="177840" indent="-171000">
              <a:lnSpc>
                <a:spcPct val="150000"/>
              </a:lnSpc>
              <a:spcBef>
                <a:spcPts val="799"/>
              </a:spcBef>
              <a:buClr>
                <a:srgbClr val="000000"/>
              </a:buClr>
              <a:buFont typeface="Arial"/>
              <a:buChar char="•"/>
            </a:pPr>
            <a:r>
              <a:rPr b="0" lang="da-DK" sz="1500" spc="-1" strike="noStrike">
                <a:solidFill>
                  <a:srgbClr val="000000"/>
                </a:solidFill>
                <a:latin typeface="Calibri"/>
                <a:ea typeface="Calibri"/>
              </a:rPr>
              <a:t>A = Airway </a:t>
            </a:r>
            <a:endParaRPr b="0" lang="da-DK" sz="1500" spc="-1" strike="noStrike">
              <a:latin typeface="Arial"/>
            </a:endParaRPr>
          </a:p>
          <a:p>
            <a:pPr marL="177840" indent="-171000">
              <a:lnSpc>
                <a:spcPct val="150000"/>
              </a:lnSpc>
              <a:spcBef>
                <a:spcPts val="799"/>
              </a:spcBef>
              <a:buClr>
                <a:srgbClr val="000000"/>
              </a:buClr>
              <a:buFont typeface="Arial"/>
              <a:buChar char="•"/>
            </a:pPr>
            <a:r>
              <a:rPr b="0" lang="da-DK" sz="1500" spc="-1" strike="noStrike">
                <a:solidFill>
                  <a:srgbClr val="000000"/>
                </a:solidFill>
                <a:latin typeface="Calibri"/>
                <a:ea typeface="Calibri"/>
              </a:rPr>
              <a:t>B = Breathing </a:t>
            </a:r>
            <a:endParaRPr b="0" lang="da-DK" sz="1500" spc="-1" strike="noStrike">
              <a:latin typeface="Arial"/>
            </a:endParaRPr>
          </a:p>
          <a:p>
            <a:pPr marL="177840" indent="-171000">
              <a:lnSpc>
                <a:spcPct val="150000"/>
              </a:lnSpc>
              <a:spcBef>
                <a:spcPts val="799"/>
              </a:spcBef>
              <a:buClr>
                <a:srgbClr val="000000"/>
              </a:buClr>
              <a:buFont typeface="Arial"/>
              <a:buChar char="•"/>
            </a:pPr>
            <a:r>
              <a:rPr b="0" lang="da-DK" sz="1500" spc="-1" strike="noStrike">
                <a:solidFill>
                  <a:srgbClr val="000000"/>
                </a:solidFill>
                <a:latin typeface="Calibri"/>
                <a:ea typeface="Calibri"/>
              </a:rPr>
              <a:t>C = Circulation </a:t>
            </a:r>
            <a:endParaRPr b="0" lang="da-DK" sz="1500" spc="-1" strike="noStrike">
              <a:latin typeface="Arial"/>
            </a:endParaRPr>
          </a:p>
          <a:p>
            <a:pPr marL="177840" indent="-171000">
              <a:lnSpc>
                <a:spcPct val="150000"/>
              </a:lnSpc>
              <a:spcBef>
                <a:spcPts val="799"/>
              </a:spcBef>
              <a:buClr>
                <a:srgbClr val="000000"/>
              </a:buClr>
              <a:buFont typeface="Arial"/>
              <a:buChar char="•"/>
            </a:pPr>
            <a:r>
              <a:rPr b="0" lang="da-DK" sz="1500" spc="-1" strike="noStrike">
                <a:solidFill>
                  <a:srgbClr val="000000"/>
                </a:solidFill>
                <a:latin typeface="Calibri"/>
                <a:ea typeface="Calibri"/>
              </a:rPr>
              <a:t>D = Disability </a:t>
            </a:r>
            <a:endParaRPr b="0" lang="da-DK" sz="1500" spc="-1" strike="noStrike">
              <a:latin typeface="Arial"/>
            </a:endParaRPr>
          </a:p>
          <a:p>
            <a:pPr marL="177840" indent="-171000">
              <a:lnSpc>
                <a:spcPct val="150000"/>
              </a:lnSpc>
              <a:spcBef>
                <a:spcPts val="799"/>
              </a:spcBef>
              <a:buClr>
                <a:srgbClr val="000000"/>
              </a:buClr>
              <a:buFont typeface="Arial"/>
              <a:buChar char="•"/>
            </a:pPr>
            <a:r>
              <a:rPr b="0" lang="da-DK" sz="1500" spc="-1" strike="noStrike">
                <a:solidFill>
                  <a:srgbClr val="000000"/>
                </a:solidFill>
                <a:latin typeface="Calibri"/>
                <a:ea typeface="Calibri"/>
              </a:rPr>
              <a:t>E = Exposure/environment </a:t>
            </a:r>
            <a:endParaRPr b="0" lang="da-DK" sz="1500" spc="-1" strike="noStrike">
              <a:latin typeface="Arial"/>
            </a:endParaRPr>
          </a:p>
          <a:p>
            <a:pPr>
              <a:lnSpc>
                <a:spcPct val="150000"/>
              </a:lnSpc>
              <a:spcBef>
                <a:spcPts val="799"/>
              </a:spcBef>
              <a:buNone/>
              <a:tabLst>
                <a:tab algn="l" pos="0"/>
              </a:tabLst>
            </a:pPr>
            <a:r>
              <a:rPr b="0" lang="da-DK" sz="2500" spc="-1" strike="noStrike">
                <a:solidFill>
                  <a:srgbClr val="000000"/>
                </a:solidFill>
                <a:latin typeface="Calibri"/>
                <a:ea typeface="Calibri"/>
              </a:rPr>
              <a:t> </a:t>
            </a:r>
            <a:endParaRPr b="0" lang="da-DK" sz="2500" spc="-1" strike="noStrike">
              <a:latin typeface="Arial"/>
            </a:endParaRPr>
          </a:p>
        </p:txBody>
      </p:sp>
    </p:spTree>
  </p:cSld>
  <mc:AlternateContent>
    <mc:Choice Requires="p14">
      <p:transition spd="slow" p14:dur="2000"/>
    </mc:Choice>
    <mc:Fallback>
      <p:transition spd="slow"/>
    </mc:Fallback>
  </mc:AlternateContent>
  <p:timing>
    <p:tnLst>
      <p:par>
        <p:cTn id="750" dur="indefinite" restart="never" nodeType="tmRoot">
          <p:childTnLst>
            <p:seq>
              <p:cTn id="751" dur="indefinite" nodeType="mainSeq">
                <p:childTnLst>
                  <p:par>
                    <p:cTn id="752" fill="hold">
                      <p:stCondLst>
                        <p:cond delay="indefinite"/>
                      </p:stCondLst>
                      <p:childTnLst>
                        <p:par>
                          <p:cTn id="753" fill="hold">
                            <p:stCondLst>
                              <p:cond delay="0"/>
                            </p:stCondLst>
                            <p:childTnLst>
                              <p:par>
                                <p:cTn id="754" nodeType="clickEffect" fill="hold" presetClass="entr" presetID="10">
                                  <p:stCondLst>
                                    <p:cond delay="0"/>
                                  </p:stCondLst>
                                  <p:childTnLst>
                                    <p:set>
                                      <p:cBhvr>
                                        <p:cTn id="755" dur="1" fill="hold">
                                          <p:stCondLst>
                                            <p:cond delay="0"/>
                                          </p:stCondLst>
                                        </p:cTn>
                                        <p:tgtEl>
                                          <p:spTgt spid="479">
                                            <p:txEl>
                                              <p:pRg st="0" end="0"/>
                                            </p:txEl>
                                          </p:spTgt>
                                        </p:tgtEl>
                                        <p:attrNameLst>
                                          <p:attrName>style.visibility</p:attrName>
                                        </p:attrNameLst>
                                      </p:cBhvr>
                                      <p:to>
                                        <p:strVal val="visible"/>
                                      </p:to>
                                    </p:set>
                                    <p:animEffect filter="fade" transition="in">
                                      <p:cBhvr additive="repl">
                                        <p:cTn id="756" dur="1"/>
                                        <p:tgtEl>
                                          <p:spTgt spid="479">
                                            <p:txEl>
                                              <p:pRg st="0" end="0"/>
                                            </p:txEl>
                                          </p:spTgt>
                                        </p:tgtEl>
                                      </p:cBhvr>
                                    </p:animEffect>
                                  </p:childTnLst>
                                </p:cTn>
                              </p:par>
                            </p:childTnLst>
                          </p:cTn>
                        </p:par>
                      </p:childTnLst>
                    </p:cTn>
                  </p:par>
                  <p:par>
                    <p:cTn id="757" fill="hold">
                      <p:stCondLst>
                        <p:cond delay="indefinite"/>
                      </p:stCondLst>
                      <p:childTnLst>
                        <p:par>
                          <p:cTn id="758" fill="hold">
                            <p:stCondLst>
                              <p:cond delay="0"/>
                            </p:stCondLst>
                            <p:childTnLst>
                              <p:par>
                                <p:cTn id="759" nodeType="clickEffect" fill="hold" presetClass="entr" presetID="10">
                                  <p:stCondLst>
                                    <p:cond delay="0"/>
                                  </p:stCondLst>
                                  <p:childTnLst>
                                    <p:set>
                                      <p:cBhvr>
                                        <p:cTn id="760" dur="1" fill="hold">
                                          <p:stCondLst>
                                            <p:cond delay="0"/>
                                          </p:stCondLst>
                                        </p:cTn>
                                        <p:tgtEl>
                                          <p:spTgt spid="479">
                                            <p:txEl>
                                              <p:pRg st="1" end="1"/>
                                            </p:txEl>
                                          </p:spTgt>
                                        </p:tgtEl>
                                        <p:attrNameLst>
                                          <p:attrName>style.visibility</p:attrName>
                                        </p:attrNameLst>
                                      </p:cBhvr>
                                      <p:to>
                                        <p:strVal val="visible"/>
                                      </p:to>
                                    </p:set>
                                    <p:animEffect filter="fade" transition="in">
                                      <p:cBhvr additive="repl">
                                        <p:cTn id="761" dur="1"/>
                                        <p:tgtEl>
                                          <p:spTgt spid="479">
                                            <p:txEl>
                                              <p:pRg st="1" end="1"/>
                                            </p:txEl>
                                          </p:spTgt>
                                        </p:tgtEl>
                                      </p:cBhvr>
                                    </p:animEffect>
                                  </p:childTnLst>
                                </p:cTn>
                              </p:par>
                            </p:childTnLst>
                          </p:cTn>
                        </p:par>
                      </p:childTnLst>
                    </p:cTn>
                  </p:par>
                  <p:par>
                    <p:cTn id="762" fill="hold">
                      <p:stCondLst>
                        <p:cond delay="indefinite"/>
                      </p:stCondLst>
                      <p:childTnLst>
                        <p:par>
                          <p:cTn id="763" fill="hold">
                            <p:stCondLst>
                              <p:cond delay="0"/>
                            </p:stCondLst>
                            <p:childTnLst>
                              <p:par>
                                <p:cTn id="764" nodeType="clickEffect" fill="hold" presetClass="entr" presetID="10">
                                  <p:stCondLst>
                                    <p:cond delay="0"/>
                                  </p:stCondLst>
                                  <p:childTnLst>
                                    <p:set>
                                      <p:cBhvr>
                                        <p:cTn id="765" dur="1" fill="hold">
                                          <p:stCondLst>
                                            <p:cond delay="0"/>
                                          </p:stCondLst>
                                        </p:cTn>
                                        <p:tgtEl>
                                          <p:spTgt spid="479">
                                            <p:txEl>
                                              <p:pRg st="2" end="2"/>
                                            </p:txEl>
                                          </p:spTgt>
                                        </p:tgtEl>
                                        <p:attrNameLst>
                                          <p:attrName>style.visibility</p:attrName>
                                        </p:attrNameLst>
                                      </p:cBhvr>
                                      <p:to>
                                        <p:strVal val="visible"/>
                                      </p:to>
                                    </p:set>
                                    <p:animEffect filter="fade" transition="in">
                                      <p:cBhvr additive="repl">
                                        <p:cTn id="766" dur="1"/>
                                        <p:tgtEl>
                                          <p:spTgt spid="479">
                                            <p:txEl>
                                              <p:pRg st="2" end="2"/>
                                            </p:txEl>
                                          </p:spTgt>
                                        </p:tgtEl>
                                      </p:cBhvr>
                                    </p:animEffect>
                                  </p:childTnLst>
                                </p:cTn>
                              </p:par>
                            </p:childTnLst>
                          </p:cTn>
                        </p:par>
                      </p:childTnLst>
                    </p:cTn>
                  </p:par>
                  <p:par>
                    <p:cTn id="767" fill="hold">
                      <p:stCondLst>
                        <p:cond delay="indefinite"/>
                      </p:stCondLst>
                      <p:childTnLst>
                        <p:par>
                          <p:cTn id="768" fill="hold">
                            <p:stCondLst>
                              <p:cond delay="0"/>
                            </p:stCondLst>
                            <p:childTnLst>
                              <p:par>
                                <p:cTn id="769" nodeType="clickEffect" fill="hold" presetClass="entr" presetID="10">
                                  <p:stCondLst>
                                    <p:cond delay="0"/>
                                  </p:stCondLst>
                                  <p:childTnLst>
                                    <p:set>
                                      <p:cBhvr>
                                        <p:cTn id="770" dur="1" fill="hold">
                                          <p:stCondLst>
                                            <p:cond delay="0"/>
                                          </p:stCondLst>
                                        </p:cTn>
                                        <p:tgtEl>
                                          <p:spTgt spid="479">
                                            <p:txEl>
                                              <p:pRg st="3" end="3"/>
                                            </p:txEl>
                                          </p:spTgt>
                                        </p:tgtEl>
                                        <p:attrNameLst>
                                          <p:attrName>style.visibility</p:attrName>
                                        </p:attrNameLst>
                                      </p:cBhvr>
                                      <p:to>
                                        <p:strVal val="visible"/>
                                      </p:to>
                                    </p:set>
                                    <p:animEffect filter="fade" transition="in">
                                      <p:cBhvr additive="repl">
                                        <p:cTn id="771" dur="1"/>
                                        <p:tgtEl>
                                          <p:spTgt spid="479">
                                            <p:txEl>
                                              <p:pRg st="3" end="3"/>
                                            </p:txEl>
                                          </p:spTgt>
                                        </p:tgtEl>
                                      </p:cBhvr>
                                    </p:animEffect>
                                  </p:childTnLst>
                                </p:cTn>
                              </p:par>
                            </p:childTnLst>
                          </p:cTn>
                        </p:par>
                      </p:childTnLst>
                    </p:cTn>
                  </p:par>
                  <p:par>
                    <p:cTn id="772" fill="hold">
                      <p:stCondLst>
                        <p:cond delay="indefinite"/>
                      </p:stCondLst>
                      <p:childTnLst>
                        <p:par>
                          <p:cTn id="773" fill="hold">
                            <p:stCondLst>
                              <p:cond delay="0"/>
                            </p:stCondLst>
                            <p:childTnLst>
                              <p:par>
                                <p:cTn id="774" nodeType="clickEffect" fill="hold" presetClass="entr" presetID="10">
                                  <p:stCondLst>
                                    <p:cond delay="0"/>
                                  </p:stCondLst>
                                  <p:childTnLst>
                                    <p:set>
                                      <p:cBhvr>
                                        <p:cTn id="775" dur="1" fill="hold">
                                          <p:stCondLst>
                                            <p:cond delay="0"/>
                                          </p:stCondLst>
                                        </p:cTn>
                                        <p:tgtEl>
                                          <p:spTgt spid="479">
                                            <p:txEl>
                                              <p:pRg st="4" end="4"/>
                                            </p:txEl>
                                          </p:spTgt>
                                        </p:tgtEl>
                                        <p:attrNameLst>
                                          <p:attrName>style.visibility</p:attrName>
                                        </p:attrNameLst>
                                      </p:cBhvr>
                                      <p:to>
                                        <p:strVal val="visible"/>
                                      </p:to>
                                    </p:set>
                                    <p:animEffect filter="fade" transition="in">
                                      <p:cBhvr additive="repl">
                                        <p:cTn id="776" dur="1"/>
                                        <p:tgtEl>
                                          <p:spTgt spid="479">
                                            <p:txEl>
                                              <p:pRg st="4" end="4"/>
                                            </p:txEl>
                                          </p:spTgt>
                                        </p:tgtEl>
                                      </p:cBhvr>
                                    </p:animEffect>
                                  </p:childTnLst>
                                </p:cTn>
                              </p:par>
                            </p:childTnLst>
                          </p:cTn>
                        </p:par>
                      </p:childTnLst>
                    </p:cTn>
                  </p:par>
                  <p:par>
                    <p:cTn id="777" fill="hold">
                      <p:stCondLst>
                        <p:cond delay="indefinite"/>
                      </p:stCondLst>
                      <p:childTnLst>
                        <p:par>
                          <p:cTn id="778" fill="hold">
                            <p:stCondLst>
                              <p:cond delay="0"/>
                            </p:stCondLst>
                            <p:childTnLst>
                              <p:par>
                                <p:cTn id="779" nodeType="clickEffect" fill="hold" presetClass="entr" presetID="10">
                                  <p:stCondLst>
                                    <p:cond delay="0"/>
                                  </p:stCondLst>
                                  <p:childTnLst>
                                    <p:set>
                                      <p:cBhvr>
                                        <p:cTn id="780" dur="1" fill="hold">
                                          <p:stCondLst>
                                            <p:cond delay="0"/>
                                          </p:stCondLst>
                                        </p:cTn>
                                        <p:tgtEl>
                                          <p:spTgt spid="479">
                                            <p:txEl>
                                              <p:pRg st="5" end="5"/>
                                            </p:txEl>
                                          </p:spTgt>
                                        </p:tgtEl>
                                        <p:attrNameLst>
                                          <p:attrName>style.visibility</p:attrName>
                                        </p:attrNameLst>
                                      </p:cBhvr>
                                      <p:to>
                                        <p:strVal val="visible"/>
                                      </p:to>
                                    </p:set>
                                    <p:animEffect filter="fade" transition="in">
                                      <p:cBhvr additive="repl">
                                        <p:cTn id="781" dur="1"/>
                                        <p:tgtEl>
                                          <p:spTgt spid="479">
                                            <p:txEl>
                                              <p:pRg st="5" end="5"/>
                                            </p:txEl>
                                          </p:spTgt>
                                        </p:tgtEl>
                                      </p:cBhvr>
                                    </p:animEffect>
                                  </p:childTnLst>
                                </p:cTn>
                              </p:par>
                            </p:childTnLst>
                          </p:cTn>
                        </p:par>
                      </p:childTnLst>
                    </p:cTn>
                  </p:par>
                  <p:par>
                    <p:cTn id="782" fill="hold">
                      <p:stCondLst>
                        <p:cond delay="indefinite"/>
                      </p:stCondLst>
                      <p:childTnLst>
                        <p:par>
                          <p:cTn id="783" fill="hold">
                            <p:stCondLst>
                              <p:cond delay="0"/>
                            </p:stCondLst>
                            <p:childTnLst>
                              <p:par>
                                <p:cTn id="784" nodeType="clickEffect" fill="hold" presetClass="entr" presetID="10">
                                  <p:stCondLst>
                                    <p:cond delay="0"/>
                                  </p:stCondLst>
                                  <p:childTnLst>
                                    <p:set>
                                      <p:cBhvr>
                                        <p:cTn id="785" dur="1" fill="hold">
                                          <p:stCondLst>
                                            <p:cond delay="0"/>
                                          </p:stCondLst>
                                        </p:cTn>
                                        <p:tgtEl>
                                          <p:spTgt spid="479">
                                            <p:txEl>
                                              <p:pRg st="6" end="6"/>
                                            </p:txEl>
                                          </p:spTgt>
                                        </p:tgtEl>
                                        <p:attrNameLst>
                                          <p:attrName>style.visibility</p:attrName>
                                        </p:attrNameLst>
                                      </p:cBhvr>
                                      <p:to>
                                        <p:strVal val="visible"/>
                                      </p:to>
                                    </p:set>
                                    <p:animEffect filter="fade" transition="in">
                                      <p:cBhvr additive="repl">
                                        <p:cTn id="786" dur="1"/>
                                        <p:tgtEl>
                                          <p:spTgt spid="479">
                                            <p:txEl>
                                              <p:pRg st="6" end="6"/>
                                            </p:txEl>
                                          </p:spTgt>
                                        </p:tgtEl>
                                      </p:cBhvr>
                                    </p:animEffect>
                                  </p:childTnLst>
                                </p:cTn>
                              </p:par>
                            </p:childTnLst>
                          </p:cTn>
                        </p:par>
                      </p:childTnLst>
                    </p:cTn>
                  </p:par>
                  <p:par>
                    <p:cTn id="787" fill="hold">
                      <p:stCondLst>
                        <p:cond delay="indefinite"/>
                      </p:stCondLst>
                      <p:childTnLst>
                        <p:par>
                          <p:cTn id="788" fill="hold">
                            <p:stCondLst>
                              <p:cond delay="0"/>
                            </p:stCondLst>
                            <p:childTnLst>
                              <p:par>
                                <p:cTn id="789" nodeType="clickEffect" fill="hold" presetClass="entr" presetID="10">
                                  <p:stCondLst>
                                    <p:cond delay="0"/>
                                  </p:stCondLst>
                                  <p:childTnLst>
                                    <p:set>
                                      <p:cBhvr>
                                        <p:cTn id="790" dur="1" fill="hold">
                                          <p:stCondLst>
                                            <p:cond delay="0"/>
                                          </p:stCondLst>
                                        </p:cTn>
                                        <p:tgtEl>
                                          <p:spTgt spid="479">
                                            <p:txEl>
                                              <p:pRg st="7" end="7"/>
                                            </p:txEl>
                                          </p:spTgt>
                                        </p:tgtEl>
                                        <p:attrNameLst>
                                          <p:attrName>style.visibility</p:attrName>
                                        </p:attrNameLst>
                                      </p:cBhvr>
                                      <p:to>
                                        <p:strVal val="visible"/>
                                      </p:to>
                                    </p:set>
                                    <p:animEffect filter="fade" transition="in">
                                      <p:cBhvr additive="repl">
                                        <p:cTn id="791" dur="1"/>
                                        <p:tgtEl>
                                          <p:spTgt spid="479">
                                            <p:txEl>
                                              <p:pRg st="7" end="7"/>
                                            </p:txEl>
                                          </p:spTgt>
                                        </p:tgtEl>
                                      </p:cBhvr>
                                    </p:animEffect>
                                  </p:childTnLst>
                                </p:cTn>
                              </p:par>
                            </p:childTnLst>
                          </p:cTn>
                        </p:par>
                      </p:childTnLst>
                    </p:cTn>
                  </p:par>
                  <p:par>
                    <p:cTn id="792" fill="hold">
                      <p:stCondLst>
                        <p:cond delay="indefinite"/>
                      </p:stCondLst>
                      <p:childTnLst>
                        <p:par>
                          <p:cTn id="793" fill="hold">
                            <p:stCondLst>
                              <p:cond delay="0"/>
                            </p:stCondLst>
                            <p:childTnLst>
                              <p:par>
                                <p:cTn id="794" nodeType="clickEffect" fill="hold" presetClass="entr" presetID="10">
                                  <p:stCondLst>
                                    <p:cond delay="0"/>
                                  </p:stCondLst>
                                  <p:childTnLst>
                                    <p:set>
                                      <p:cBhvr>
                                        <p:cTn id="795" dur="1" fill="hold">
                                          <p:stCondLst>
                                            <p:cond delay="0"/>
                                          </p:stCondLst>
                                        </p:cTn>
                                        <p:tgtEl>
                                          <p:spTgt spid="479">
                                            <p:txEl>
                                              <p:pRg st="8" end="8"/>
                                            </p:txEl>
                                          </p:spTgt>
                                        </p:tgtEl>
                                        <p:attrNameLst>
                                          <p:attrName>style.visibility</p:attrName>
                                        </p:attrNameLst>
                                      </p:cBhvr>
                                      <p:to>
                                        <p:strVal val="visible"/>
                                      </p:to>
                                    </p:set>
                                    <p:animEffect filter="fade" transition="in">
                                      <p:cBhvr additive="repl">
                                        <p:cTn id="796" dur="1"/>
                                        <p:tgtEl>
                                          <p:spTgt spid="479">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Google Shape;442;p57"/>
          <p:cNvSpPr/>
          <p:nvPr/>
        </p:nvSpPr>
        <p:spPr>
          <a:xfrm>
            <a:off x="0" y="0"/>
            <a:ext cx="914364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481" name="Google Shape;443;p57"/>
          <p:cNvSpPr/>
          <p:nvPr/>
        </p:nvSpPr>
        <p:spPr>
          <a:xfrm>
            <a:off x="852480" y="376560"/>
            <a:ext cx="3992760" cy="739800"/>
          </a:xfrm>
          <a:prstGeom prst="rect">
            <a:avLst/>
          </a:prstGeom>
          <a:noFill/>
          <a:ln w="0">
            <a:noFill/>
          </a:ln>
        </p:spPr>
        <p:style>
          <a:lnRef idx="0"/>
          <a:fillRef idx="0"/>
          <a:effectRef idx="0"/>
          <a:fontRef idx="minor"/>
        </p:style>
        <p:txBody>
          <a:bodyPr lIns="68400" rIns="68400" tIns="34200" bIns="34200" anchor="b">
            <a:normAutofit/>
          </a:bodyPr>
          <a:p>
            <a:pPr>
              <a:lnSpc>
                <a:spcPct val="90000"/>
              </a:lnSpc>
              <a:buNone/>
              <a:tabLst>
                <a:tab algn="l" pos="0"/>
              </a:tabLst>
            </a:pPr>
            <a:r>
              <a:rPr b="0" lang="da-DK" sz="3600" spc="-1" strike="noStrike">
                <a:solidFill>
                  <a:srgbClr val="000000"/>
                </a:solidFill>
                <a:latin typeface="Calibri"/>
                <a:ea typeface="Calibri"/>
              </a:rPr>
              <a:t>A – Airway </a:t>
            </a:r>
            <a:endParaRPr b="0" lang="da-DK" sz="3600" spc="-1" strike="noStrike">
              <a:latin typeface="Arial"/>
            </a:endParaRPr>
          </a:p>
        </p:txBody>
      </p:sp>
      <p:sp>
        <p:nvSpPr>
          <p:cNvPr id="482" name="Google Shape;444;p57"/>
          <p:cNvSpPr/>
          <p:nvPr/>
        </p:nvSpPr>
        <p:spPr>
          <a:xfrm>
            <a:off x="585720" y="1493280"/>
            <a:ext cx="3985920" cy="3168360"/>
          </a:xfrm>
          <a:prstGeom prst="rect">
            <a:avLst/>
          </a:prstGeom>
          <a:noFill/>
          <a:ln w="0">
            <a:noFill/>
          </a:ln>
        </p:spPr>
        <p:style>
          <a:lnRef idx="0"/>
          <a:fillRef idx="0"/>
          <a:effectRef idx="0"/>
          <a:fontRef idx="minor"/>
        </p:style>
        <p:txBody>
          <a:bodyPr lIns="68400" rIns="68400" tIns="34200" bIns="34200" anchor="t">
            <a:normAutofit/>
          </a:bodyPr>
          <a:p>
            <a:pPr marL="177840" indent="-171000">
              <a:lnSpc>
                <a:spcPct val="90000"/>
              </a:lnSpc>
              <a:buClr>
                <a:srgbClr val="000000"/>
              </a:buClr>
              <a:buFont typeface="Arial"/>
              <a:buChar char="•"/>
            </a:pPr>
            <a:r>
              <a:rPr b="0" lang="da-DK" sz="2100" spc="-1" strike="noStrike">
                <a:solidFill>
                  <a:srgbClr val="000000"/>
                </a:solidFill>
                <a:latin typeface="Calibri"/>
                <a:ea typeface="Calibri"/>
              </a:rPr>
              <a:t>Tjek om der er fri og sikker luftvej</a:t>
            </a:r>
            <a:endParaRPr b="0" lang="da-DK" sz="2100" spc="-1" strike="noStrike">
              <a:latin typeface="Arial"/>
            </a:endParaRPr>
          </a:p>
          <a:p>
            <a:pPr marL="177840" indent="-171000">
              <a:lnSpc>
                <a:spcPct val="90000"/>
              </a:lnSpc>
              <a:spcBef>
                <a:spcPts val="799"/>
              </a:spcBef>
              <a:buClr>
                <a:srgbClr val="000000"/>
              </a:buClr>
              <a:buFont typeface="Arial"/>
              <a:buChar char="•"/>
            </a:pPr>
            <a:r>
              <a:rPr b="0" lang="da-DK" sz="2100" spc="-1" strike="noStrike">
                <a:solidFill>
                  <a:srgbClr val="000000"/>
                </a:solidFill>
                <a:latin typeface="Calibri"/>
                <a:ea typeface="Calibri"/>
              </a:rPr>
              <a:t> </a:t>
            </a:r>
            <a:r>
              <a:rPr b="0" lang="da-DK" sz="1800" spc="-1" strike="noStrike">
                <a:solidFill>
                  <a:srgbClr val="000000"/>
                </a:solidFill>
                <a:latin typeface="Calibri"/>
                <a:ea typeface="Calibri"/>
              </a:rPr>
              <a:t>Hvordan?</a:t>
            </a:r>
            <a:endParaRPr b="0" lang="da-DK" sz="1800" spc="-1" strike="noStrike">
              <a:latin typeface="Arial"/>
            </a:endParaRPr>
          </a:p>
          <a:p>
            <a:pPr lvl="1" marL="520560" indent="-177480">
              <a:lnSpc>
                <a:spcPct val="90000"/>
              </a:lnSpc>
              <a:spcBef>
                <a:spcPts val="400"/>
              </a:spcBef>
              <a:buClr>
                <a:srgbClr val="000000"/>
              </a:buClr>
              <a:buFont typeface="Arial"/>
              <a:buChar char="•"/>
            </a:pPr>
            <a:r>
              <a:rPr b="0" lang="da-DK" sz="1800" spc="-1" strike="noStrike">
                <a:solidFill>
                  <a:srgbClr val="000000"/>
                </a:solidFill>
                <a:latin typeface="Calibri"/>
                <a:ea typeface="Calibri"/>
              </a:rPr>
              <a:t>Se – føl – lyt </a:t>
            </a:r>
            <a:endParaRPr b="0" lang="da-DK" sz="1800" spc="-1" strike="noStrike">
              <a:latin typeface="Arial"/>
            </a:endParaRPr>
          </a:p>
          <a:p>
            <a:pPr marL="177840" indent="-171000">
              <a:lnSpc>
                <a:spcPct val="90000"/>
              </a:lnSpc>
              <a:spcBef>
                <a:spcPts val="799"/>
              </a:spcBef>
              <a:buClr>
                <a:srgbClr val="000000"/>
              </a:buClr>
              <a:buFont typeface="Arial"/>
              <a:buChar char="•"/>
            </a:pPr>
            <a:r>
              <a:rPr b="0" lang="da-DK" sz="2100" spc="-1" strike="noStrike">
                <a:solidFill>
                  <a:srgbClr val="000000"/>
                </a:solidFill>
                <a:latin typeface="Calibri"/>
                <a:ea typeface="Calibri"/>
              </a:rPr>
              <a:t>Hvad er en fri og sikker luftvej? </a:t>
            </a:r>
            <a:endParaRPr b="0" lang="da-DK" sz="2100" spc="-1" strike="noStrike">
              <a:latin typeface="Arial"/>
            </a:endParaRPr>
          </a:p>
          <a:p>
            <a:pPr lvl="1" marL="520560" indent="-171000">
              <a:lnSpc>
                <a:spcPct val="90000"/>
              </a:lnSpc>
              <a:spcBef>
                <a:spcPts val="400"/>
              </a:spcBef>
              <a:buClr>
                <a:srgbClr val="000000"/>
              </a:buClr>
              <a:buFont typeface="Arial"/>
              <a:buChar char="•"/>
            </a:pPr>
            <a:r>
              <a:rPr b="0" lang="da-DK" sz="2100" spc="-1" strike="noStrike">
                <a:solidFill>
                  <a:srgbClr val="000000"/>
                </a:solidFill>
                <a:latin typeface="Calibri"/>
                <a:ea typeface="Calibri"/>
              </a:rPr>
              <a:t>Astma i exa med stridor? </a:t>
            </a:r>
            <a:endParaRPr b="0" lang="da-DK" sz="2100" spc="-1" strike="noStrike">
              <a:latin typeface="Arial"/>
            </a:endParaRPr>
          </a:p>
          <a:p>
            <a:pPr lvl="1" marL="520560" indent="-171000">
              <a:lnSpc>
                <a:spcPct val="90000"/>
              </a:lnSpc>
              <a:spcBef>
                <a:spcPts val="400"/>
              </a:spcBef>
              <a:buClr>
                <a:srgbClr val="000000"/>
              </a:buClr>
              <a:buFont typeface="Arial"/>
              <a:buChar char="•"/>
            </a:pPr>
            <a:r>
              <a:rPr b="0" lang="da-DK" sz="2100" spc="-1" strike="noStrike">
                <a:solidFill>
                  <a:srgbClr val="000000"/>
                </a:solidFill>
                <a:latin typeface="Calibri"/>
                <a:ea typeface="Calibri"/>
              </a:rPr>
              <a:t>KOL i exa? </a:t>
            </a:r>
            <a:endParaRPr b="0" lang="da-DK" sz="2100" spc="-1" strike="noStrike">
              <a:latin typeface="Arial"/>
            </a:endParaRPr>
          </a:p>
          <a:p>
            <a:pPr lvl="1" marL="520560" indent="-171000">
              <a:lnSpc>
                <a:spcPct val="90000"/>
              </a:lnSpc>
              <a:spcBef>
                <a:spcPts val="400"/>
              </a:spcBef>
              <a:buClr>
                <a:srgbClr val="000000"/>
              </a:buClr>
              <a:buFont typeface="Arial"/>
              <a:buChar char="•"/>
            </a:pPr>
            <a:r>
              <a:rPr b="0" lang="da-DK" sz="2100" spc="-1" strike="noStrike">
                <a:solidFill>
                  <a:srgbClr val="000000"/>
                </a:solidFill>
                <a:latin typeface="Calibri"/>
                <a:ea typeface="Calibri"/>
              </a:rPr>
              <a:t>Fremmedlegeme? </a:t>
            </a:r>
            <a:endParaRPr b="0" lang="da-DK" sz="2100" spc="-1" strike="noStrike">
              <a:latin typeface="Arial"/>
            </a:endParaRPr>
          </a:p>
          <a:p>
            <a:pPr lvl="1" marL="520560" indent="-171000">
              <a:lnSpc>
                <a:spcPct val="90000"/>
              </a:lnSpc>
              <a:spcBef>
                <a:spcPts val="400"/>
              </a:spcBef>
              <a:buClr>
                <a:srgbClr val="000000"/>
              </a:buClr>
              <a:buFont typeface="Arial"/>
              <a:buChar char="•"/>
            </a:pPr>
            <a:r>
              <a:rPr b="0" lang="da-DK" sz="2100" spc="-1" strike="noStrike">
                <a:solidFill>
                  <a:srgbClr val="000000"/>
                </a:solidFill>
                <a:latin typeface="Calibri"/>
                <a:ea typeface="Calibri"/>
              </a:rPr>
              <a:t>Hvornår skal man intubere? </a:t>
            </a:r>
            <a:endParaRPr b="0" lang="da-DK" sz="2100" spc="-1" strike="noStrike">
              <a:latin typeface="Arial"/>
            </a:endParaRPr>
          </a:p>
          <a:p>
            <a:pPr lvl="2" marL="863640" indent="-171000">
              <a:lnSpc>
                <a:spcPct val="90000"/>
              </a:lnSpc>
              <a:spcBef>
                <a:spcPts val="400"/>
              </a:spcBef>
              <a:buClr>
                <a:srgbClr val="000000"/>
              </a:buClr>
              <a:buFont typeface="Arial"/>
              <a:buChar char="•"/>
            </a:pPr>
            <a:r>
              <a:rPr b="0" lang="da-DK" sz="2100" spc="-1" strike="noStrike">
                <a:solidFill>
                  <a:srgbClr val="000000"/>
                </a:solidFill>
                <a:latin typeface="Calibri"/>
                <a:ea typeface="Calibri"/>
              </a:rPr>
              <a:t>GCS under 9 </a:t>
            </a:r>
            <a:endParaRPr b="0" lang="da-DK" sz="2100" spc="-1" strike="noStrike">
              <a:latin typeface="Arial"/>
            </a:endParaRPr>
          </a:p>
        </p:txBody>
      </p:sp>
      <p:sp>
        <p:nvSpPr>
          <p:cNvPr id="483" name="Google Shape;445;p57"/>
          <p:cNvSpPr/>
          <p:nvPr/>
        </p:nvSpPr>
        <p:spPr>
          <a:xfrm flipH="1" rot="10800000">
            <a:off x="6087960" y="5143680"/>
            <a:ext cx="306900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fillRef idx="0"/>
          <a:effectRef idx="0"/>
          <a:fontRef idx="minor"/>
        </p:style>
      </p:sp>
      <p:sp>
        <p:nvSpPr>
          <p:cNvPr id="484" name="Google Shape;446;p57"/>
          <p:cNvSpPr/>
          <p:nvPr/>
        </p:nvSpPr>
        <p:spPr>
          <a:xfrm flipH="1" rot="10800000">
            <a:off x="6087960" y="4800960"/>
            <a:ext cx="306900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fillRef idx="0"/>
          <a:effectRef idx="0"/>
          <a:fontRef idx="minor"/>
        </p:style>
      </p:sp>
      <p:sp>
        <p:nvSpPr>
          <p:cNvPr id="485" name="Google Shape;447;p57"/>
          <p:cNvSpPr/>
          <p:nvPr/>
        </p:nvSpPr>
        <p:spPr>
          <a:xfrm flipH="1" rot="10800000">
            <a:off x="6092640" y="4800960"/>
            <a:ext cx="305136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fillRef idx="0"/>
          <a:effectRef idx="0"/>
          <a:fontRef idx="minor"/>
        </p:style>
      </p:sp>
      <p:sp>
        <p:nvSpPr>
          <p:cNvPr id="486" name="Google Shape;448;p57"/>
          <p:cNvSpPr/>
          <p:nvPr/>
        </p:nvSpPr>
        <p:spPr>
          <a:xfrm flipH="1" rot="10800000">
            <a:off x="6087960" y="5143680"/>
            <a:ext cx="270828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fillRef idx="0"/>
          <a:effectRef idx="0"/>
          <a:fontRef idx="minor"/>
        </p:style>
      </p:sp>
      <p:pic>
        <p:nvPicPr>
          <p:cNvPr id="487" name="Google Shape;449;p57" descr=""/>
          <p:cNvPicPr/>
          <p:nvPr/>
        </p:nvPicPr>
        <p:blipFill>
          <a:blip r:embed="rId1"/>
          <a:stretch/>
        </p:blipFill>
        <p:spPr>
          <a:xfrm>
            <a:off x="4974120" y="1314000"/>
            <a:ext cx="3652560" cy="2739240"/>
          </a:xfrm>
          <a:prstGeom prst="rect">
            <a:avLst/>
          </a:prstGeom>
          <a:ln w="0">
            <a:noFill/>
          </a:ln>
        </p:spPr>
      </p:pic>
    </p:spTree>
  </p:cSld>
  <mc:AlternateContent>
    <mc:Choice Requires="p14">
      <p:transition spd="slow" p14:dur="2000"/>
    </mc:Choice>
    <mc:Fallback>
      <p:transition spd="slow"/>
    </mc:Fallback>
  </mc:AlternateContent>
  <p:timing>
    <p:tnLst>
      <p:par>
        <p:cTn id="797" dur="indefinite" restart="never" nodeType="tmRoot">
          <p:childTnLst>
            <p:seq>
              <p:cTn id="798" dur="indefinite" nodeType="mainSeq">
                <p:childTnLst>
                  <p:par>
                    <p:cTn id="799" fill="hold">
                      <p:stCondLst>
                        <p:cond delay="indefinite"/>
                      </p:stCondLst>
                      <p:childTnLst>
                        <p:par>
                          <p:cTn id="800" fill="hold">
                            <p:stCondLst>
                              <p:cond delay="0"/>
                            </p:stCondLst>
                            <p:childTnLst>
                              <p:par>
                                <p:cTn id="801" nodeType="clickEffect" fill="hold" presetClass="entr" presetID="10">
                                  <p:stCondLst>
                                    <p:cond delay="0"/>
                                  </p:stCondLst>
                                  <p:childTnLst>
                                    <p:set>
                                      <p:cBhvr>
                                        <p:cTn id="802" dur="1" fill="hold">
                                          <p:stCondLst>
                                            <p:cond delay="0"/>
                                          </p:stCondLst>
                                        </p:cTn>
                                        <p:tgtEl>
                                          <p:spTgt spid="482">
                                            <p:txEl>
                                              <p:pRg st="0" end="0"/>
                                            </p:txEl>
                                          </p:spTgt>
                                        </p:tgtEl>
                                        <p:attrNameLst>
                                          <p:attrName>style.visibility</p:attrName>
                                        </p:attrNameLst>
                                      </p:cBhvr>
                                      <p:to>
                                        <p:strVal val="visible"/>
                                      </p:to>
                                    </p:set>
                                    <p:animEffect filter="fade" transition="in">
                                      <p:cBhvr additive="repl">
                                        <p:cTn id="803" dur="1"/>
                                        <p:tgtEl>
                                          <p:spTgt spid="482">
                                            <p:txEl>
                                              <p:pRg st="0" end="0"/>
                                            </p:txEl>
                                          </p:spTgt>
                                        </p:tgtEl>
                                      </p:cBhvr>
                                    </p:animEffect>
                                  </p:childTnLst>
                                </p:cTn>
                              </p:par>
                            </p:childTnLst>
                          </p:cTn>
                        </p:par>
                      </p:childTnLst>
                    </p:cTn>
                  </p:par>
                  <p:par>
                    <p:cTn id="804" fill="hold">
                      <p:stCondLst>
                        <p:cond delay="indefinite"/>
                      </p:stCondLst>
                      <p:childTnLst>
                        <p:par>
                          <p:cTn id="805" fill="hold">
                            <p:stCondLst>
                              <p:cond delay="0"/>
                            </p:stCondLst>
                            <p:childTnLst>
                              <p:par>
                                <p:cTn id="806" nodeType="clickEffect" fill="hold" presetClass="entr" presetID="10">
                                  <p:stCondLst>
                                    <p:cond delay="0"/>
                                  </p:stCondLst>
                                  <p:childTnLst>
                                    <p:set>
                                      <p:cBhvr>
                                        <p:cTn id="807" dur="1" fill="hold">
                                          <p:stCondLst>
                                            <p:cond delay="0"/>
                                          </p:stCondLst>
                                        </p:cTn>
                                        <p:tgtEl>
                                          <p:spTgt spid="482">
                                            <p:txEl>
                                              <p:pRg st="1" end="1"/>
                                            </p:txEl>
                                          </p:spTgt>
                                        </p:tgtEl>
                                        <p:attrNameLst>
                                          <p:attrName>style.visibility</p:attrName>
                                        </p:attrNameLst>
                                      </p:cBhvr>
                                      <p:to>
                                        <p:strVal val="visible"/>
                                      </p:to>
                                    </p:set>
                                    <p:animEffect filter="fade" transition="in">
                                      <p:cBhvr additive="repl">
                                        <p:cTn id="808" dur="1"/>
                                        <p:tgtEl>
                                          <p:spTgt spid="482">
                                            <p:txEl>
                                              <p:pRg st="1" end="1"/>
                                            </p:txEl>
                                          </p:spTgt>
                                        </p:tgtEl>
                                      </p:cBhvr>
                                    </p:animEffect>
                                  </p:childTnLst>
                                </p:cTn>
                              </p:par>
                            </p:childTnLst>
                          </p:cTn>
                        </p:par>
                      </p:childTnLst>
                    </p:cTn>
                  </p:par>
                  <p:par>
                    <p:cTn id="809" fill="hold">
                      <p:stCondLst>
                        <p:cond delay="indefinite"/>
                      </p:stCondLst>
                      <p:childTnLst>
                        <p:par>
                          <p:cTn id="810" fill="hold">
                            <p:stCondLst>
                              <p:cond delay="0"/>
                            </p:stCondLst>
                            <p:childTnLst>
                              <p:par>
                                <p:cTn id="811" nodeType="clickEffect" fill="hold" presetClass="entr" presetID="10">
                                  <p:stCondLst>
                                    <p:cond delay="0"/>
                                  </p:stCondLst>
                                  <p:childTnLst>
                                    <p:set>
                                      <p:cBhvr>
                                        <p:cTn id="812" dur="1" fill="hold">
                                          <p:stCondLst>
                                            <p:cond delay="0"/>
                                          </p:stCondLst>
                                        </p:cTn>
                                        <p:tgtEl>
                                          <p:spTgt spid="482">
                                            <p:txEl>
                                              <p:pRg st="2" end="2"/>
                                            </p:txEl>
                                          </p:spTgt>
                                        </p:tgtEl>
                                        <p:attrNameLst>
                                          <p:attrName>style.visibility</p:attrName>
                                        </p:attrNameLst>
                                      </p:cBhvr>
                                      <p:to>
                                        <p:strVal val="visible"/>
                                      </p:to>
                                    </p:set>
                                    <p:animEffect filter="fade" transition="in">
                                      <p:cBhvr additive="repl">
                                        <p:cTn id="813" dur="1"/>
                                        <p:tgtEl>
                                          <p:spTgt spid="482">
                                            <p:txEl>
                                              <p:pRg st="2" end="2"/>
                                            </p:txEl>
                                          </p:spTgt>
                                        </p:tgtEl>
                                      </p:cBhvr>
                                    </p:animEffect>
                                  </p:childTnLst>
                                </p:cTn>
                              </p:par>
                            </p:childTnLst>
                          </p:cTn>
                        </p:par>
                      </p:childTnLst>
                    </p:cTn>
                  </p:par>
                  <p:par>
                    <p:cTn id="814" fill="hold">
                      <p:stCondLst>
                        <p:cond delay="indefinite"/>
                      </p:stCondLst>
                      <p:childTnLst>
                        <p:par>
                          <p:cTn id="815" fill="hold">
                            <p:stCondLst>
                              <p:cond delay="0"/>
                            </p:stCondLst>
                            <p:childTnLst>
                              <p:par>
                                <p:cTn id="816" nodeType="clickEffect" fill="hold" presetClass="entr" presetID="10">
                                  <p:stCondLst>
                                    <p:cond delay="0"/>
                                  </p:stCondLst>
                                  <p:childTnLst>
                                    <p:set>
                                      <p:cBhvr>
                                        <p:cTn id="817" dur="1" fill="hold">
                                          <p:stCondLst>
                                            <p:cond delay="0"/>
                                          </p:stCondLst>
                                        </p:cTn>
                                        <p:tgtEl>
                                          <p:spTgt spid="482">
                                            <p:txEl>
                                              <p:pRg st="3" end="3"/>
                                            </p:txEl>
                                          </p:spTgt>
                                        </p:tgtEl>
                                        <p:attrNameLst>
                                          <p:attrName>style.visibility</p:attrName>
                                        </p:attrNameLst>
                                      </p:cBhvr>
                                      <p:to>
                                        <p:strVal val="visible"/>
                                      </p:to>
                                    </p:set>
                                    <p:animEffect filter="fade" transition="in">
                                      <p:cBhvr additive="repl">
                                        <p:cTn id="818" dur="1"/>
                                        <p:tgtEl>
                                          <p:spTgt spid="482">
                                            <p:txEl>
                                              <p:pRg st="3" end="3"/>
                                            </p:txEl>
                                          </p:spTgt>
                                        </p:tgtEl>
                                      </p:cBhvr>
                                    </p:animEffect>
                                  </p:childTnLst>
                                </p:cTn>
                              </p:par>
                            </p:childTnLst>
                          </p:cTn>
                        </p:par>
                      </p:childTnLst>
                    </p:cTn>
                  </p:par>
                  <p:par>
                    <p:cTn id="819" fill="hold">
                      <p:stCondLst>
                        <p:cond delay="indefinite"/>
                      </p:stCondLst>
                      <p:childTnLst>
                        <p:par>
                          <p:cTn id="820" fill="hold">
                            <p:stCondLst>
                              <p:cond delay="0"/>
                            </p:stCondLst>
                            <p:childTnLst>
                              <p:par>
                                <p:cTn id="821" nodeType="clickEffect" fill="hold" presetClass="entr" presetID="10">
                                  <p:stCondLst>
                                    <p:cond delay="0"/>
                                  </p:stCondLst>
                                  <p:childTnLst>
                                    <p:set>
                                      <p:cBhvr>
                                        <p:cTn id="822" dur="1" fill="hold">
                                          <p:stCondLst>
                                            <p:cond delay="0"/>
                                          </p:stCondLst>
                                        </p:cTn>
                                        <p:tgtEl>
                                          <p:spTgt spid="482">
                                            <p:txEl>
                                              <p:pRg st="4" end="4"/>
                                            </p:txEl>
                                          </p:spTgt>
                                        </p:tgtEl>
                                        <p:attrNameLst>
                                          <p:attrName>style.visibility</p:attrName>
                                        </p:attrNameLst>
                                      </p:cBhvr>
                                      <p:to>
                                        <p:strVal val="visible"/>
                                      </p:to>
                                    </p:set>
                                    <p:animEffect filter="fade" transition="in">
                                      <p:cBhvr additive="repl">
                                        <p:cTn id="823" dur="1"/>
                                        <p:tgtEl>
                                          <p:spTgt spid="482">
                                            <p:txEl>
                                              <p:pRg st="4" end="4"/>
                                            </p:txEl>
                                          </p:spTgt>
                                        </p:tgtEl>
                                      </p:cBhvr>
                                    </p:animEffect>
                                  </p:childTnLst>
                                </p:cTn>
                              </p:par>
                            </p:childTnLst>
                          </p:cTn>
                        </p:par>
                      </p:childTnLst>
                    </p:cTn>
                  </p:par>
                  <p:par>
                    <p:cTn id="824" fill="hold">
                      <p:stCondLst>
                        <p:cond delay="indefinite"/>
                      </p:stCondLst>
                      <p:childTnLst>
                        <p:par>
                          <p:cTn id="825" fill="hold">
                            <p:stCondLst>
                              <p:cond delay="0"/>
                            </p:stCondLst>
                            <p:childTnLst>
                              <p:par>
                                <p:cTn id="826" nodeType="clickEffect" fill="hold" presetClass="entr" presetID="10">
                                  <p:stCondLst>
                                    <p:cond delay="0"/>
                                  </p:stCondLst>
                                  <p:childTnLst>
                                    <p:set>
                                      <p:cBhvr>
                                        <p:cTn id="827" dur="1" fill="hold">
                                          <p:stCondLst>
                                            <p:cond delay="0"/>
                                          </p:stCondLst>
                                        </p:cTn>
                                        <p:tgtEl>
                                          <p:spTgt spid="482">
                                            <p:txEl>
                                              <p:pRg st="5" end="5"/>
                                            </p:txEl>
                                          </p:spTgt>
                                        </p:tgtEl>
                                        <p:attrNameLst>
                                          <p:attrName>style.visibility</p:attrName>
                                        </p:attrNameLst>
                                      </p:cBhvr>
                                      <p:to>
                                        <p:strVal val="visible"/>
                                      </p:to>
                                    </p:set>
                                    <p:animEffect filter="fade" transition="in">
                                      <p:cBhvr additive="repl">
                                        <p:cTn id="828" dur="1"/>
                                        <p:tgtEl>
                                          <p:spTgt spid="482">
                                            <p:txEl>
                                              <p:pRg st="5" end="5"/>
                                            </p:txEl>
                                          </p:spTgt>
                                        </p:tgtEl>
                                      </p:cBhvr>
                                    </p:animEffect>
                                  </p:childTnLst>
                                </p:cTn>
                              </p:par>
                            </p:childTnLst>
                          </p:cTn>
                        </p:par>
                      </p:childTnLst>
                    </p:cTn>
                  </p:par>
                  <p:par>
                    <p:cTn id="829" fill="hold">
                      <p:stCondLst>
                        <p:cond delay="indefinite"/>
                      </p:stCondLst>
                      <p:childTnLst>
                        <p:par>
                          <p:cTn id="830" fill="hold">
                            <p:stCondLst>
                              <p:cond delay="0"/>
                            </p:stCondLst>
                            <p:childTnLst>
                              <p:par>
                                <p:cTn id="831" nodeType="clickEffect" fill="hold" presetClass="entr" presetID="10">
                                  <p:stCondLst>
                                    <p:cond delay="0"/>
                                  </p:stCondLst>
                                  <p:childTnLst>
                                    <p:set>
                                      <p:cBhvr>
                                        <p:cTn id="832" dur="1" fill="hold">
                                          <p:stCondLst>
                                            <p:cond delay="0"/>
                                          </p:stCondLst>
                                        </p:cTn>
                                        <p:tgtEl>
                                          <p:spTgt spid="482">
                                            <p:txEl>
                                              <p:pRg st="6" end="6"/>
                                            </p:txEl>
                                          </p:spTgt>
                                        </p:tgtEl>
                                        <p:attrNameLst>
                                          <p:attrName>style.visibility</p:attrName>
                                        </p:attrNameLst>
                                      </p:cBhvr>
                                      <p:to>
                                        <p:strVal val="visible"/>
                                      </p:to>
                                    </p:set>
                                    <p:animEffect filter="fade" transition="in">
                                      <p:cBhvr additive="repl">
                                        <p:cTn id="833" dur="1"/>
                                        <p:tgtEl>
                                          <p:spTgt spid="482">
                                            <p:txEl>
                                              <p:pRg st="6" end="6"/>
                                            </p:txEl>
                                          </p:spTgt>
                                        </p:tgtEl>
                                      </p:cBhvr>
                                    </p:animEffect>
                                  </p:childTnLst>
                                </p:cTn>
                              </p:par>
                            </p:childTnLst>
                          </p:cTn>
                        </p:par>
                      </p:childTnLst>
                    </p:cTn>
                  </p:par>
                  <p:par>
                    <p:cTn id="834" fill="hold">
                      <p:stCondLst>
                        <p:cond delay="indefinite"/>
                      </p:stCondLst>
                      <p:childTnLst>
                        <p:par>
                          <p:cTn id="835" fill="hold">
                            <p:stCondLst>
                              <p:cond delay="0"/>
                            </p:stCondLst>
                            <p:childTnLst>
                              <p:par>
                                <p:cTn id="836" nodeType="clickEffect" fill="hold" presetClass="entr" presetID="10">
                                  <p:stCondLst>
                                    <p:cond delay="0"/>
                                  </p:stCondLst>
                                  <p:childTnLst>
                                    <p:set>
                                      <p:cBhvr>
                                        <p:cTn id="837" dur="1" fill="hold">
                                          <p:stCondLst>
                                            <p:cond delay="0"/>
                                          </p:stCondLst>
                                        </p:cTn>
                                        <p:tgtEl>
                                          <p:spTgt spid="482">
                                            <p:txEl>
                                              <p:pRg st="7" end="7"/>
                                            </p:txEl>
                                          </p:spTgt>
                                        </p:tgtEl>
                                        <p:attrNameLst>
                                          <p:attrName>style.visibility</p:attrName>
                                        </p:attrNameLst>
                                      </p:cBhvr>
                                      <p:to>
                                        <p:strVal val="visible"/>
                                      </p:to>
                                    </p:set>
                                    <p:animEffect filter="fade" transition="in">
                                      <p:cBhvr additive="repl">
                                        <p:cTn id="838" dur="1"/>
                                        <p:tgtEl>
                                          <p:spTgt spid="482">
                                            <p:txEl>
                                              <p:pRg st="7" end="7"/>
                                            </p:txEl>
                                          </p:spTgt>
                                        </p:tgtEl>
                                      </p:cBhvr>
                                    </p:animEffect>
                                  </p:childTnLst>
                                </p:cTn>
                              </p:par>
                            </p:childTnLst>
                          </p:cTn>
                        </p:par>
                      </p:childTnLst>
                    </p:cTn>
                  </p:par>
                  <p:par>
                    <p:cTn id="839" fill="hold">
                      <p:stCondLst>
                        <p:cond delay="indefinite"/>
                      </p:stCondLst>
                      <p:childTnLst>
                        <p:par>
                          <p:cTn id="840" fill="hold">
                            <p:stCondLst>
                              <p:cond delay="0"/>
                            </p:stCondLst>
                            <p:childTnLst>
                              <p:par>
                                <p:cTn id="841" nodeType="clickEffect" fill="hold" presetClass="entr" presetID="10">
                                  <p:stCondLst>
                                    <p:cond delay="0"/>
                                  </p:stCondLst>
                                  <p:childTnLst>
                                    <p:set>
                                      <p:cBhvr>
                                        <p:cTn id="842" dur="1" fill="hold">
                                          <p:stCondLst>
                                            <p:cond delay="0"/>
                                          </p:stCondLst>
                                        </p:cTn>
                                        <p:tgtEl>
                                          <p:spTgt spid="482">
                                            <p:txEl>
                                              <p:pRg st="8" end="8"/>
                                            </p:txEl>
                                          </p:spTgt>
                                        </p:tgtEl>
                                        <p:attrNameLst>
                                          <p:attrName>style.visibility</p:attrName>
                                        </p:attrNameLst>
                                      </p:cBhvr>
                                      <p:to>
                                        <p:strVal val="visible"/>
                                      </p:to>
                                    </p:set>
                                    <p:animEffect filter="fade" transition="in">
                                      <p:cBhvr additive="repl">
                                        <p:cTn id="843" dur="1"/>
                                        <p:tgtEl>
                                          <p:spTgt spid="482">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Google Shape;454;p58"/>
          <p:cNvSpPr/>
          <p:nvPr/>
        </p:nvSpPr>
        <p:spPr>
          <a:xfrm>
            <a:off x="0" y="0"/>
            <a:ext cx="914364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489" name="Google Shape;455;p58"/>
          <p:cNvSpPr/>
          <p:nvPr/>
        </p:nvSpPr>
        <p:spPr>
          <a:xfrm>
            <a:off x="852480" y="376560"/>
            <a:ext cx="3992760" cy="739800"/>
          </a:xfrm>
          <a:prstGeom prst="rect">
            <a:avLst/>
          </a:prstGeom>
          <a:noFill/>
          <a:ln w="0">
            <a:noFill/>
          </a:ln>
        </p:spPr>
        <p:style>
          <a:lnRef idx="0"/>
          <a:fillRef idx="0"/>
          <a:effectRef idx="0"/>
          <a:fontRef idx="minor"/>
        </p:style>
        <p:txBody>
          <a:bodyPr lIns="68400" rIns="68400" tIns="34200" bIns="34200" anchor="b">
            <a:normAutofit/>
          </a:bodyPr>
          <a:p>
            <a:pPr>
              <a:lnSpc>
                <a:spcPct val="90000"/>
              </a:lnSpc>
              <a:buNone/>
              <a:tabLst>
                <a:tab algn="l" pos="0"/>
              </a:tabLst>
            </a:pPr>
            <a:r>
              <a:rPr b="0" lang="da-DK" sz="3600" spc="-1" strike="noStrike">
                <a:solidFill>
                  <a:srgbClr val="000000"/>
                </a:solidFill>
                <a:latin typeface="Calibri"/>
                <a:ea typeface="Calibri"/>
              </a:rPr>
              <a:t>B – Breathing </a:t>
            </a:r>
            <a:endParaRPr b="0" lang="da-DK" sz="3600" spc="-1" strike="noStrike">
              <a:latin typeface="Arial"/>
            </a:endParaRPr>
          </a:p>
        </p:txBody>
      </p:sp>
      <p:sp>
        <p:nvSpPr>
          <p:cNvPr id="490" name="Google Shape;456;p58"/>
          <p:cNvSpPr/>
          <p:nvPr/>
        </p:nvSpPr>
        <p:spPr>
          <a:xfrm>
            <a:off x="858600" y="1328040"/>
            <a:ext cx="3985920" cy="3570480"/>
          </a:xfrm>
          <a:prstGeom prst="rect">
            <a:avLst/>
          </a:prstGeom>
          <a:noFill/>
          <a:ln w="0">
            <a:noFill/>
          </a:ln>
        </p:spPr>
        <p:style>
          <a:lnRef idx="0"/>
          <a:fillRef idx="0"/>
          <a:effectRef idx="0"/>
          <a:fontRef idx="minor"/>
        </p:style>
        <p:txBody>
          <a:bodyPr lIns="68400" rIns="68400" tIns="34200" bIns="34200" anchor="t">
            <a:normAutofit/>
          </a:bodyPr>
          <a:p>
            <a:pPr marL="177840" indent="-177480">
              <a:lnSpc>
                <a:spcPct val="90000"/>
              </a:lnSpc>
              <a:buClr>
                <a:srgbClr val="000000"/>
              </a:buClr>
              <a:buFont typeface="Arial"/>
              <a:buChar char="•"/>
            </a:pPr>
            <a:r>
              <a:rPr b="1" lang="da-DK" sz="1800" spc="-1" strike="noStrike">
                <a:solidFill>
                  <a:srgbClr val="000000"/>
                </a:solidFill>
                <a:latin typeface="Calibri"/>
                <a:ea typeface="Calibri"/>
              </a:rPr>
              <a:t>Vurdering af respirationen </a:t>
            </a:r>
            <a:endParaRPr b="0" lang="da-DK" sz="18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Normal vejrtrækning? </a:t>
            </a:r>
            <a:endParaRPr b="0" lang="da-DK" sz="15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Behov for ilt? </a:t>
            </a:r>
            <a:endParaRPr b="0" lang="da-DK" sz="1500" spc="-1" strike="noStrike">
              <a:latin typeface="Arial"/>
            </a:endParaRPr>
          </a:p>
          <a:p>
            <a:pPr marL="177840" indent="-177480">
              <a:lnSpc>
                <a:spcPct val="90000"/>
              </a:lnSpc>
              <a:spcBef>
                <a:spcPts val="799"/>
              </a:spcBef>
              <a:buClr>
                <a:srgbClr val="000000"/>
              </a:buClr>
              <a:buFont typeface="Arial"/>
              <a:buChar char="•"/>
            </a:pPr>
            <a:r>
              <a:rPr b="1" lang="da-DK" sz="1800" spc="-1" strike="noStrike">
                <a:solidFill>
                  <a:srgbClr val="000000"/>
                </a:solidFill>
                <a:latin typeface="Calibri"/>
                <a:ea typeface="Calibri"/>
              </a:rPr>
              <a:t>Hvilke vitale parametre går under B? </a:t>
            </a:r>
            <a:endParaRPr b="0" lang="da-DK" sz="1800" spc="-1" strike="noStrike">
              <a:latin typeface="Arial"/>
            </a:endParaRPr>
          </a:p>
          <a:p>
            <a:pPr lvl="1" marL="520560" indent="-177480">
              <a:lnSpc>
                <a:spcPct val="90000"/>
              </a:lnSpc>
              <a:spcBef>
                <a:spcPts val="400"/>
              </a:spcBef>
              <a:buClr>
                <a:srgbClr val="000000"/>
              </a:buClr>
              <a:buFont typeface="Arial"/>
              <a:buChar char="•"/>
            </a:pPr>
            <a:r>
              <a:rPr b="0" lang="da-DK" sz="1800" spc="-1" strike="noStrike">
                <a:solidFill>
                  <a:srgbClr val="000000"/>
                </a:solidFill>
                <a:latin typeface="Calibri"/>
                <a:ea typeface="Calibri"/>
              </a:rPr>
              <a:t>RF </a:t>
            </a:r>
            <a:endParaRPr b="0" lang="da-DK" sz="1800" spc="-1" strike="noStrike">
              <a:latin typeface="Arial"/>
            </a:endParaRPr>
          </a:p>
          <a:p>
            <a:pPr lvl="1" marL="520560" indent="-177480">
              <a:lnSpc>
                <a:spcPct val="90000"/>
              </a:lnSpc>
              <a:spcBef>
                <a:spcPts val="400"/>
              </a:spcBef>
              <a:buClr>
                <a:srgbClr val="000000"/>
              </a:buClr>
              <a:buFont typeface="Arial"/>
              <a:buChar char="•"/>
            </a:pPr>
            <a:r>
              <a:rPr b="0" lang="da-DK" sz="1800" spc="-1" strike="noStrike">
                <a:solidFill>
                  <a:srgbClr val="000000"/>
                </a:solidFill>
                <a:latin typeface="Calibri"/>
                <a:ea typeface="Calibri"/>
              </a:rPr>
              <a:t>SAT </a:t>
            </a:r>
            <a:endParaRPr b="0" lang="da-DK" sz="1800" spc="-1" strike="noStrike">
              <a:latin typeface="Arial"/>
            </a:endParaRPr>
          </a:p>
          <a:p>
            <a:pPr lvl="1" marL="520560" indent="-177480">
              <a:lnSpc>
                <a:spcPct val="90000"/>
              </a:lnSpc>
              <a:spcBef>
                <a:spcPts val="400"/>
              </a:spcBef>
              <a:buClr>
                <a:srgbClr val="000000"/>
              </a:buClr>
              <a:buFont typeface="Arial"/>
              <a:buChar char="•"/>
            </a:pPr>
            <a:r>
              <a:rPr b="0" lang="da-DK" sz="1800" spc="-1" strike="noStrike">
                <a:solidFill>
                  <a:srgbClr val="000000"/>
                </a:solidFill>
                <a:latin typeface="Calibri"/>
                <a:ea typeface="Calibri"/>
              </a:rPr>
              <a:t>(GCS)</a:t>
            </a:r>
            <a:endParaRPr b="0" lang="da-DK" sz="1800" spc="-1" strike="noStrike">
              <a:latin typeface="Arial"/>
            </a:endParaRPr>
          </a:p>
          <a:p>
            <a:pPr marL="177840" indent="-177480">
              <a:lnSpc>
                <a:spcPct val="90000"/>
              </a:lnSpc>
              <a:spcBef>
                <a:spcPts val="799"/>
              </a:spcBef>
              <a:buClr>
                <a:srgbClr val="000000"/>
              </a:buClr>
              <a:buFont typeface="Arial"/>
              <a:buChar char="•"/>
            </a:pPr>
            <a:r>
              <a:rPr b="1" lang="da-DK" sz="1800" spc="-1" strike="noStrike">
                <a:solidFill>
                  <a:srgbClr val="000000"/>
                </a:solidFill>
                <a:latin typeface="Calibri"/>
                <a:ea typeface="Calibri"/>
              </a:rPr>
              <a:t>Hvilke undersøgelser hører under B? </a:t>
            </a:r>
            <a:endParaRPr b="0" lang="da-DK" sz="1800" spc="-1" strike="noStrike">
              <a:latin typeface="Arial"/>
            </a:endParaRPr>
          </a:p>
          <a:p>
            <a:pPr lvl="1" marL="520560" indent="-177480">
              <a:lnSpc>
                <a:spcPct val="90000"/>
              </a:lnSpc>
              <a:spcBef>
                <a:spcPts val="400"/>
              </a:spcBef>
              <a:buClr>
                <a:srgbClr val="000000"/>
              </a:buClr>
              <a:buFont typeface="Arial"/>
              <a:buChar char="•"/>
            </a:pPr>
            <a:r>
              <a:rPr b="0" lang="da-DK" sz="1800" spc="-1" strike="noStrike">
                <a:solidFill>
                  <a:srgbClr val="000000"/>
                </a:solidFill>
                <a:latin typeface="Calibri"/>
                <a:ea typeface="Calibri"/>
              </a:rPr>
              <a:t>St. p + evt. perkussion </a:t>
            </a:r>
            <a:endParaRPr b="0" lang="da-DK" sz="1800" spc="-1" strike="noStrike">
              <a:latin typeface="Arial"/>
            </a:endParaRPr>
          </a:p>
          <a:p>
            <a:pPr lvl="1" marL="520560" indent="-177480">
              <a:lnSpc>
                <a:spcPct val="90000"/>
              </a:lnSpc>
              <a:spcBef>
                <a:spcPts val="400"/>
              </a:spcBef>
              <a:buClr>
                <a:srgbClr val="000000"/>
              </a:buClr>
              <a:buFont typeface="Arial"/>
              <a:buChar char="•"/>
            </a:pPr>
            <a:r>
              <a:rPr b="0" lang="da-DK" sz="1800" spc="-1" strike="noStrike">
                <a:solidFill>
                  <a:srgbClr val="000000"/>
                </a:solidFill>
                <a:latin typeface="Calibri"/>
                <a:ea typeface="Calibri"/>
              </a:rPr>
              <a:t>A-gas </a:t>
            </a:r>
            <a:endParaRPr b="0" lang="da-DK" sz="1800" spc="-1" strike="noStrike">
              <a:latin typeface="Arial"/>
            </a:endParaRPr>
          </a:p>
          <a:p>
            <a:pPr lvl="1" marL="520560" indent="-177480">
              <a:lnSpc>
                <a:spcPct val="90000"/>
              </a:lnSpc>
              <a:spcBef>
                <a:spcPts val="400"/>
              </a:spcBef>
              <a:buClr>
                <a:srgbClr val="000000"/>
              </a:buClr>
              <a:buFont typeface="Arial"/>
              <a:buChar char="•"/>
            </a:pPr>
            <a:r>
              <a:rPr b="0" lang="da-DK" sz="1800" spc="-1" strike="noStrike">
                <a:solidFill>
                  <a:srgbClr val="000000"/>
                </a:solidFill>
                <a:latin typeface="Calibri"/>
                <a:ea typeface="Calibri"/>
              </a:rPr>
              <a:t>Rgt. thorax </a:t>
            </a:r>
            <a:endParaRPr b="0" lang="da-DK" sz="1800" spc="-1" strike="noStrike">
              <a:latin typeface="Arial"/>
            </a:endParaRPr>
          </a:p>
        </p:txBody>
      </p:sp>
      <p:sp>
        <p:nvSpPr>
          <p:cNvPr id="491" name="Google Shape;457;p58"/>
          <p:cNvSpPr/>
          <p:nvPr/>
        </p:nvSpPr>
        <p:spPr>
          <a:xfrm flipH="1" rot="10800000">
            <a:off x="6087960" y="5143680"/>
            <a:ext cx="306900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fillRef idx="0"/>
          <a:effectRef idx="0"/>
          <a:fontRef idx="minor"/>
        </p:style>
      </p:sp>
      <p:sp>
        <p:nvSpPr>
          <p:cNvPr id="492" name="Google Shape;458;p58"/>
          <p:cNvSpPr/>
          <p:nvPr/>
        </p:nvSpPr>
        <p:spPr>
          <a:xfrm flipH="1" rot="10800000">
            <a:off x="6087960" y="4800960"/>
            <a:ext cx="306900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fillRef idx="0"/>
          <a:effectRef idx="0"/>
          <a:fontRef idx="minor"/>
        </p:style>
      </p:sp>
      <p:sp>
        <p:nvSpPr>
          <p:cNvPr id="493" name="Google Shape;459;p58"/>
          <p:cNvSpPr/>
          <p:nvPr/>
        </p:nvSpPr>
        <p:spPr>
          <a:xfrm flipH="1" rot="10800000">
            <a:off x="6092640" y="4800960"/>
            <a:ext cx="305136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fillRef idx="0"/>
          <a:effectRef idx="0"/>
          <a:fontRef idx="minor"/>
        </p:style>
      </p:sp>
      <p:sp>
        <p:nvSpPr>
          <p:cNvPr id="494" name="Google Shape;460;p58"/>
          <p:cNvSpPr/>
          <p:nvPr/>
        </p:nvSpPr>
        <p:spPr>
          <a:xfrm flipH="1" rot="10800000">
            <a:off x="6087960" y="5143680"/>
            <a:ext cx="270828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fillRef idx="0"/>
          <a:effectRef idx="0"/>
          <a:fontRef idx="minor"/>
        </p:style>
      </p:sp>
      <p:pic>
        <p:nvPicPr>
          <p:cNvPr id="495" name="Google Shape;461;p58" descr=""/>
          <p:cNvPicPr/>
          <p:nvPr/>
        </p:nvPicPr>
        <p:blipFill>
          <a:blip r:embed="rId1"/>
          <a:stretch/>
        </p:blipFill>
        <p:spPr>
          <a:xfrm>
            <a:off x="5306760" y="1019880"/>
            <a:ext cx="3127680" cy="3127680"/>
          </a:xfrm>
          <a:prstGeom prst="rect">
            <a:avLst/>
          </a:prstGeom>
          <a:ln w="0">
            <a:noFill/>
          </a:ln>
        </p:spPr>
      </p:pic>
    </p:spTree>
  </p:cSld>
  <mc:AlternateContent>
    <mc:Choice Requires="p14">
      <p:transition spd="slow" p14:dur="2000"/>
    </mc:Choice>
    <mc:Fallback>
      <p:transition spd="slow"/>
    </mc:Fallback>
  </mc:AlternateContent>
  <p:timing>
    <p:tnLst>
      <p:par>
        <p:cTn id="844" dur="indefinite" restart="never" nodeType="tmRoot">
          <p:childTnLst>
            <p:seq>
              <p:cTn id="845" dur="indefinite" nodeType="mainSeq">
                <p:childTnLst>
                  <p:par>
                    <p:cTn id="846" fill="hold">
                      <p:stCondLst>
                        <p:cond delay="indefinite"/>
                      </p:stCondLst>
                      <p:childTnLst>
                        <p:par>
                          <p:cTn id="847" fill="hold">
                            <p:stCondLst>
                              <p:cond delay="0"/>
                            </p:stCondLst>
                            <p:childTnLst>
                              <p:par>
                                <p:cTn id="848" nodeType="clickEffect" fill="hold" presetClass="entr" presetID="10">
                                  <p:stCondLst>
                                    <p:cond delay="0"/>
                                  </p:stCondLst>
                                  <p:childTnLst>
                                    <p:set>
                                      <p:cBhvr>
                                        <p:cTn id="849" dur="1" fill="hold">
                                          <p:stCondLst>
                                            <p:cond delay="0"/>
                                          </p:stCondLst>
                                        </p:cTn>
                                        <p:tgtEl>
                                          <p:spTgt spid="490">
                                            <p:txEl>
                                              <p:pRg st="0" end="0"/>
                                            </p:txEl>
                                          </p:spTgt>
                                        </p:tgtEl>
                                        <p:attrNameLst>
                                          <p:attrName>style.visibility</p:attrName>
                                        </p:attrNameLst>
                                      </p:cBhvr>
                                      <p:to>
                                        <p:strVal val="visible"/>
                                      </p:to>
                                    </p:set>
                                    <p:animEffect filter="fade" transition="in">
                                      <p:cBhvr additive="repl">
                                        <p:cTn id="850" dur="1"/>
                                        <p:tgtEl>
                                          <p:spTgt spid="490">
                                            <p:txEl>
                                              <p:pRg st="0" end="0"/>
                                            </p:txEl>
                                          </p:spTgt>
                                        </p:tgtEl>
                                      </p:cBhvr>
                                    </p:animEffect>
                                  </p:childTnLst>
                                </p:cTn>
                              </p:par>
                            </p:childTnLst>
                          </p:cTn>
                        </p:par>
                      </p:childTnLst>
                    </p:cTn>
                  </p:par>
                  <p:par>
                    <p:cTn id="851" fill="hold">
                      <p:stCondLst>
                        <p:cond delay="indefinite"/>
                      </p:stCondLst>
                      <p:childTnLst>
                        <p:par>
                          <p:cTn id="852" fill="hold">
                            <p:stCondLst>
                              <p:cond delay="0"/>
                            </p:stCondLst>
                            <p:childTnLst>
                              <p:par>
                                <p:cTn id="853" nodeType="clickEffect" fill="hold" presetClass="entr" presetID="10">
                                  <p:stCondLst>
                                    <p:cond delay="0"/>
                                  </p:stCondLst>
                                  <p:childTnLst>
                                    <p:set>
                                      <p:cBhvr>
                                        <p:cTn id="854" dur="1" fill="hold">
                                          <p:stCondLst>
                                            <p:cond delay="0"/>
                                          </p:stCondLst>
                                        </p:cTn>
                                        <p:tgtEl>
                                          <p:spTgt spid="490">
                                            <p:txEl>
                                              <p:pRg st="1" end="1"/>
                                            </p:txEl>
                                          </p:spTgt>
                                        </p:tgtEl>
                                        <p:attrNameLst>
                                          <p:attrName>style.visibility</p:attrName>
                                        </p:attrNameLst>
                                      </p:cBhvr>
                                      <p:to>
                                        <p:strVal val="visible"/>
                                      </p:to>
                                    </p:set>
                                    <p:animEffect filter="fade" transition="in">
                                      <p:cBhvr additive="repl">
                                        <p:cTn id="855" dur="1"/>
                                        <p:tgtEl>
                                          <p:spTgt spid="490">
                                            <p:txEl>
                                              <p:pRg st="1" end="1"/>
                                            </p:txEl>
                                          </p:spTgt>
                                        </p:tgtEl>
                                      </p:cBhvr>
                                    </p:animEffect>
                                  </p:childTnLst>
                                </p:cTn>
                              </p:par>
                            </p:childTnLst>
                          </p:cTn>
                        </p:par>
                      </p:childTnLst>
                    </p:cTn>
                  </p:par>
                  <p:par>
                    <p:cTn id="856" fill="hold">
                      <p:stCondLst>
                        <p:cond delay="indefinite"/>
                      </p:stCondLst>
                      <p:childTnLst>
                        <p:par>
                          <p:cTn id="857" fill="hold">
                            <p:stCondLst>
                              <p:cond delay="0"/>
                            </p:stCondLst>
                            <p:childTnLst>
                              <p:par>
                                <p:cTn id="858" nodeType="clickEffect" fill="hold" presetClass="entr" presetID="10">
                                  <p:stCondLst>
                                    <p:cond delay="0"/>
                                  </p:stCondLst>
                                  <p:childTnLst>
                                    <p:set>
                                      <p:cBhvr>
                                        <p:cTn id="859" dur="1" fill="hold">
                                          <p:stCondLst>
                                            <p:cond delay="0"/>
                                          </p:stCondLst>
                                        </p:cTn>
                                        <p:tgtEl>
                                          <p:spTgt spid="490">
                                            <p:txEl>
                                              <p:pRg st="2" end="2"/>
                                            </p:txEl>
                                          </p:spTgt>
                                        </p:tgtEl>
                                        <p:attrNameLst>
                                          <p:attrName>style.visibility</p:attrName>
                                        </p:attrNameLst>
                                      </p:cBhvr>
                                      <p:to>
                                        <p:strVal val="visible"/>
                                      </p:to>
                                    </p:set>
                                    <p:animEffect filter="fade" transition="in">
                                      <p:cBhvr additive="repl">
                                        <p:cTn id="860" dur="1"/>
                                        <p:tgtEl>
                                          <p:spTgt spid="490">
                                            <p:txEl>
                                              <p:pRg st="2" end="2"/>
                                            </p:txEl>
                                          </p:spTgt>
                                        </p:tgtEl>
                                      </p:cBhvr>
                                    </p:animEffect>
                                  </p:childTnLst>
                                </p:cTn>
                              </p:par>
                            </p:childTnLst>
                          </p:cTn>
                        </p:par>
                      </p:childTnLst>
                    </p:cTn>
                  </p:par>
                  <p:par>
                    <p:cTn id="861" fill="hold">
                      <p:stCondLst>
                        <p:cond delay="indefinite"/>
                      </p:stCondLst>
                      <p:childTnLst>
                        <p:par>
                          <p:cTn id="862" fill="hold">
                            <p:stCondLst>
                              <p:cond delay="0"/>
                            </p:stCondLst>
                            <p:childTnLst>
                              <p:par>
                                <p:cTn id="863" nodeType="clickEffect" fill="hold" presetClass="entr" presetID="10">
                                  <p:stCondLst>
                                    <p:cond delay="0"/>
                                  </p:stCondLst>
                                  <p:childTnLst>
                                    <p:set>
                                      <p:cBhvr>
                                        <p:cTn id="864" dur="1" fill="hold">
                                          <p:stCondLst>
                                            <p:cond delay="0"/>
                                          </p:stCondLst>
                                        </p:cTn>
                                        <p:tgtEl>
                                          <p:spTgt spid="490">
                                            <p:txEl>
                                              <p:pRg st="3" end="3"/>
                                            </p:txEl>
                                          </p:spTgt>
                                        </p:tgtEl>
                                        <p:attrNameLst>
                                          <p:attrName>style.visibility</p:attrName>
                                        </p:attrNameLst>
                                      </p:cBhvr>
                                      <p:to>
                                        <p:strVal val="visible"/>
                                      </p:to>
                                    </p:set>
                                    <p:animEffect filter="fade" transition="in">
                                      <p:cBhvr additive="repl">
                                        <p:cTn id="865" dur="1"/>
                                        <p:tgtEl>
                                          <p:spTgt spid="490">
                                            <p:txEl>
                                              <p:pRg st="3" end="3"/>
                                            </p:txEl>
                                          </p:spTgt>
                                        </p:tgtEl>
                                      </p:cBhvr>
                                    </p:animEffect>
                                  </p:childTnLst>
                                </p:cTn>
                              </p:par>
                            </p:childTnLst>
                          </p:cTn>
                        </p:par>
                      </p:childTnLst>
                    </p:cTn>
                  </p:par>
                  <p:par>
                    <p:cTn id="866" fill="hold">
                      <p:stCondLst>
                        <p:cond delay="indefinite"/>
                      </p:stCondLst>
                      <p:childTnLst>
                        <p:par>
                          <p:cTn id="867" fill="hold">
                            <p:stCondLst>
                              <p:cond delay="0"/>
                            </p:stCondLst>
                            <p:childTnLst>
                              <p:par>
                                <p:cTn id="868" nodeType="clickEffect" fill="hold" presetClass="entr" presetID="10">
                                  <p:stCondLst>
                                    <p:cond delay="0"/>
                                  </p:stCondLst>
                                  <p:childTnLst>
                                    <p:set>
                                      <p:cBhvr>
                                        <p:cTn id="869" dur="1" fill="hold">
                                          <p:stCondLst>
                                            <p:cond delay="0"/>
                                          </p:stCondLst>
                                        </p:cTn>
                                        <p:tgtEl>
                                          <p:spTgt spid="490">
                                            <p:txEl>
                                              <p:pRg st="4" end="4"/>
                                            </p:txEl>
                                          </p:spTgt>
                                        </p:tgtEl>
                                        <p:attrNameLst>
                                          <p:attrName>style.visibility</p:attrName>
                                        </p:attrNameLst>
                                      </p:cBhvr>
                                      <p:to>
                                        <p:strVal val="visible"/>
                                      </p:to>
                                    </p:set>
                                    <p:animEffect filter="fade" transition="in">
                                      <p:cBhvr additive="repl">
                                        <p:cTn id="870" dur="1"/>
                                        <p:tgtEl>
                                          <p:spTgt spid="490">
                                            <p:txEl>
                                              <p:pRg st="4" end="4"/>
                                            </p:txEl>
                                          </p:spTgt>
                                        </p:tgtEl>
                                      </p:cBhvr>
                                    </p:animEffect>
                                  </p:childTnLst>
                                </p:cTn>
                              </p:par>
                            </p:childTnLst>
                          </p:cTn>
                        </p:par>
                      </p:childTnLst>
                    </p:cTn>
                  </p:par>
                  <p:par>
                    <p:cTn id="871" fill="hold">
                      <p:stCondLst>
                        <p:cond delay="indefinite"/>
                      </p:stCondLst>
                      <p:childTnLst>
                        <p:par>
                          <p:cTn id="872" fill="hold">
                            <p:stCondLst>
                              <p:cond delay="0"/>
                            </p:stCondLst>
                            <p:childTnLst>
                              <p:par>
                                <p:cTn id="873" nodeType="clickEffect" fill="hold" presetClass="entr" presetID="10">
                                  <p:stCondLst>
                                    <p:cond delay="0"/>
                                  </p:stCondLst>
                                  <p:childTnLst>
                                    <p:set>
                                      <p:cBhvr>
                                        <p:cTn id="874" dur="1" fill="hold">
                                          <p:stCondLst>
                                            <p:cond delay="0"/>
                                          </p:stCondLst>
                                        </p:cTn>
                                        <p:tgtEl>
                                          <p:spTgt spid="490">
                                            <p:txEl>
                                              <p:pRg st="5" end="5"/>
                                            </p:txEl>
                                          </p:spTgt>
                                        </p:tgtEl>
                                        <p:attrNameLst>
                                          <p:attrName>style.visibility</p:attrName>
                                        </p:attrNameLst>
                                      </p:cBhvr>
                                      <p:to>
                                        <p:strVal val="visible"/>
                                      </p:to>
                                    </p:set>
                                    <p:animEffect filter="fade" transition="in">
                                      <p:cBhvr additive="repl">
                                        <p:cTn id="875" dur="1"/>
                                        <p:tgtEl>
                                          <p:spTgt spid="490">
                                            <p:txEl>
                                              <p:pRg st="5" end="5"/>
                                            </p:txEl>
                                          </p:spTgt>
                                        </p:tgtEl>
                                      </p:cBhvr>
                                    </p:animEffect>
                                  </p:childTnLst>
                                </p:cTn>
                              </p:par>
                            </p:childTnLst>
                          </p:cTn>
                        </p:par>
                      </p:childTnLst>
                    </p:cTn>
                  </p:par>
                  <p:par>
                    <p:cTn id="876" fill="hold">
                      <p:stCondLst>
                        <p:cond delay="indefinite"/>
                      </p:stCondLst>
                      <p:childTnLst>
                        <p:par>
                          <p:cTn id="877" fill="hold">
                            <p:stCondLst>
                              <p:cond delay="0"/>
                            </p:stCondLst>
                            <p:childTnLst>
                              <p:par>
                                <p:cTn id="878" nodeType="clickEffect" fill="hold" presetClass="entr" presetID="10">
                                  <p:stCondLst>
                                    <p:cond delay="0"/>
                                  </p:stCondLst>
                                  <p:childTnLst>
                                    <p:set>
                                      <p:cBhvr>
                                        <p:cTn id="879" dur="1" fill="hold">
                                          <p:stCondLst>
                                            <p:cond delay="0"/>
                                          </p:stCondLst>
                                        </p:cTn>
                                        <p:tgtEl>
                                          <p:spTgt spid="490">
                                            <p:txEl>
                                              <p:pRg st="6" end="6"/>
                                            </p:txEl>
                                          </p:spTgt>
                                        </p:tgtEl>
                                        <p:attrNameLst>
                                          <p:attrName>style.visibility</p:attrName>
                                        </p:attrNameLst>
                                      </p:cBhvr>
                                      <p:to>
                                        <p:strVal val="visible"/>
                                      </p:to>
                                    </p:set>
                                    <p:animEffect filter="fade" transition="in">
                                      <p:cBhvr additive="repl">
                                        <p:cTn id="880" dur="1"/>
                                        <p:tgtEl>
                                          <p:spTgt spid="490">
                                            <p:txEl>
                                              <p:pRg st="6" end="6"/>
                                            </p:txEl>
                                          </p:spTgt>
                                        </p:tgtEl>
                                      </p:cBhvr>
                                    </p:animEffect>
                                  </p:childTnLst>
                                </p:cTn>
                              </p:par>
                            </p:childTnLst>
                          </p:cTn>
                        </p:par>
                      </p:childTnLst>
                    </p:cTn>
                  </p:par>
                  <p:par>
                    <p:cTn id="881" fill="hold">
                      <p:stCondLst>
                        <p:cond delay="indefinite"/>
                      </p:stCondLst>
                      <p:childTnLst>
                        <p:par>
                          <p:cTn id="882" fill="hold">
                            <p:stCondLst>
                              <p:cond delay="0"/>
                            </p:stCondLst>
                            <p:childTnLst>
                              <p:par>
                                <p:cTn id="883" nodeType="clickEffect" fill="hold" presetClass="entr" presetID="10">
                                  <p:stCondLst>
                                    <p:cond delay="0"/>
                                  </p:stCondLst>
                                  <p:childTnLst>
                                    <p:set>
                                      <p:cBhvr>
                                        <p:cTn id="884" dur="1" fill="hold">
                                          <p:stCondLst>
                                            <p:cond delay="0"/>
                                          </p:stCondLst>
                                        </p:cTn>
                                        <p:tgtEl>
                                          <p:spTgt spid="490">
                                            <p:txEl>
                                              <p:pRg st="7" end="7"/>
                                            </p:txEl>
                                          </p:spTgt>
                                        </p:tgtEl>
                                        <p:attrNameLst>
                                          <p:attrName>style.visibility</p:attrName>
                                        </p:attrNameLst>
                                      </p:cBhvr>
                                      <p:to>
                                        <p:strVal val="visible"/>
                                      </p:to>
                                    </p:set>
                                    <p:animEffect filter="fade" transition="in">
                                      <p:cBhvr additive="repl">
                                        <p:cTn id="885" dur="1"/>
                                        <p:tgtEl>
                                          <p:spTgt spid="490">
                                            <p:txEl>
                                              <p:pRg st="7" end="7"/>
                                            </p:txEl>
                                          </p:spTgt>
                                        </p:tgtEl>
                                      </p:cBhvr>
                                    </p:animEffect>
                                  </p:childTnLst>
                                </p:cTn>
                              </p:par>
                            </p:childTnLst>
                          </p:cTn>
                        </p:par>
                      </p:childTnLst>
                    </p:cTn>
                  </p:par>
                  <p:par>
                    <p:cTn id="886" fill="hold">
                      <p:stCondLst>
                        <p:cond delay="indefinite"/>
                      </p:stCondLst>
                      <p:childTnLst>
                        <p:par>
                          <p:cTn id="887" fill="hold">
                            <p:stCondLst>
                              <p:cond delay="0"/>
                            </p:stCondLst>
                            <p:childTnLst>
                              <p:par>
                                <p:cTn id="888" nodeType="clickEffect" fill="hold" presetClass="entr" presetID="10">
                                  <p:stCondLst>
                                    <p:cond delay="0"/>
                                  </p:stCondLst>
                                  <p:childTnLst>
                                    <p:set>
                                      <p:cBhvr>
                                        <p:cTn id="889" dur="1" fill="hold">
                                          <p:stCondLst>
                                            <p:cond delay="0"/>
                                          </p:stCondLst>
                                        </p:cTn>
                                        <p:tgtEl>
                                          <p:spTgt spid="490">
                                            <p:txEl>
                                              <p:pRg st="8" end="8"/>
                                            </p:txEl>
                                          </p:spTgt>
                                        </p:tgtEl>
                                        <p:attrNameLst>
                                          <p:attrName>style.visibility</p:attrName>
                                        </p:attrNameLst>
                                      </p:cBhvr>
                                      <p:to>
                                        <p:strVal val="visible"/>
                                      </p:to>
                                    </p:set>
                                    <p:animEffect filter="fade" transition="in">
                                      <p:cBhvr additive="repl">
                                        <p:cTn id="890" dur="1"/>
                                        <p:tgtEl>
                                          <p:spTgt spid="490">
                                            <p:txEl>
                                              <p:pRg st="8" end="8"/>
                                            </p:txEl>
                                          </p:spTgt>
                                        </p:tgtEl>
                                      </p:cBhvr>
                                    </p:animEffect>
                                  </p:childTnLst>
                                </p:cTn>
                              </p:par>
                            </p:childTnLst>
                          </p:cTn>
                        </p:par>
                      </p:childTnLst>
                    </p:cTn>
                  </p:par>
                  <p:par>
                    <p:cTn id="891" fill="hold">
                      <p:stCondLst>
                        <p:cond delay="indefinite"/>
                      </p:stCondLst>
                      <p:childTnLst>
                        <p:par>
                          <p:cTn id="892" fill="hold">
                            <p:stCondLst>
                              <p:cond delay="0"/>
                            </p:stCondLst>
                            <p:childTnLst>
                              <p:par>
                                <p:cTn id="893" nodeType="clickEffect" fill="hold" presetClass="entr" presetID="10">
                                  <p:stCondLst>
                                    <p:cond delay="0"/>
                                  </p:stCondLst>
                                  <p:childTnLst>
                                    <p:set>
                                      <p:cBhvr>
                                        <p:cTn id="894" dur="1" fill="hold">
                                          <p:stCondLst>
                                            <p:cond delay="0"/>
                                          </p:stCondLst>
                                        </p:cTn>
                                        <p:tgtEl>
                                          <p:spTgt spid="490">
                                            <p:txEl>
                                              <p:pRg st="9" end="9"/>
                                            </p:txEl>
                                          </p:spTgt>
                                        </p:tgtEl>
                                        <p:attrNameLst>
                                          <p:attrName>style.visibility</p:attrName>
                                        </p:attrNameLst>
                                      </p:cBhvr>
                                      <p:to>
                                        <p:strVal val="visible"/>
                                      </p:to>
                                    </p:set>
                                    <p:animEffect filter="fade" transition="in">
                                      <p:cBhvr additive="repl">
                                        <p:cTn id="895" dur="1"/>
                                        <p:tgtEl>
                                          <p:spTgt spid="490">
                                            <p:txEl>
                                              <p:pRg st="9" end="9"/>
                                            </p:txEl>
                                          </p:spTgt>
                                        </p:tgtEl>
                                      </p:cBhvr>
                                    </p:animEffect>
                                  </p:childTnLst>
                                </p:cTn>
                              </p:par>
                            </p:childTnLst>
                          </p:cTn>
                        </p:par>
                      </p:childTnLst>
                    </p:cTn>
                  </p:par>
                  <p:par>
                    <p:cTn id="896" fill="hold">
                      <p:stCondLst>
                        <p:cond delay="indefinite"/>
                      </p:stCondLst>
                      <p:childTnLst>
                        <p:par>
                          <p:cTn id="897" fill="hold">
                            <p:stCondLst>
                              <p:cond delay="0"/>
                            </p:stCondLst>
                            <p:childTnLst>
                              <p:par>
                                <p:cTn id="898" nodeType="clickEffect" fill="hold" presetClass="entr" presetID="10">
                                  <p:stCondLst>
                                    <p:cond delay="0"/>
                                  </p:stCondLst>
                                  <p:childTnLst>
                                    <p:set>
                                      <p:cBhvr>
                                        <p:cTn id="899" dur="1" fill="hold">
                                          <p:stCondLst>
                                            <p:cond delay="0"/>
                                          </p:stCondLst>
                                        </p:cTn>
                                        <p:tgtEl>
                                          <p:spTgt spid="490">
                                            <p:txEl>
                                              <p:pRg st="10" end="10"/>
                                            </p:txEl>
                                          </p:spTgt>
                                        </p:tgtEl>
                                        <p:attrNameLst>
                                          <p:attrName>style.visibility</p:attrName>
                                        </p:attrNameLst>
                                      </p:cBhvr>
                                      <p:to>
                                        <p:strVal val="visible"/>
                                      </p:to>
                                    </p:set>
                                    <p:animEffect filter="fade" transition="in">
                                      <p:cBhvr additive="repl">
                                        <p:cTn id="900" dur="1"/>
                                        <p:tgtEl>
                                          <p:spTgt spid="490">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Google Shape;466;p59"/>
          <p:cNvSpPr/>
          <p:nvPr/>
        </p:nvSpPr>
        <p:spPr>
          <a:xfrm>
            <a:off x="0" y="0"/>
            <a:ext cx="914364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497" name="Google Shape;467;p59"/>
          <p:cNvSpPr/>
          <p:nvPr/>
        </p:nvSpPr>
        <p:spPr>
          <a:xfrm>
            <a:off x="852480" y="376560"/>
            <a:ext cx="3992760" cy="739800"/>
          </a:xfrm>
          <a:prstGeom prst="rect">
            <a:avLst/>
          </a:prstGeom>
          <a:noFill/>
          <a:ln w="0">
            <a:noFill/>
          </a:ln>
        </p:spPr>
        <p:style>
          <a:lnRef idx="0"/>
          <a:fillRef idx="0"/>
          <a:effectRef idx="0"/>
          <a:fontRef idx="minor"/>
        </p:style>
        <p:txBody>
          <a:bodyPr lIns="68400" rIns="68400" tIns="34200" bIns="34200" anchor="b">
            <a:normAutofit/>
          </a:bodyPr>
          <a:p>
            <a:pPr>
              <a:lnSpc>
                <a:spcPct val="90000"/>
              </a:lnSpc>
              <a:buNone/>
              <a:tabLst>
                <a:tab algn="l" pos="0"/>
              </a:tabLst>
            </a:pPr>
            <a:r>
              <a:rPr b="0" lang="da-DK" sz="3600" spc="-1" strike="noStrike">
                <a:solidFill>
                  <a:srgbClr val="000000"/>
                </a:solidFill>
                <a:latin typeface="Calibri"/>
                <a:ea typeface="Calibri"/>
              </a:rPr>
              <a:t>C – Circulation </a:t>
            </a:r>
            <a:endParaRPr b="0" lang="da-DK" sz="3600" spc="-1" strike="noStrike">
              <a:latin typeface="Arial"/>
            </a:endParaRPr>
          </a:p>
        </p:txBody>
      </p:sp>
      <p:sp>
        <p:nvSpPr>
          <p:cNvPr id="498" name="Google Shape;468;p59"/>
          <p:cNvSpPr/>
          <p:nvPr/>
        </p:nvSpPr>
        <p:spPr>
          <a:xfrm>
            <a:off x="858600" y="1404360"/>
            <a:ext cx="3985920" cy="3477600"/>
          </a:xfrm>
          <a:prstGeom prst="rect">
            <a:avLst/>
          </a:prstGeom>
          <a:noFill/>
          <a:ln w="0">
            <a:noFill/>
          </a:ln>
        </p:spPr>
        <p:style>
          <a:lnRef idx="0"/>
          <a:fillRef idx="0"/>
          <a:effectRef idx="0"/>
          <a:fontRef idx="minor"/>
        </p:style>
        <p:txBody>
          <a:bodyPr lIns="68400" rIns="68400" tIns="34200" bIns="34200" anchor="t">
            <a:normAutofit fontScale="90000"/>
          </a:bodyPr>
          <a:p>
            <a:pPr marL="177840" indent="-171000">
              <a:lnSpc>
                <a:spcPct val="90000"/>
              </a:lnSpc>
              <a:buClr>
                <a:srgbClr val="000000"/>
              </a:buClr>
              <a:buFont typeface="Arial"/>
              <a:buChar char="•"/>
            </a:pPr>
            <a:r>
              <a:rPr b="1" lang="da-DK" sz="1500" spc="-1" strike="noStrike">
                <a:solidFill>
                  <a:srgbClr val="000000"/>
                </a:solidFill>
                <a:latin typeface="Calibri"/>
                <a:ea typeface="Calibri"/>
              </a:rPr>
              <a:t>Vurdering af kredsløbet</a:t>
            </a:r>
            <a:endParaRPr b="0" lang="da-DK" sz="15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Tegn til akut blødning?</a:t>
            </a:r>
            <a:endParaRPr b="0" lang="da-DK" sz="15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Tegn til shock? </a:t>
            </a:r>
            <a:endParaRPr b="0" lang="da-DK" sz="15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Tegn til sepsis? </a:t>
            </a:r>
            <a:endParaRPr b="0" lang="da-DK" sz="15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Behov for blod eller væske? </a:t>
            </a:r>
            <a:endParaRPr b="0" lang="da-DK" sz="1500" spc="-1" strike="noStrike">
              <a:latin typeface="Arial"/>
            </a:endParaRPr>
          </a:p>
          <a:p>
            <a:pPr marL="177840" indent="-171000">
              <a:lnSpc>
                <a:spcPct val="90000"/>
              </a:lnSpc>
              <a:spcBef>
                <a:spcPts val="799"/>
              </a:spcBef>
              <a:buClr>
                <a:srgbClr val="000000"/>
              </a:buClr>
              <a:buFont typeface="Arial"/>
              <a:buChar char="•"/>
            </a:pPr>
            <a:r>
              <a:rPr b="1" lang="da-DK" sz="1500" spc="-1" strike="noStrike">
                <a:solidFill>
                  <a:srgbClr val="000000"/>
                </a:solidFill>
                <a:latin typeface="Calibri"/>
                <a:ea typeface="Calibri"/>
              </a:rPr>
              <a:t>Hvilke vitale værdier hører under C? </a:t>
            </a:r>
            <a:endParaRPr b="0" lang="da-DK" sz="15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Puls </a:t>
            </a:r>
            <a:endParaRPr b="0" lang="da-DK" sz="15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BT </a:t>
            </a:r>
            <a:endParaRPr b="0" lang="da-DK" sz="1500" spc="-1" strike="noStrike">
              <a:latin typeface="Arial"/>
            </a:endParaRPr>
          </a:p>
          <a:p>
            <a:pPr marL="177840" indent="-171000">
              <a:lnSpc>
                <a:spcPct val="90000"/>
              </a:lnSpc>
              <a:spcBef>
                <a:spcPts val="799"/>
              </a:spcBef>
              <a:buClr>
                <a:srgbClr val="000000"/>
              </a:buClr>
              <a:buFont typeface="Arial"/>
              <a:buChar char="•"/>
            </a:pPr>
            <a:r>
              <a:rPr b="1" lang="da-DK" sz="1500" spc="-1" strike="noStrike">
                <a:solidFill>
                  <a:srgbClr val="000000"/>
                </a:solidFill>
                <a:latin typeface="Calibri"/>
                <a:ea typeface="Calibri"/>
              </a:rPr>
              <a:t>Hvilke undersøgelser hører under C? </a:t>
            </a:r>
            <a:endParaRPr b="0" lang="da-DK" sz="15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St. c </a:t>
            </a:r>
            <a:endParaRPr b="0" lang="da-DK" sz="15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Evt. telemetri/EKG</a:t>
            </a:r>
            <a:endParaRPr b="0" lang="da-DK" sz="15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Evt. rektaleksploration </a:t>
            </a:r>
            <a:endParaRPr b="0" lang="da-DK" sz="1500" spc="-1" strike="noStrike">
              <a:latin typeface="Arial"/>
            </a:endParaRPr>
          </a:p>
          <a:p>
            <a:pPr lvl="1" marL="520560" indent="-171000">
              <a:lnSpc>
                <a:spcPct val="90000"/>
              </a:lnSpc>
              <a:spcBef>
                <a:spcPts val="400"/>
              </a:spcBef>
              <a:buClr>
                <a:srgbClr val="000000"/>
              </a:buClr>
              <a:buFont typeface="Arial"/>
              <a:buChar char="•"/>
            </a:pPr>
            <a:r>
              <a:rPr b="0" lang="da-DK" sz="1500" spc="-1" strike="noStrike">
                <a:solidFill>
                  <a:srgbClr val="000000"/>
                </a:solidFill>
                <a:latin typeface="Calibri"/>
                <a:ea typeface="Calibri"/>
              </a:rPr>
              <a:t>Evt. CT </a:t>
            </a:r>
            <a:endParaRPr b="0" lang="da-DK" sz="1500" spc="-1" strike="noStrike">
              <a:latin typeface="Arial"/>
            </a:endParaRPr>
          </a:p>
          <a:p>
            <a:pPr lvl="1" marL="520560" indent="-183960">
              <a:lnSpc>
                <a:spcPct val="90000"/>
              </a:lnSpc>
              <a:spcBef>
                <a:spcPts val="400"/>
              </a:spcBef>
              <a:buClr>
                <a:srgbClr val="000000"/>
              </a:buClr>
              <a:buFont typeface="Arial"/>
              <a:buChar char="•"/>
            </a:pPr>
            <a:r>
              <a:rPr b="0" lang="da-DK" sz="1100" spc="-1" strike="noStrike">
                <a:solidFill>
                  <a:srgbClr val="000000"/>
                </a:solidFill>
                <a:latin typeface="Calibri"/>
                <a:ea typeface="Calibri"/>
              </a:rPr>
              <a:t> </a:t>
            </a:r>
            <a:endParaRPr b="0" lang="da-DK" sz="1100" spc="-1" strike="noStrike">
              <a:latin typeface="Arial"/>
            </a:endParaRPr>
          </a:p>
          <a:p>
            <a:pPr lvl="1" marL="520560" indent="-183960">
              <a:lnSpc>
                <a:spcPct val="90000"/>
              </a:lnSpc>
              <a:spcBef>
                <a:spcPts val="400"/>
              </a:spcBef>
              <a:buClr>
                <a:srgbClr val="000000"/>
              </a:buClr>
              <a:buFont typeface="Arial"/>
              <a:buChar char="•"/>
            </a:pPr>
            <a:r>
              <a:rPr b="0" lang="da-DK" sz="1100" spc="-1" strike="noStrike">
                <a:solidFill>
                  <a:srgbClr val="000000"/>
                </a:solidFill>
                <a:latin typeface="Calibri"/>
                <a:ea typeface="Calibri"/>
              </a:rPr>
              <a:t> </a:t>
            </a:r>
            <a:endParaRPr b="0" lang="da-DK" sz="1100" spc="-1" strike="noStrike">
              <a:latin typeface="Arial"/>
            </a:endParaRPr>
          </a:p>
        </p:txBody>
      </p:sp>
      <p:sp>
        <p:nvSpPr>
          <p:cNvPr id="499" name="Google Shape;469;p59"/>
          <p:cNvSpPr/>
          <p:nvPr/>
        </p:nvSpPr>
        <p:spPr>
          <a:xfrm flipH="1" rot="10800000">
            <a:off x="6087960" y="5143680"/>
            <a:ext cx="306900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fillRef idx="0"/>
          <a:effectRef idx="0"/>
          <a:fontRef idx="minor"/>
        </p:style>
      </p:sp>
      <p:sp>
        <p:nvSpPr>
          <p:cNvPr id="500" name="Google Shape;470;p59"/>
          <p:cNvSpPr/>
          <p:nvPr/>
        </p:nvSpPr>
        <p:spPr>
          <a:xfrm flipH="1" rot="10800000">
            <a:off x="6087960" y="4800960"/>
            <a:ext cx="306900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fillRef idx="0"/>
          <a:effectRef idx="0"/>
          <a:fontRef idx="minor"/>
        </p:style>
      </p:sp>
      <p:sp>
        <p:nvSpPr>
          <p:cNvPr id="501" name="Google Shape;471;p59"/>
          <p:cNvSpPr/>
          <p:nvPr/>
        </p:nvSpPr>
        <p:spPr>
          <a:xfrm flipH="1" rot="10800000">
            <a:off x="6092640" y="4800960"/>
            <a:ext cx="305136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fillRef idx="0"/>
          <a:effectRef idx="0"/>
          <a:fontRef idx="minor"/>
        </p:style>
      </p:sp>
      <p:sp>
        <p:nvSpPr>
          <p:cNvPr id="502" name="Google Shape;472;p59"/>
          <p:cNvSpPr/>
          <p:nvPr/>
        </p:nvSpPr>
        <p:spPr>
          <a:xfrm flipH="1" rot="10800000">
            <a:off x="6087960" y="5143680"/>
            <a:ext cx="270828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fillRef idx="0"/>
          <a:effectRef idx="0"/>
          <a:fontRef idx="minor"/>
        </p:style>
      </p:sp>
      <p:pic>
        <p:nvPicPr>
          <p:cNvPr id="503" name="Google Shape;473;p59" descr=""/>
          <p:cNvPicPr/>
          <p:nvPr/>
        </p:nvPicPr>
        <p:blipFill>
          <a:blip r:embed="rId1"/>
          <a:srcRect l="8617" t="0" r="10322" b="0"/>
          <a:stretch/>
        </p:blipFill>
        <p:spPr>
          <a:xfrm>
            <a:off x="5306760" y="1292760"/>
            <a:ext cx="3127680" cy="2581560"/>
          </a:xfrm>
          <a:prstGeom prst="rect">
            <a:avLst/>
          </a:prstGeom>
          <a:ln w="0">
            <a:noFill/>
          </a:ln>
        </p:spPr>
      </p:pic>
    </p:spTree>
  </p:cSld>
  <mc:AlternateContent>
    <mc:Choice Requires="p14">
      <p:transition spd="slow" p14:dur="2000"/>
    </mc:Choice>
    <mc:Fallback>
      <p:transition spd="slow"/>
    </mc:Fallback>
  </mc:AlternateContent>
  <p:timing>
    <p:tnLst>
      <p:par>
        <p:cTn id="901" dur="indefinite" restart="never" nodeType="tmRoot">
          <p:childTnLst>
            <p:seq>
              <p:cTn id="902" dur="indefinite" nodeType="mainSeq">
                <p:childTnLst>
                  <p:par>
                    <p:cTn id="903" fill="hold">
                      <p:stCondLst>
                        <p:cond delay="indefinite"/>
                      </p:stCondLst>
                      <p:childTnLst>
                        <p:par>
                          <p:cTn id="904" fill="hold">
                            <p:stCondLst>
                              <p:cond delay="0"/>
                            </p:stCondLst>
                            <p:childTnLst>
                              <p:par>
                                <p:cTn id="905" nodeType="clickEffect" fill="hold" presetClass="entr" presetID="10">
                                  <p:stCondLst>
                                    <p:cond delay="0"/>
                                  </p:stCondLst>
                                  <p:childTnLst>
                                    <p:set>
                                      <p:cBhvr>
                                        <p:cTn id="906" dur="1" fill="hold">
                                          <p:stCondLst>
                                            <p:cond delay="0"/>
                                          </p:stCondLst>
                                        </p:cTn>
                                        <p:tgtEl>
                                          <p:spTgt spid="498">
                                            <p:txEl>
                                              <p:pRg st="0" end="0"/>
                                            </p:txEl>
                                          </p:spTgt>
                                        </p:tgtEl>
                                        <p:attrNameLst>
                                          <p:attrName>style.visibility</p:attrName>
                                        </p:attrNameLst>
                                      </p:cBhvr>
                                      <p:to>
                                        <p:strVal val="visible"/>
                                      </p:to>
                                    </p:set>
                                    <p:animEffect filter="fade" transition="in">
                                      <p:cBhvr additive="repl">
                                        <p:cTn id="907" dur="1"/>
                                        <p:tgtEl>
                                          <p:spTgt spid="498">
                                            <p:txEl>
                                              <p:pRg st="0" end="0"/>
                                            </p:txEl>
                                          </p:spTgt>
                                        </p:tgtEl>
                                      </p:cBhvr>
                                    </p:animEffect>
                                  </p:childTnLst>
                                </p:cTn>
                              </p:par>
                            </p:childTnLst>
                          </p:cTn>
                        </p:par>
                      </p:childTnLst>
                    </p:cTn>
                  </p:par>
                  <p:par>
                    <p:cTn id="908" fill="hold">
                      <p:stCondLst>
                        <p:cond delay="indefinite"/>
                      </p:stCondLst>
                      <p:childTnLst>
                        <p:par>
                          <p:cTn id="909" fill="hold">
                            <p:stCondLst>
                              <p:cond delay="0"/>
                            </p:stCondLst>
                            <p:childTnLst>
                              <p:par>
                                <p:cTn id="910" nodeType="clickEffect" fill="hold" presetClass="entr" presetID="10">
                                  <p:stCondLst>
                                    <p:cond delay="0"/>
                                  </p:stCondLst>
                                  <p:childTnLst>
                                    <p:set>
                                      <p:cBhvr>
                                        <p:cTn id="911" dur="1" fill="hold">
                                          <p:stCondLst>
                                            <p:cond delay="0"/>
                                          </p:stCondLst>
                                        </p:cTn>
                                        <p:tgtEl>
                                          <p:spTgt spid="498">
                                            <p:txEl>
                                              <p:pRg st="1" end="1"/>
                                            </p:txEl>
                                          </p:spTgt>
                                        </p:tgtEl>
                                        <p:attrNameLst>
                                          <p:attrName>style.visibility</p:attrName>
                                        </p:attrNameLst>
                                      </p:cBhvr>
                                      <p:to>
                                        <p:strVal val="visible"/>
                                      </p:to>
                                    </p:set>
                                    <p:animEffect filter="fade" transition="in">
                                      <p:cBhvr additive="repl">
                                        <p:cTn id="912" dur="1"/>
                                        <p:tgtEl>
                                          <p:spTgt spid="498">
                                            <p:txEl>
                                              <p:pRg st="1" end="1"/>
                                            </p:txEl>
                                          </p:spTgt>
                                        </p:tgtEl>
                                      </p:cBhvr>
                                    </p:animEffect>
                                  </p:childTnLst>
                                </p:cTn>
                              </p:par>
                            </p:childTnLst>
                          </p:cTn>
                        </p:par>
                      </p:childTnLst>
                    </p:cTn>
                  </p:par>
                  <p:par>
                    <p:cTn id="913" fill="hold">
                      <p:stCondLst>
                        <p:cond delay="indefinite"/>
                      </p:stCondLst>
                      <p:childTnLst>
                        <p:par>
                          <p:cTn id="914" fill="hold">
                            <p:stCondLst>
                              <p:cond delay="0"/>
                            </p:stCondLst>
                            <p:childTnLst>
                              <p:par>
                                <p:cTn id="915" nodeType="clickEffect" fill="hold" presetClass="entr" presetID="10">
                                  <p:stCondLst>
                                    <p:cond delay="0"/>
                                  </p:stCondLst>
                                  <p:childTnLst>
                                    <p:set>
                                      <p:cBhvr>
                                        <p:cTn id="916" dur="1" fill="hold">
                                          <p:stCondLst>
                                            <p:cond delay="0"/>
                                          </p:stCondLst>
                                        </p:cTn>
                                        <p:tgtEl>
                                          <p:spTgt spid="498">
                                            <p:txEl>
                                              <p:pRg st="2" end="2"/>
                                            </p:txEl>
                                          </p:spTgt>
                                        </p:tgtEl>
                                        <p:attrNameLst>
                                          <p:attrName>style.visibility</p:attrName>
                                        </p:attrNameLst>
                                      </p:cBhvr>
                                      <p:to>
                                        <p:strVal val="visible"/>
                                      </p:to>
                                    </p:set>
                                    <p:animEffect filter="fade" transition="in">
                                      <p:cBhvr additive="repl">
                                        <p:cTn id="917" dur="1"/>
                                        <p:tgtEl>
                                          <p:spTgt spid="498">
                                            <p:txEl>
                                              <p:pRg st="2" end="2"/>
                                            </p:txEl>
                                          </p:spTgt>
                                        </p:tgtEl>
                                      </p:cBhvr>
                                    </p:animEffect>
                                  </p:childTnLst>
                                </p:cTn>
                              </p:par>
                            </p:childTnLst>
                          </p:cTn>
                        </p:par>
                      </p:childTnLst>
                    </p:cTn>
                  </p:par>
                  <p:par>
                    <p:cTn id="918" fill="hold">
                      <p:stCondLst>
                        <p:cond delay="indefinite"/>
                      </p:stCondLst>
                      <p:childTnLst>
                        <p:par>
                          <p:cTn id="919" fill="hold">
                            <p:stCondLst>
                              <p:cond delay="0"/>
                            </p:stCondLst>
                            <p:childTnLst>
                              <p:par>
                                <p:cTn id="920" nodeType="clickEffect" fill="hold" presetClass="entr" presetID="10">
                                  <p:stCondLst>
                                    <p:cond delay="0"/>
                                  </p:stCondLst>
                                  <p:childTnLst>
                                    <p:set>
                                      <p:cBhvr>
                                        <p:cTn id="921" dur="1" fill="hold">
                                          <p:stCondLst>
                                            <p:cond delay="0"/>
                                          </p:stCondLst>
                                        </p:cTn>
                                        <p:tgtEl>
                                          <p:spTgt spid="498">
                                            <p:txEl>
                                              <p:pRg st="3" end="3"/>
                                            </p:txEl>
                                          </p:spTgt>
                                        </p:tgtEl>
                                        <p:attrNameLst>
                                          <p:attrName>style.visibility</p:attrName>
                                        </p:attrNameLst>
                                      </p:cBhvr>
                                      <p:to>
                                        <p:strVal val="visible"/>
                                      </p:to>
                                    </p:set>
                                    <p:animEffect filter="fade" transition="in">
                                      <p:cBhvr additive="repl">
                                        <p:cTn id="922" dur="1"/>
                                        <p:tgtEl>
                                          <p:spTgt spid="498">
                                            <p:txEl>
                                              <p:pRg st="3" end="3"/>
                                            </p:txEl>
                                          </p:spTgt>
                                        </p:tgtEl>
                                      </p:cBhvr>
                                    </p:animEffect>
                                  </p:childTnLst>
                                </p:cTn>
                              </p:par>
                            </p:childTnLst>
                          </p:cTn>
                        </p:par>
                      </p:childTnLst>
                    </p:cTn>
                  </p:par>
                  <p:par>
                    <p:cTn id="923" fill="hold">
                      <p:stCondLst>
                        <p:cond delay="indefinite"/>
                      </p:stCondLst>
                      <p:childTnLst>
                        <p:par>
                          <p:cTn id="924" fill="hold">
                            <p:stCondLst>
                              <p:cond delay="0"/>
                            </p:stCondLst>
                            <p:childTnLst>
                              <p:par>
                                <p:cTn id="925" nodeType="clickEffect" fill="hold" presetClass="entr" presetID="10">
                                  <p:stCondLst>
                                    <p:cond delay="0"/>
                                  </p:stCondLst>
                                  <p:childTnLst>
                                    <p:set>
                                      <p:cBhvr>
                                        <p:cTn id="926" dur="1" fill="hold">
                                          <p:stCondLst>
                                            <p:cond delay="0"/>
                                          </p:stCondLst>
                                        </p:cTn>
                                        <p:tgtEl>
                                          <p:spTgt spid="498">
                                            <p:txEl>
                                              <p:pRg st="4" end="4"/>
                                            </p:txEl>
                                          </p:spTgt>
                                        </p:tgtEl>
                                        <p:attrNameLst>
                                          <p:attrName>style.visibility</p:attrName>
                                        </p:attrNameLst>
                                      </p:cBhvr>
                                      <p:to>
                                        <p:strVal val="visible"/>
                                      </p:to>
                                    </p:set>
                                    <p:animEffect filter="fade" transition="in">
                                      <p:cBhvr additive="repl">
                                        <p:cTn id="927" dur="1"/>
                                        <p:tgtEl>
                                          <p:spTgt spid="498">
                                            <p:txEl>
                                              <p:pRg st="4" end="4"/>
                                            </p:txEl>
                                          </p:spTgt>
                                        </p:tgtEl>
                                      </p:cBhvr>
                                    </p:animEffect>
                                  </p:childTnLst>
                                </p:cTn>
                              </p:par>
                            </p:childTnLst>
                          </p:cTn>
                        </p:par>
                      </p:childTnLst>
                    </p:cTn>
                  </p:par>
                  <p:par>
                    <p:cTn id="928" fill="hold">
                      <p:stCondLst>
                        <p:cond delay="indefinite"/>
                      </p:stCondLst>
                      <p:childTnLst>
                        <p:par>
                          <p:cTn id="929" fill="hold">
                            <p:stCondLst>
                              <p:cond delay="0"/>
                            </p:stCondLst>
                            <p:childTnLst>
                              <p:par>
                                <p:cTn id="930" nodeType="clickEffect" fill="hold" presetClass="entr" presetID="10">
                                  <p:stCondLst>
                                    <p:cond delay="0"/>
                                  </p:stCondLst>
                                  <p:childTnLst>
                                    <p:set>
                                      <p:cBhvr>
                                        <p:cTn id="931" dur="1" fill="hold">
                                          <p:stCondLst>
                                            <p:cond delay="0"/>
                                          </p:stCondLst>
                                        </p:cTn>
                                        <p:tgtEl>
                                          <p:spTgt spid="498">
                                            <p:txEl>
                                              <p:pRg st="5" end="5"/>
                                            </p:txEl>
                                          </p:spTgt>
                                        </p:tgtEl>
                                        <p:attrNameLst>
                                          <p:attrName>style.visibility</p:attrName>
                                        </p:attrNameLst>
                                      </p:cBhvr>
                                      <p:to>
                                        <p:strVal val="visible"/>
                                      </p:to>
                                    </p:set>
                                    <p:animEffect filter="fade" transition="in">
                                      <p:cBhvr additive="repl">
                                        <p:cTn id="932" dur="1"/>
                                        <p:tgtEl>
                                          <p:spTgt spid="498">
                                            <p:txEl>
                                              <p:pRg st="5" end="5"/>
                                            </p:txEl>
                                          </p:spTgt>
                                        </p:tgtEl>
                                      </p:cBhvr>
                                    </p:animEffect>
                                  </p:childTnLst>
                                </p:cTn>
                              </p:par>
                            </p:childTnLst>
                          </p:cTn>
                        </p:par>
                      </p:childTnLst>
                    </p:cTn>
                  </p:par>
                  <p:par>
                    <p:cTn id="933" fill="hold">
                      <p:stCondLst>
                        <p:cond delay="indefinite"/>
                      </p:stCondLst>
                      <p:childTnLst>
                        <p:par>
                          <p:cTn id="934" fill="hold">
                            <p:stCondLst>
                              <p:cond delay="0"/>
                            </p:stCondLst>
                            <p:childTnLst>
                              <p:par>
                                <p:cTn id="935" nodeType="clickEffect" fill="hold" presetClass="entr" presetID="10">
                                  <p:stCondLst>
                                    <p:cond delay="0"/>
                                  </p:stCondLst>
                                  <p:childTnLst>
                                    <p:set>
                                      <p:cBhvr>
                                        <p:cTn id="936" dur="1" fill="hold">
                                          <p:stCondLst>
                                            <p:cond delay="0"/>
                                          </p:stCondLst>
                                        </p:cTn>
                                        <p:tgtEl>
                                          <p:spTgt spid="498">
                                            <p:txEl>
                                              <p:pRg st="6" end="6"/>
                                            </p:txEl>
                                          </p:spTgt>
                                        </p:tgtEl>
                                        <p:attrNameLst>
                                          <p:attrName>style.visibility</p:attrName>
                                        </p:attrNameLst>
                                      </p:cBhvr>
                                      <p:to>
                                        <p:strVal val="visible"/>
                                      </p:to>
                                    </p:set>
                                    <p:animEffect filter="fade" transition="in">
                                      <p:cBhvr additive="repl">
                                        <p:cTn id="937" dur="1"/>
                                        <p:tgtEl>
                                          <p:spTgt spid="498">
                                            <p:txEl>
                                              <p:pRg st="6" end="6"/>
                                            </p:txEl>
                                          </p:spTgt>
                                        </p:tgtEl>
                                      </p:cBhvr>
                                    </p:animEffect>
                                  </p:childTnLst>
                                </p:cTn>
                              </p:par>
                            </p:childTnLst>
                          </p:cTn>
                        </p:par>
                      </p:childTnLst>
                    </p:cTn>
                  </p:par>
                  <p:par>
                    <p:cTn id="938" fill="hold">
                      <p:stCondLst>
                        <p:cond delay="indefinite"/>
                      </p:stCondLst>
                      <p:childTnLst>
                        <p:par>
                          <p:cTn id="939" fill="hold">
                            <p:stCondLst>
                              <p:cond delay="0"/>
                            </p:stCondLst>
                            <p:childTnLst>
                              <p:par>
                                <p:cTn id="940" nodeType="clickEffect" fill="hold" presetClass="entr" presetID="10">
                                  <p:stCondLst>
                                    <p:cond delay="0"/>
                                  </p:stCondLst>
                                  <p:childTnLst>
                                    <p:set>
                                      <p:cBhvr>
                                        <p:cTn id="941" dur="1" fill="hold">
                                          <p:stCondLst>
                                            <p:cond delay="0"/>
                                          </p:stCondLst>
                                        </p:cTn>
                                        <p:tgtEl>
                                          <p:spTgt spid="498">
                                            <p:txEl>
                                              <p:pRg st="7" end="7"/>
                                            </p:txEl>
                                          </p:spTgt>
                                        </p:tgtEl>
                                        <p:attrNameLst>
                                          <p:attrName>style.visibility</p:attrName>
                                        </p:attrNameLst>
                                      </p:cBhvr>
                                      <p:to>
                                        <p:strVal val="visible"/>
                                      </p:to>
                                    </p:set>
                                    <p:animEffect filter="fade" transition="in">
                                      <p:cBhvr additive="repl">
                                        <p:cTn id="942" dur="1"/>
                                        <p:tgtEl>
                                          <p:spTgt spid="498">
                                            <p:txEl>
                                              <p:pRg st="7" end="7"/>
                                            </p:txEl>
                                          </p:spTgt>
                                        </p:tgtEl>
                                      </p:cBhvr>
                                    </p:animEffect>
                                  </p:childTnLst>
                                </p:cTn>
                              </p:par>
                            </p:childTnLst>
                          </p:cTn>
                        </p:par>
                      </p:childTnLst>
                    </p:cTn>
                  </p:par>
                  <p:par>
                    <p:cTn id="943" fill="hold">
                      <p:stCondLst>
                        <p:cond delay="indefinite"/>
                      </p:stCondLst>
                      <p:childTnLst>
                        <p:par>
                          <p:cTn id="944" fill="hold">
                            <p:stCondLst>
                              <p:cond delay="0"/>
                            </p:stCondLst>
                            <p:childTnLst>
                              <p:par>
                                <p:cTn id="945" nodeType="clickEffect" fill="hold" presetClass="entr" presetID="10">
                                  <p:stCondLst>
                                    <p:cond delay="0"/>
                                  </p:stCondLst>
                                  <p:childTnLst>
                                    <p:set>
                                      <p:cBhvr>
                                        <p:cTn id="946" dur="1" fill="hold">
                                          <p:stCondLst>
                                            <p:cond delay="0"/>
                                          </p:stCondLst>
                                        </p:cTn>
                                        <p:tgtEl>
                                          <p:spTgt spid="498">
                                            <p:txEl>
                                              <p:pRg st="8" end="8"/>
                                            </p:txEl>
                                          </p:spTgt>
                                        </p:tgtEl>
                                        <p:attrNameLst>
                                          <p:attrName>style.visibility</p:attrName>
                                        </p:attrNameLst>
                                      </p:cBhvr>
                                      <p:to>
                                        <p:strVal val="visible"/>
                                      </p:to>
                                    </p:set>
                                    <p:animEffect filter="fade" transition="in">
                                      <p:cBhvr additive="repl">
                                        <p:cTn id="947" dur="1"/>
                                        <p:tgtEl>
                                          <p:spTgt spid="498">
                                            <p:txEl>
                                              <p:pRg st="8" end="8"/>
                                            </p:txEl>
                                          </p:spTgt>
                                        </p:tgtEl>
                                      </p:cBhvr>
                                    </p:animEffect>
                                  </p:childTnLst>
                                </p:cTn>
                              </p:par>
                            </p:childTnLst>
                          </p:cTn>
                        </p:par>
                      </p:childTnLst>
                    </p:cTn>
                  </p:par>
                  <p:par>
                    <p:cTn id="948" fill="hold">
                      <p:stCondLst>
                        <p:cond delay="indefinite"/>
                      </p:stCondLst>
                      <p:childTnLst>
                        <p:par>
                          <p:cTn id="949" fill="hold">
                            <p:stCondLst>
                              <p:cond delay="0"/>
                            </p:stCondLst>
                            <p:childTnLst>
                              <p:par>
                                <p:cTn id="950" nodeType="clickEffect" fill="hold" presetClass="entr" presetID="10">
                                  <p:stCondLst>
                                    <p:cond delay="0"/>
                                  </p:stCondLst>
                                  <p:childTnLst>
                                    <p:set>
                                      <p:cBhvr>
                                        <p:cTn id="951" dur="1" fill="hold">
                                          <p:stCondLst>
                                            <p:cond delay="0"/>
                                          </p:stCondLst>
                                        </p:cTn>
                                        <p:tgtEl>
                                          <p:spTgt spid="498">
                                            <p:txEl>
                                              <p:pRg st="9" end="9"/>
                                            </p:txEl>
                                          </p:spTgt>
                                        </p:tgtEl>
                                        <p:attrNameLst>
                                          <p:attrName>style.visibility</p:attrName>
                                        </p:attrNameLst>
                                      </p:cBhvr>
                                      <p:to>
                                        <p:strVal val="visible"/>
                                      </p:to>
                                    </p:set>
                                    <p:animEffect filter="fade" transition="in">
                                      <p:cBhvr additive="repl">
                                        <p:cTn id="952" dur="1"/>
                                        <p:tgtEl>
                                          <p:spTgt spid="498">
                                            <p:txEl>
                                              <p:pRg st="9" end="9"/>
                                            </p:txEl>
                                          </p:spTgt>
                                        </p:tgtEl>
                                      </p:cBhvr>
                                    </p:animEffect>
                                  </p:childTnLst>
                                </p:cTn>
                              </p:par>
                            </p:childTnLst>
                          </p:cTn>
                        </p:par>
                      </p:childTnLst>
                    </p:cTn>
                  </p:par>
                  <p:par>
                    <p:cTn id="953" fill="hold">
                      <p:stCondLst>
                        <p:cond delay="indefinite"/>
                      </p:stCondLst>
                      <p:childTnLst>
                        <p:par>
                          <p:cTn id="954" fill="hold">
                            <p:stCondLst>
                              <p:cond delay="0"/>
                            </p:stCondLst>
                            <p:childTnLst>
                              <p:par>
                                <p:cTn id="955" nodeType="clickEffect" fill="hold" presetClass="entr" presetID="10">
                                  <p:stCondLst>
                                    <p:cond delay="0"/>
                                  </p:stCondLst>
                                  <p:childTnLst>
                                    <p:set>
                                      <p:cBhvr>
                                        <p:cTn id="956" dur="1" fill="hold">
                                          <p:stCondLst>
                                            <p:cond delay="0"/>
                                          </p:stCondLst>
                                        </p:cTn>
                                        <p:tgtEl>
                                          <p:spTgt spid="498">
                                            <p:txEl>
                                              <p:pRg st="10" end="10"/>
                                            </p:txEl>
                                          </p:spTgt>
                                        </p:tgtEl>
                                        <p:attrNameLst>
                                          <p:attrName>style.visibility</p:attrName>
                                        </p:attrNameLst>
                                      </p:cBhvr>
                                      <p:to>
                                        <p:strVal val="visible"/>
                                      </p:to>
                                    </p:set>
                                    <p:animEffect filter="fade" transition="in">
                                      <p:cBhvr additive="repl">
                                        <p:cTn id="957" dur="1"/>
                                        <p:tgtEl>
                                          <p:spTgt spid="498">
                                            <p:txEl>
                                              <p:pRg st="10" end="10"/>
                                            </p:txEl>
                                          </p:spTgt>
                                        </p:tgtEl>
                                      </p:cBhvr>
                                    </p:animEffect>
                                  </p:childTnLst>
                                </p:cTn>
                              </p:par>
                            </p:childTnLst>
                          </p:cTn>
                        </p:par>
                      </p:childTnLst>
                    </p:cTn>
                  </p:par>
                  <p:par>
                    <p:cTn id="958" fill="hold">
                      <p:stCondLst>
                        <p:cond delay="indefinite"/>
                      </p:stCondLst>
                      <p:childTnLst>
                        <p:par>
                          <p:cTn id="959" fill="hold">
                            <p:stCondLst>
                              <p:cond delay="0"/>
                            </p:stCondLst>
                            <p:childTnLst>
                              <p:par>
                                <p:cTn id="960" nodeType="clickEffect" fill="hold" presetClass="entr" presetID="10">
                                  <p:stCondLst>
                                    <p:cond delay="0"/>
                                  </p:stCondLst>
                                  <p:childTnLst>
                                    <p:set>
                                      <p:cBhvr>
                                        <p:cTn id="961" dur="1" fill="hold">
                                          <p:stCondLst>
                                            <p:cond delay="0"/>
                                          </p:stCondLst>
                                        </p:cTn>
                                        <p:tgtEl>
                                          <p:spTgt spid="498">
                                            <p:txEl>
                                              <p:pRg st="11" end="11"/>
                                            </p:txEl>
                                          </p:spTgt>
                                        </p:tgtEl>
                                        <p:attrNameLst>
                                          <p:attrName>style.visibility</p:attrName>
                                        </p:attrNameLst>
                                      </p:cBhvr>
                                      <p:to>
                                        <p:strVal val="visible"/>
                                      </p:to>
                                    </p:set>
                                    <p:animEffect filter="fade" transition="in">
                                      <p:cBhvr additive="repl">
                                        <p:cTn id="962" dur="1"/>
                                        <p:tgtEl>
                                          <p:spTgt spid="498">
                                            <p:txEl>
                                              <p:pRg st="11" end="11"/>
                                            </p:txEl>
                                          </p:spTgt>
                                        </p:tgtEl>
                                      </p:cBhvr>
                                    </p:animEffect>
                                  </p:childTnLst>
                                </p:cTn>
                              </p:par>
                            </p:childTnLst>
                          </p:cTn>
                        </p:par>
                      </p:childTnLst>
                    </p:cTn>
                  </p:par>
                  <p:par>
                    <p:cTn id="963" fill="hold">
                      <p:stCondLst>
                        <p:cond delay="indefinite"/>
                      </p:stCondLst>
                      <p:childTnLst>
                        <p:par>
                          <p:cTn id="964" fill="hold">
                            <p:stCondLst>
                              <p:cond delay="0"/>
                            </p:stCondLst>
                            <p:childTnLst>
                              <p:par>
                                <p:cTn id="965" nodeType="clickEffect" fill="hold" presetClass="entr" presetID="10">
                                  <p:stCondLst>
                                    <p:cond delay="0"/>
                                  </p:stCondLst>
                                  <p:childTnLst>
                                    <p:set>
                                      <p:cBhvr>
                                        <p:cTn id="966" dur="1" fill="hold">
                                          <p:stCondLst>
                                            <p:cond delay="0"/>
                                          </p:stCondLst>
                                        </p:cTn>
                                        <p:tgtEl>
                                          <p:spTgt spid="498">
                                            <p:txEl>
                                              <p:pRg st="12" end="12"/>
                                            </p:txEl>
                                          </p:spTgt>
                                        </p:tgtEl>
                                        <p:attrNameLst>
                                          <p:attrName>style.visibility</p:attrName>
                                        </p:attrNameLst>
                                      </p:cBhvr>
                                      <p:to>
                                        <p:strVal val="visible"/>
                                      </p:to>
                                    </p:set>
                                    <p:animEffect filter="fade" transition="in">
                                      <p:cBhvr additive="repl">
                                        <p:cTn id="967" dur="1"/>
                                        <p:tgtEl>
                                          <p:spTgt spid="498">
                                            <p:txEl>
                                              <p:pRg st="12" end="12"/>
                                            </p:txEl>
                                          </p:spTgt>
                                        </p:tgtEl>
                                      </p:cBhvr>
                                    </p:animEffect>
                                  </p:childTnLst>
                                </p:cTn>
                              </p:par>
                            </p:childTnLst>
                          </p:cTn>
                        </p:par>
                      </p:childTnLst>
                    </p:cTn>
                  </p:par>
                  <p:par>
                    <p:cTn id="968" fill="hold">
                      <p:stCondLst>
                        <p:cond delay="indefinite"/>
                      </p:stCondLst>
                      <p:childTnLst>
                        <p:par>
                          <p:cTn id="969" fill="hold">
                            <p:stCondLst>
                              <p:cond delay="0"/>
                            </p:stCondLst>
                            <p:childTnLst>
                              <p:par>
                                <p:cTn id="970" nodeType="clickEffect" fill="hold" presetClass="entr" presetID="10">
                                  <p:stCondLst>
                                    <p:cond delay="0"/>
                                  </p:stCondLst>
                                  <p:childTnLst>
                                    <p:set>
                                      <p:cBhvr>
                                        <p:cTn id="971" dur="1" fill="hold">
                                          <p:stCondLst>
                                            <p:cond delay="0"/>
                                          </p:stCondLst>
                                        </p:cTn>
                                        <p:tgtEl>
                                          <p:spTgt spid="498">
                                            <p:txEl>
                                              <p:pRg st="13" end="13"/>
                                            </p:txEl>
                                          </p:spTgt>
                                        </p:tgtEl>
                                        <p:attrNameLst>
                                          <p:attrName>style.visibility</p:attrName>
                                        </p:attrNameLst>
                                      </p:cBhvr>
                                      <p:to>
                                        <p:strVal val="visible"/>
                                      </p:to>
                                    </p:set>
                                    <p:animEffect filter="fade" transition="in">
                                      <p:cBhvr additive="repl">
                                        <p:cTn id="972" dur="1"/>
                                        <p:tgtEl>
                                          <p:spTgt spid="498">
                                            <p:txEl>
                                              <p:pRg st="13" end="13"/>
                                            </p:txEl>
                                          </p:spTgt>
                                        </p:tgtEl>
                                      </p:cBhvr>
                                    </p:animEffect>
                                  </p:childTnLst>
                                </p:cTn>
                              </p:par>
                            </p:childTnLst>
                          </p:cTn>
                        </p:par>
                      </p:childTnLst>
                    </p:cTn>
                  </p:par>
                  <p:par>
                    <p:cTn id="973" fill="hold">
                      <p:stCondLst>
                        <p:cond delay="indefinite"/>
                      </p:stCondLst>
                      <p:childTnLst>
                        <p:par>
                          <p:cTn id="974" fill="hold">
                            <p:stCondLst>
                              <p:cond delay="0"/>
                            </p:stCondLst>
                            <p:childTnLst>
                              <p:par>
                                <p:cTn id="975" nodeType="clickEffect" fill="hold" presetClass="entr" presetID="10">
                                  <p:stCondLst>
                                    <p:cond delay="0"/>
                                  </p:stCondLst>
                                  <p:childTnLst>
                                    <p:set>
                                      <p:cBhvr>
                                        <p:cTn id="976" dur="1" fill="hold">
                                          <p:stCondLst>
                                            <p:cond delay="0"/>
                                          </p:stCondLst>
                                        </p:cTn>
                                        <p:tgtEl>
                                          <p:spTgt spid="498">
                                            <p:txEl>
                                              <p:pRg st="14" end="14"/>
                                            </p:txEl>
                                          </p:spTgt>
                                        </p:tgtEl>
                                        <p:attrNameLst>
                                          <p:attrName>style.visibility</p:attrName>
                                        </p:attrNameLst>
                                      </p:cBhvr>
                                      <p:to>
                                        <p:strVal val="visible"/>
                                      </p:to>
                                    </p:set>
                                    <p:animEffect filter="fade" transition="in">
                                      <p:cBhvr additive="repl">
                                        <p:cTn id="977" dur="1"/>
                                        <p:tgtEl>
                                          <p:spTgt spid="498">
                                            <p:txEl>
                                              <p:pRg st="14" end="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Google Shape;478;p60"/>
          <p:cNvSpPr/>
          <p:nvPr/>
        </p:nvSpPr>
        <p:spPr>
          <a:xfrm>
            <a:off x="0" y="0"/>
            <a:ext cx="914364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505" name="Google Shape;479;p60"/>
          <p:cNvSpPr/>
          <p:nvPr/>
        </p:nvSpPr>
        <p:spPr>
          <a:xfrm>
            <a:off x="852480" y="376560"/>
            <a:ext cx="3992760" cy="739800"/>
          </a:xfrm>
          <a:prstGeom prst="rect">
            <a:avLst/>
          </a:prstGeom>
          <a:noFill/>
          <a:ln w="0">
            <a:noFill/>
          </a:ln>
        </p:spPr>
        <p:style>
          <a:lnRef idx="0"/>
          <a:fillRef idx="0"/>
          <a:effectRef idx="0"/>
          <a:fontRef idx="minor"/>
        </p:style>
        <p:txBody>
          <a:bodyPr lIns="68400" rIns="68400" tIns="34200" bIns="34200" anchor="b">
            <a:normAutofit/>
          </a:bodyPr>
          <a:p>
            <a:pPr>
              <a:lnSpc>
                <a:spcPct val="90000"/>
              </a:lnSpc>
              <a:buNone/>
              <a:tabLst>
                <a:tab algn="l" pos="0"/>
              </a:tabLst>
            </a:pPr>
            <a:r>
              <a:rPr b="0" lang="da-DK" sz="3600" spc="-1" strike="noStrike">
                <a:solidFill>
                  <a:srgbClr val="000000"/>
                </a:solidFill>
                <a:latin typeface="Calibri"/>
                <a:ea typeface="Calibri"/>
              </a:rPr>
              <a:t>D- Disability </a:t>
            </a:r>
            <a:endParaRPr b="0" lang="da-DK" sz="3600" spc="-1" strike="noStrike">
              <a:latin typeface="Arial"/>
            </a:endParaRPr>
          </a:p>
        </p:txBody>
      </p:sp>
      <p:sp>
        <p:nvSpPr>
          <p:cNvPr id="506" name="Google Shape;480;p60"/>
          <p:cNvSpPr/>
          <p:nvPr/>
        </p:nvSpPr>
        <p:spPr>
          <a:xfrm>
            <a:off x="858600" y="1452960"/>
            <a:ext cx="3985920" cy="3313800"/>
          </a:xfrm>
          <a:prstGeom prst="rect">
            <a:avLst/>
          </a:prstGeom>
          <a:noFill/>
          <a:ln w="0">
            <a:noFill/>
          </a:ln>
        </p:spPr>
        <p:style>
          <a:lnRef idx="0"/>
          <a:fillRef idx="0"/>
          <a:effectRef idx="0"/>
          <a:fontRef idx="minor"/>
        </p:style>
        <p:txBody>
          <a:bodyPr lIns="68400" rIns="68400" tIns="34200" bIns="34200" anchor="t">
            <a:normAutofit/>
          </a:bodyPr>
          <a:p>
            <a:pPr marL="177840" indent="-171000">
              <a:lnSpc>
                <a:spcPct val="90000"/>
              </a:lnSpc>
              <a:buClr>
                <a:srgbClr val="000000"/>
              </a:buClr>
              <a:buFont typeface="Arial"/>
              <a:buChar char="•"/>
            </a:pPr>
            <a:r>
              <a:rPr b="1" lang="da-DK" sz="2100" spc="-1" strike="noStrike">
                <a:solidFill>
                  <a:srgbClr val="000000"/>
                </a:solidFill>
                <a:latin typeface="Calibri"/>
                <a:ea typeface="Calibri"/>
              </a:rPr>
              <a:t>Vurdering af bevidsthedsniveau</a:t>
            </a:r>
            <a:endParaRPr b="0" lang="da-DK" sz="2100" spc="-1" strike="noStrike">
              <a:latin typeface="Arial"/>
            </a:endParaRPr>
          </a:p>
          <a:p>
            <a:pPr lvl="1" marL="520560" indent="-171000">
              <a:lnSpc>
                <a:spcPct val="90000"/>
              </a:lnSpc>
              <a:spcBef>
                <a:spcPts val="400"/>
              </a:spcBef>
              <a:buClr>
                <a:srgbClr val="000000"/>
              </a:buClr>
              <a:buFont typeface="Arial"/>
              <a:buChar char="•"/>
            </a:pPr>
            <a:r>
              <a:rPr b="0" lang="da-DK" sz="2100" spc="-1" strike="noStrike">
                <a:solidFill>
                  <a:srgbClr val="000000"/>
                </a:solidFill>
                <a:latin typeface="Calibri"/>
                <a:ea typeface="Calibri"/>
              </a:rPr>
              <a:t>GCS </a:t>
            </a:r>
            <a:endParaRPr b="0" lang="da-DK" sz="2100" spc="-1" strike="noStrike">
              <a:latin typeface="Arial"/>
            </a:endParaRPr>
          </a:p>
          <a:p>
            <a:pPr lvl="1" marL="520560" indent="-171000">
              <a:lnSpc>
                <a:spcPct val="90000"/>
              </a:lnSpc>
              <a:spcBef>
                <a:spcPts val="400"/>
              </a:spcBef>
              <a:buClr>
                <a:srgbClr val="000000"/>
              </a:buClr>
              <a:buFont typeface="Arial"/>
              <a:buChar char="•"/>
            </a:pPr>
            <a:r>
              <a:rPr b="0" lang="da-DK" sz="2100" spc="-1" strike="noStrike">
                <a:solidFill>
                  <a:srgbClr val="000000"/>
                </a:solidFill>
                <a:latin typeface="Calibri"/>
                <a:ea typeface="Calibri"/>
              </a:rPr>
              <a:t>AVPU</a:t>
            </a:r>
            <a:endParaRPr b="0" lang="da-DK" sz="2100" spc="-1" strike="noStrike">
              <a:latin typeface="Arial"/>
            </a:endParaRPr>
          </a:p>
          <a:p>
            <a:pPr marL="177840" indent="-171000">
              <a:lnSpc>
                <a:spcPct val="90000"/>
              </a:lnSpc>
              <a:spcBef>
                <a:spcPts val="799"/>
              </a:spcBef>
              <a:buClr>
                <a:srgbClr val="000000"/>
              </a:buClr>
              <a:buFont typeface="Arial"/>
              <a:buChar char="•"/>
            </a:pPr>
            <a:r>
              <a:rPr b="0" lang="da-DK" sz="2100" spc="-1" strike="noStrike">
                <a:solidFill>
                  <a:srgbClr val="000000"/>
                </a:solidFill>
                <a:latin typeface="Calibri"/>
                <a:ea typeface="Calibri"/>
              </a:rPr>
              <a:t>Neurologisk tilstand? </a:t>
            </a:r>
            <a:endParaRPr b="0" lang="da-DK" sz="2100" spc="-1" strike="noStrike">
              <a:latin typeface="Arial"/>
            </a:endParaRPr>
          </a:p>
          <a:p>
            <a:pPr lvl="1" marL="520560" indent="-171000">
              <a:lnSpc>
                <a:spcPct val="90000"/>
              </a:lnSpc>
              <a:spcBef>
                <a:spcPts val="400"/>
              </a:spcBef>
              <a:buClr>
                <a:srgbClr val="000000"/>
              </a:buClr>
              <a:buFont typeface="Arial"/>
              <a:buChar char="•"/>
            </a:pPr>
            <a:r>
              <a:rPr b="0" lang="da-DK" sz="2100" spc="-1" strike="noStrike">
                <a:solidFill>
                  <a:srgbClr val="000000"/>
                </a:solidFill>
                <a:latin typeface="Calibri"/>
                <a:ea typeface="Calibri"/>
              </a:rPr>
              <a:t>Bevægelse af arme og ben?</a:t>
            </a:r>
            <a:endParaRPr b="0" lang="da-DK" sz="2100" spc="-1" strike="noStrike">
              <a:latin typeface="Arial"/>
            </a:endParaRPr>
          </a:p>
          <a:p>
            <a:pPr marL="177840" indent="-171000">
              <a:lnSpc>
                <a:spcPct val="90000"/>
              </a:lnSpc>
              <a:spcBef>
                <a:spcPts val="799"/>
              </a:spcBef>
              <a:buClr>
                <a:srgbClr val="000000"/>
              </a:buClr>
              <a:buFont typeface="Arial"/>
              <a:buChar char="•"/>
            </a:pPr>
            <a:r>
              <a:rPr b="0" lang="da-DK" sz="2100" spc="-1" strike="noStrike">
                <a:solidFill>
                  <a:srgbClr val="000000"/>
                </a:solidFill>
                <a:latin typeface="Calibri"/>
                <a:ea typeface="Calibri"/>
              </a:rPr>
              <a:t>Pupiller </a:t>
            </a:r>
            <a:endParaRPr b="0" lang="da-DK" sz="2100" spc="-1" strike="noStrike">
              <a:latin typeface="Arial"/>
            </a:endParaRPr>
          </a:p>
          <a:p>
            <a:pPr marL="177840" indent="-171000">
              <a:lnSpc>
                <a:spcPct val="90000"/>
              </a:lnSpc>
              <a:spcBef>
                <a:spcPts val="799"/>
              </a:spcBef>
              <a:buClr>
                <a:srgbClr val="000000"/>
              </a:buClr>
              <a:buFont typeface="Arial"/>
              <a:buChar char="•"/>
            </a:pPr>
            <a:r>
              <a:rPr b="0" lang="da-DK" sz="2100" spc="-1" strike="noStrike">
                <a:solidFill>
                  <a:srgbClr val="000000"/>
                </a:solidFill>
                <a:latin typeface="Calibri"/>
                <a:ea typeface="Calibri"/>
              </a:rPr>
              <a:t>BLODSUKKER!</a:t>
            </a:r>
            <a:endParaRPr b="0" lang="da-DK" sz="2100" spc="-1" strike="noStrike">
              <a:latin typeface="Arial"/>
            </a:endParaRPr>
          </a:p>
          <a:p>
            <a:pPr marL="177840" indent="-171000">
              <a:lnSpc>
                <a:spcPct val="90000"/>
              </a:lnSpc>
              <a:spcBef>
                <a:spcPts val="799"/>
              </a:spcBef>
              <a:buClr>
                <a:srgbClr val="000000"/>
              </a:buClr>
              <a:buFont typeface="Arial"/>
              <a:buChar char="•"/>
            </a:pPr>
            <a:r>
              <a:rPr b="0" lang="da-DK" sz="1500" spc="-1" strike="noStrike">
                <a:solidFill>
                  <a:srgbClr val="000000"/>
                </a:solidFill>
                <a:latin typeface="Calibri"/>
                <a:ea typeface="Calibri"/>
              </a:rPr>
              <a:t> </a:t>
            </a:r>
            <a:endParaRPr b="0" lang="da-DK" sz="1500" spc="-1" strike="noStrike">
              <a:latin typeface="Arial"/>
            </a:endParaRPr>
          </a:p>
        </p:txBody>
      </p:sp>
      <p:sp>
        <p:nvSpPr>
          <p:cNvPr id="507" name="Google Shape;481;p60"/>
          <p:cNvSpPr/>
          <p:nvPr/>
        </p:nvSpPr>
        <p:spPr>
          <a:xfrm flipH="1" rot="10800000">
            <a:off x="6087960" y="5143680"/>
            <a:ext cx="306900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fillRef idx="0"/>
          <a:effectRef idx="0"/>
          <a:fontRef idx="minor"/>
        </p:style>
      </p:sp>
      <p:sp>
        <p:nvSpPr>
          <p:cNvPr id="508" name="Google Shape;482;p60"/>
          <p:cNvSpPr/>
          <p:nvPr/>
        </p:nvSpPr>
        <p:spPr>
          <a:xfrm flipH="1" rot="10800000">
            <a:off x="6087960" y="4800960"/>
            <a:ext cx="306900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fillRef idx="0"/>
          <a:effectRef idx="0"/>
          <a:fontRef idx="minor"/>
        </p:style>
      </p:sp>
      <p:sp>
        <p:nvSpPr>
          <p:cNvPr id="509" name="Google Shape;483;p60"/>
          <p:cNvSpPr/>
          <p:nvPr/>
        </p:nvSpPr>
        <p:spPr>
          <a:xfrm flipH="1" rot="10800000">
            <a:off x="6092640" y="4800960"/>
            <a:ext cx="305136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fillRef idx="0"/>
          <a:effectRef idx="0"/>
          <a:fontRef idx="minor"/>
        </p:style>
      </p:sp>
      <p:sp>
        <p:nvSpPr>
          <p:cNvPr id="510" name="Google Shape;484;p60"/>
          <p:cNvSpPr/>
          <p:nvPr/>
        </p:nvSpPr>
        <p:spPr>
          <a:xfrm flipH="1" rot="10800000">
            <a:off x="6087960" y="5143680"/>
            <a:ext cx="270828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fillRef idx="0"/>
          <a:effectRef idx="0"/>
          <a:fontRef idx="minor"/>
        </p:style>
      </p:sp>
      <p:pic>
        <p:nvPicPr>
          <p:cNvPr id="511" name="Google Shape;485;p60" descr=""/>
          <p:cNvPicPr/>
          <p:nvPr/>
        </p:nvPicPr>
        <p:blipFill>
          <a:blip r:embed="rId1"/>
          <a:stretch/>
        </p:blipFill>
        <p:spPr>
          <a:xfrm>
            <a:off x="5306760" y="1082520"/>
            <a:ext cx="3127680" cy="3002400"/>
          </a:xfrm>
          <a:prstGeom prst="rect">
            <a:avLst/>
          </a:prstGeom>
          <a:ln w="0">
            <a:noFill/>
          </a:ln>
        </p:spPr>
      </p:pic>
      <p:pic>
        <p:nvPicPr>
          <p:cNvPr id="512" name="Google Shape;486;p60" descr=""/>
          <p:cNvPicPr/>
          <p:nvPr/>
        </p:nvPicPr>
        <p:blipFill>
          <a:blip r:embed="rId2"/>
          <a:stretch/>
        </p:blipFill>
        <p:spPr>
          <a:xfrm>
            <a:off x="3836880" y="3308400"/>
            <a:ext cx="1400040" cy="1714320"/>
          </a:xfrm>
          <a:prstGeom prst="rect">
            <a:avLst/>
          </a:prstGeom>
          <a:ln w="0">
            <a:noFill/>
          </a:ln>
        </p:spPr>
      </p:pic>
    </p:spTree>
  </p:cSld>
  <mc:AlternateContent>
    <mc:Choice Requires="p14">
      <p:transition spd="slow" p14:dur="2000"/>
    </mc:Choice>
    <mc:Fallback>
      <p:transition spd="slow"/>
    </mc:Fallback>
  </mc:AlternateContent>
  <p:timing>
    <p:tnLst>
      <p:par>
        <p:cTn id="978" dur="indefinite" restart="never" nodeType="tmRoot">
          <p:childTnLst>
            <p:seq>
              <p:cTn id="979" dur="indefinite" nodeType="mainSeq">
                <p:childTnLst>
                  <p:par>
                    <p:cTn id="980" fill="hold">
                      <p:stCondLst>
                        <p:cond delay="indefinite"/>
                      </p:stCondLst>
                      <p:childTnLst>
                        <p:par>
                          <p:cTn id="981" fill="hold">
                            <p:stCondLst>
                              <p:cond delay="0"/>
                            </p:stCondLst>
                            <p:childTnLst>
                              <p:par>
                                <p:cTn id="982" nodeType="clickEffect" fill="hold" presetClass="entr" presetID="10">
                                  <p:stCondLst>
                                    <p:cond delay="0"/>
                                  </p:stCondLst>
                                  <p:childTnLst>
                                    <p:set>
                                      <p:cBhvr>
                                        <p:cTn id="983" dur="1" fill="hold">
                                          <p:stCondLst>
                                            <p:cond delay="0"/>
                                          </p:stCondLst>
                                        </p:cTn>
                                        <p:tgtEl>
                                          <p:spTgt spid="506">
                                            <p:txEl>
                                              <p:pRg st="0" end="0"/>
                                            </p:txEl>
                                          </p:spTgt>
                                        </p:tgtEl>
                                        <p:attrNameLst>
                                          <p:attrName>style.visibility</p:attrName>
                                        </p:attrNameLst>
                                      </p:cBhvr>
                                      <p:to>
                                        <p:strVal val="visible"/>
                                      </p:to>
                                    </p:set>
                                    <p:animEffect filter="fade" transition="in">
                                      <p:cBhvr additive="repl">
                                        <p:cTn id="984" dur="1"/>
                                        <p:tgtEl>
                                          <p:spTgt spid="506">
                                            <p:txEl>
                                              <p:pRg st="0" end="0"/>
                                            </p:txEl>
                                          </p:spTgt>
                                        </p:tgtEl>
                                      </p:cBhvr>
                                    </p:animEffect>
                                  </p:childTnLst>
                                </p:cTn>
                              </p:par>
                            </p:childTnLst>
                          </p:cTn>
                        </p:par>
                      </p:childTnLst>
                    </p:cTn>
                  </p:par>
                  <p:par>
                    <p:cTn id="985" fill="hold">
                      <p:stCondLst>
                        <p:cond delay="indefinite"/>
                      </p:stCondLst>
                      <p:childTnLst>
                        <p:par>
                          <p:cTn id="986" fill="hold">
                            <p:stCondLst>
                              <p:cond delay="0"/>
                            </p:stCondLst>
                            <p:childTnLst>
                              <p:par>
                                <p:cTn id="987" nodeType="clickEffect" fill="hold" presetClass="entr" presetID="10">
                                  <p:stCondLst>
                                    <p:cond delay="0"/>
                                  </p:stCondLst>
                                  <p:childTnLst>
                                    <p:set>
                                      <p:cBhvr>
                                        <p:cTn id="988" dur="1" fill="hold">
                                          <p:stCondLst>
                                            <p:cond delay="0"/>
                                          </p:stCondLst>
                                        </p:cTn>
                                        <p:tgtEl>
                                          <p:spTgt spid="506">
                                            <p:txEl>
                                              <p:pRg st="1" end="1"/>
                                            </p:txEl>
                                          </p:spTgt>
                                        </p:tgtEl>
                                        <p:attrNameLst>
                                          <p:attrName>style.visibility</p:attrName>
                                        </p:attrNameLst>
                                      </p:cBhvr>
                                      <p:to>
                                        <p:strVal val="visible"/>
                                      </p:to>
                                    </p:set>
                                    <p:animEffect filter="fade" transition="in">
                                      <p:cBhvr additive="repl">
                                        <p:cTn id="989" dur="1"/>
                                        <p:tgtEl>
                                          <p:spTgt spid="506">
                                            <p:txEl>
                                              <p:pRg st="1" end="1"/>
                                            </p:txEl>
                                          </p:spTgt>
                                        </p:tgtEl>
                                      </p:cBhvr>
                                    </p:animEffect>
                                  </p:childTnLst>
                                </p:cTn>
                              </p:par>
                            </p:childTnLst>
                          </p:cTn>
                        </p:par>
                      </p:childTnLst>
                    </p:cTn>
                  </p:par>
                  <p:par>
                    <p:cTn id="990" fill="hold">
                      <p:stCondLst>
                        <p:cond delay="indefinite"/>
                      </p:stCondLst>
                      <p:childTnLst>
                        <p:par>
                          <p:cTn id="991" fill="hold">
                            <p:stCondLst>
                              <p:cond delay="0"/>
                            </p:stCondLst>
                            <p:childTnLst>
                              <p:par>
                                <p:cTn id="992" nodeType="clickEffect" fill="hold" presetClass="entr" presetID="10">
                                  <p:stCondLst>
                                    <p:cond delay="0"/>
                                  </p:stCondLst>
                                  <p:childTnLst>
                                    <p:set>
                                      <p:cBhvr>
                                        <p:cTn id="993" dur="1" fill="hold">
                                          <p:stCondLst>
                                            <p:cond delay="0"/>
                                          </p:stCondLst>
                                        </p:cTn>
                                        <p:tgtEl>
                                          <p:spTgt spid="506">
                                            <p:txEl>
                                              <p:pRg st="2" end="2"/>
                                            </p:txEl>
                                          </p:spTgt>
                                        </p:tgtEl>
                                        <p:attrNameLst>
                                          <p:attrName>style.visibility</p:attrName>
                                        </p:attrNameLst>
                                      </p:cBhvr>
                                      <p:to>
                                        <p:strVal val="visible"/>
                                      </p:to>
                                    </p:set>
                                    <p:animEffect filter="fade" transition="in">
                                      <p:cBhvr additive="repl">
                                        <p:cTn id="994" dur="1"/>
                                        <p:tgtEl>
                                          <p:spTgt spid="506">
                                            <p:txEl>
                                              <p:pRg st="2" end="2"/>
                                            </p:txEl>
                                          </p:spTgt>
                                        </p:tgtEl>
                                      </p:cBhvr>
                                    </p:animEffect>
                                  </p:childTnLst>
                                </p:cTn>
                              </p:par>
                            </p:childTnLst>
                          </p:cTn>
                        </p:par>
                      </p:childTnLst>
                    </p:cTn>
                  </p:par>
                  <p:par>
                    <p:cTn id="995" fill="hold">
                      <p:stCondLst>
                        <p:cond delay="indefinite"/>
                      </p:stCondLst>
                      <p:childTnLst>
                        <p:par>
                          <p:cTn id="996" fill="hold">
                            <p:stCondLst>
                              <p:cond delay="0"/>
                            </p:stCondLst>
                            <p:childTnLst>
                              <p:par>
                                <p:cTn id="997" nodeType="clickEffect" fill="hold" presetClass="entr" presetID="10">
                                  <p:stCondLst>
                                    <p:cond delay="0"/>
                                  </p:stCondLst>
                                  <p:childTnLst>
                                    <p:set>
                                      <p:cBhvr>
                                        <p:cTn id="998" dur="1" fill="hold">
                                          <p:stCondLst>
                                            <p:cond delay="0"/>
                                          </p:stCondLst>
                                        </p:cTn>
                                        <p:tgtEl>
                                          <p:spTgt spid="506">
                                            <p:txEl>
                                              <p:pRg st="3" end="3"/>
                                            </p:txEl>
                                          </p:spTgt>
                                        </p:tgtEl>
                                        <p:attrNameLst>
                                          <p:attrName>style.visibility</p:attrName>
                                        </p:attrNameLst>
                                      </p:cBhvr>
                                      <p:to>
                                        <p:strVal val="visible"/>
                                      </p:to>
                                    </p:set>
                                    <p:animEffect filter="fade" transition="in">
                                      <p:cBhvr additive="repl">
                                        <p:cTn id="999" dur="1"/>
                                        <p:tgtEl>
                                          <p:spTgt spid="506">
                                            <p:txEl>
                                              <p:pRg st="3" end="3"/>
                                            </p:txEl>
                                          </p:spTgt>
                                        </p:tgtEl>
                                      </p:cBhvr>
                                    </p:animEffect>
                                  </p:childTnLst>
                                </p:cTn>
                              </p:par>
                            </p:childTnLst>
                          </p:cTn>
                        </p:par>
                      </p:childTnLst>
                    </p:cTn>
                  </p:par>
                  <p:par>
                    <p:cTn id="1000" fill="hold">
                      <p:stCondLst>
                        <p:cond delay="indefinite"/>
                      </p:stCondLst>
                      <p:childTnLst>
                        <p:par>
                          <p:cTn id="1001" fill="hold">
                            <p:stCondLst>
                              <p:cond delay="0"/>
                            </p:stCondLst>
                            <p:childTnLst>
                              <p:par>
                                <p:cTn id="1002" nodeType="clickEffect" fill="hold" presetClass="entr" presetID="10">
                                  <p:stCondLst>
                                    <p:cond delay="0"/>
                                  </p:stCondLst>
                                  <p:childTnLst>
                                    <p:set>
                                      <p:cBhvr>
                                        <p:cTn id="1003" dur="1" fill="hold">
                                          <p:stCondLst>
                                            <p:cond delay="0"/>
                                          </p:stCondLst>
                                        </p:cTn>
                                        <p:tgtEl>
                                          <p:spTgt spid="506">
                                            <p:txEl>
                                              <p:pRg st="4" end="4"/>
                                            </p:txEl>
                                          </p:spTgt>
                                        </p:tgtEl>
                                        <p:attrNameLst>
                                          <p:attrName>style.visibility</p:attrName>
                                        </p:attrNameLst>
                                      </p:cBhvr>
                                      <p:to>
                                        <p:strVal val="visible"/>
                                      </p:to>
                                    </p:set>
                                    <p:animEffect filter="fade" transition="in">
                                      <p:cBhvr additive="repl">
                                        <p:cTn id="1004" dur="1"/>
                                        <p:tgtEl>
                                          <p:spTgt spid="506">
                                            <p:txEl>
                                              <p:pRg st="4" end="4"/>
                                            </p:txEl>
                                          </p:spTgt>
                                        </p:tgtEl>
                                      </p:cBhvr>
                                    </p:animEffect>
                                  </p:childTnLst>
                                </p:cTn>
                              </p:par>
                            </p:childTnLst>
                          </p:cTn>
                        </p:par>
                      </p:childTnLst>
                    </p:cTn>
                  </p:par>
                  <p:par>
                    <p:cTn id="1005" fill="hold">
                      <p:stCondLst>
                        <p:cond delay="indefinite"/>
                      </p:stCondLst>
                      <p:childTnLst>
                        <p:par>
                          <p:cTn id="1006" fill="hold">
                            <p:stCondLst>
                              <p:cond delay="0"/>
                            </p:stCondLst>
                            <p:childTnLst>
                              <p:par>
                                <p:cTn id="1007" nodeType="clickEffect" fill="hold" presetClass="entr" presetID="10">
                                  <p:stCondLst>
                                    <p:cond delay="0"/>
                                  </p:stCondLst>
                                  <p:childTnLst>
                                    <p:set>
                                      <p:cBhvr>
                                        <p:cTn id="1008" dur="1" fill="hold">
                                          <p:stCondLst>
                                            <p:cond delay="0"/>
                                          </p:stCondLst>
                                        </p:cTn>
                                        <p:tgtEl>
                                          <p:spTgt spid="506">
                                            <p:txEl>
                                              <p:pRg st="5" end="5"/>
                                            </p:txEl>
                                          </p:spTgt>
                                        </p:tgtEl>
                                        <p:attrNameLst>
                                          <p:attrName>style.visibility</p:attrName>
                                        </p:attrNameLst>
                                      </p:cBhvr>
                                      <p:to>
                                        <p:strVal val="visible"/>
                                      </p:to>
                                    </p:set>
                                    <p:animEffect filter="fade" transition="in">
                                      <p:cBhvr additive="repl">
                                        <p:cTn id="1009" dur="1"/>
                                        <p:tgtEl>
                                          <p:spTgt spid="506">
                                            <p:txEl>
                                              <p:pRg st="5" end="5"/>
                                            </p:txEl>
                                          </p:spTgt>
                                        </p:tgtEl>
                                      </p:cBhvr>
                                    </p:animEffect>
                                  </p:childTnLst>
                                </p:cTn>
                              </p:par>
                            </p:childTnLst>
                          </p:cTn>
                        </p:par>
                      </p:childTnLst>
                    </p:cTn>
                  </p:par>
                  <p:par>
                    <p:cTn id="1010" fill="hold">
                      <p:stCondLst>
                        <p:cond delay="indefinite"/>
                      </p:stCondLst>
                      <p:childTnLst>
                        <p:par>
                          <p:cTn id="1011" fill="hold">
                            <p:stCondLst>
                              <p:cond delay="0"/>
                            </p:stCondLst>
                            <p:childTnLst>
                              <p:par>
                                <p:cTn id="1012" nodeType="clickEffect" fill="hold" presetClass="entr" presetID="10">
                                  <p:stCondLst>
                                    <p:cond delay="0"/>
                                  </p:stCondLst>
                                  <p:childTnLst>
                                    <p:set>
                                      <p:cBhvr>
                                        <p:cTn id="1013" dur="1" fill="hold">
                                          <p:stCondLst>
                                            <p:cond delay="0"/>
                                          </p:stCondLst>
                                        </p:cTn>
                                        <p:tgtEl>
                                          <p:spTgt spid="506">
                                            <p:txEl>
                                              <p:pRg st="6" end="6"/>
                                            </p:txEl>
                                          </p:spTgt>
                                        </p:tgtEl>
                                        <p:attrNameLst>
                                          <p:attrName>style.visibility</p:attrName>
                                        </p:attrNameLst>
                                      </p:cBhvr>
                                      <p:to>
                                        <p:strVal val="visible"/>
                                      </p:to>
                                    </p:set>
                                    <p:animEffect filter="fade" transition="in">
                                      <p:cBhvr additive="repl">
                                        <p:cTn id="1014" dur="1"/>
                                        <p:tgtEl>
                                          <p:spTgt spid="506">
                                            <p:txEl>
                                              <p:pRg st="6" end="6"/>
                                            </p:txEl>
                                          </p:spTgt>
                                        </p:tgtEl>
                                      </p:cBhvr>
                                    </p:animEffect>
                                  </p:childTnLst>
                                </p:cTn>
                              </p:par>
                            </p:childTnLst>
                          </p:cTn>
                        </p:par>
                      </p:childTnLst>
                    </p:cTn>
                  </p:par>
                  <p:par>
                    <p:cTn id="1015" fill="hold">
                      <p:stCondLst>
                        <p:cond delay="indefinite"/>
                      </p:stCondLst>
                      <p:childTnLst>
                        <p:par>
                          <p:cTn id="1016" fill="hold">
                            <p:stCondLst>
                              <p:cond delay="0"/>
                            </p:stCondLst>
                            <p:childTnLst>
                              <p:par>
                                <p:cTn id="1017" nodeType="clickEffect" fill="hold" presetClass="entr" presetID="10">
                                  <p:stCondLst>
                                    <p:cond delay="0"/>
                                  </p:stCondLst>
                                  <p:childTnLst>
                                    <p:set>
                                      <p:cBhvr>
                                        <p:cTn id="1018" dur="1" fill="hold">
                                          <p:stCondLst>
                                            <p:cond delay="0"/>
                                          </p:stCondLst>
                                        </p:cTn>
                                        <p:tgtEl>
                                          <p:spTgt spid="506">
                                            <p:txEl>
                                              <p:pRg st="7" end="7"/>
                                            </p:txEl>
                                          </p:spTgt>
                                        </p:tgtEl>
                                        <p:attrNameLst>
                                          <p:attrName>style.visibility</p:attrName>
                                        </p:attrNameLst>
                                      </p:cBhvr>
                                      <p:to>
                                        <p:strVal val="visible"/>
                                      </p:to>
                                    </p:set>
                                    <p:animEffect filter="fade" transition="in">
                                      <p:cBhvr additive="repl">
                                        <p:cTn id="1019" dur="1"/>
                                        <p:tgtEl>
                                          <p:spTgt spid="506">
                                            <p:txEl>
                                              <p:pRg st="7" end="7"/>
                                            </p:txEl>
                                          </p:spTgt>
                                        </p:tgtEl>
                                      </p:cBhvr>
                                    </p:animEffect>
                                  </p:childTnLst>
                                </p:cTn>
                              </p:par>
                            </p:childTnLst>
                          </p:cTn>
                        </p:par>
                      </p:childTnLst>
                    </p:cTn>
                  </p:par>
                  <p:par>
                    <p:cTn id="1020" fill="hold">
                      <p:stCondLst>
                        <p:cond delay="indefinite"/>
                      </p:stCondLst>
                      <p:childTnLst>
                        <p:par>
                          <p:cTn id="1021" fill="hold">
                            <p:stCondLst>
                              <p:cond delay="0"/>
                            </p:stCondLst>
                            <p:childTnLst>
                              <p:par>
                                <p:cTn id="1022" nodeType="clickEffect" fill="hold" presetClass="entr" presetID="10">
                                  <p:stCondLst>
                                    <p:cond delay="0"/>
                                  </p:stCondLst>
                                  <p:childTnLst>
                                    <p:set>
                                      <p:cBhvr>
                                        <p:cTn id="1023" dur="1" fill="hold">
                                          <p:stCondLst>
                                            <p:cond delay="0"/>
                                          </p:stCondLst>
                                        </p:cTn>
                                        <p:tgtEl>
                                          <p:spTgt spid="512"/>
                                        </p:tgtEl>
                                        <p:attrNameLst>
                                          <p:attrName>style.visibility</p:attrName>
                                        </p:attrNameLst>
                                      </p:cBhvr>
                                      <p:to>
                                        <p:strVal val="visible"/>
                                      </p:to>
                                    </p:set>
                                    <p:animEffect filter="fade" transition="in">
                                      <p:cBhvr additive="repl">
                                        <p:cTn id="1024" dur="1"/>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Google Shape;491;p61"/>
          <p:cNvSpPr/>
          <p:nvPr/>
        </p:nvSpPr>
        <p:spPr>
          <a:xfrm>
            <a:off x="0" y="0"/>
            <a:ext cx="914364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514" name="Google Shape;492;p61"/>
          <p:cNvSpPr/>
          <p:nvPr/>
        </p:nvSpPr>
        <p:spPr>
          <a:xfrm>
            <a:off x="527400" y="317880"/>
            <a:ext cx="4583160" cy="739800"/>
          </a:xfrm>
          <a:prstGeom prst="rect">
            <a:avLst/>
          </a:prstGeom>
          <a:noFill/>
          <a:ln w="0">
            <a:noFill/>
          </a:ln>
        </p:spPr>
        <p:style>
          <a:lnRef idx="0"/>
          <a:fillRef idx="0"/>
          <a:effectRef idx="0"/>
          <a:fontRef idx="minor"/>
        </p:style>
        <p:txBody>
          <a:bodyPr lIns="68400" rIns="68400" tIns="34200" bIns="34200" anchor="b">
            <a:normAutofit/>
          </a:bodyPr>
          <a:p>
            <a:pPr>
              <a:lnSpc>
                <a:spcPct val="90000"/>
              </a:lnSpc>
              <a:buNone/>
              <a:tabLst>
                <a:tab algn="l" pos="0"/>
              </a:tabLst>
            </a:pPr>
            <a:r>
              <a:rPr b="0" lang="da-DK" sz="3000" spc="-1" strike="noStrike">
                <a:solidFill>
                  <a:srgbClr val="000000"/>
                </a:solidFill>
                <a:latin typeface="Calibri"/>
                <a:ea typeface="Calibri"/>
              </a:rPr>
              <a:t>E – Exposure/environment </a:t>
            </a:r>
            <a:endParaRPr b="0" lang="da-DK" sz="3000" spc="-1" strike="noStrike">
              <a:latin typeface="Arial"/>
            </a:endParaRPr>
          </a:p>
        </p:txBody>
      </p:sp>
      <p:sp>
        <p:nvSpPr>
          <p:cNvPr id="515" name="Google Shape;493;p61"/>
          <p:cNvSpPr/>
          <p:nvPr/>
        </p:nvSpPr>
        <p:spPr>
          <a:xfrm>
            <a:off x="587880" y="1502280"/>
            <a:ext cx="4376160" cy="3297960"/>
          </a:xfrm>
          <a:prstGeom prst="rect">
            <a:avLst/>
          </a:prstGeom>
          <a:noFill/>
          <a:ln w="0">
            <a:noFill/>
          </a:ln>
        </p:spPr>
        <p:style>
          <a:lnRef idx="0"/>
          <a:fillRef idx="0"/>
          <a:effectRef idx="0"/>
          <a:fontRef idx="minor"/>
        </p:style>
        <p:txBody>
          <a:bodyPr lIns="68400" rIns="68400" tIns="34200" bIns="34200" anchor="t">
            <a:normAutofit/>
          </a:bodyPr>
          <a:p>
            <a:pPr marL="177840" indent="-177480">
              <a:lnSpc>
                <a:spcPct val="90000"/>
              </a:lnSpc>
              <a:buClr>
                <a:srgbClr val="000000"/>
              </a:buClr>
              <a:buFont typeface="Arial"/>
              <a:buChar char="•"/>
            </a:pPr>
            <a:r>
              <a:rPr b="0" lang="da-DK" sz="2400" spc="-1" strike="noStrike">
                <a:solidFill>
                  <a:srgbClr val="000000"/>
                </a:solidFill>
                <a:latin typeface="Calibri"/>
                <a:ea typeface="Calibri"/>
              </a:rPr>
              <a:t>Vurdering af eventuelle mindre ydre skader </a:t>
            </a:r>
            <a:endParaRPr b="0" lang="da-DK" sz="2400" spc="-1" strike="noStrike">
              <a:latin typeface="Arial"/>
            </a:endParaRPr>
          </a:p>
          <a:p>
            <a:pPr marL="177840" indent="-177480">
              <a:lnSpc>
                <a:spcPct val="90000"/>
              </a:lnSpc>
              <a:spcBef>
                <a:spcPts val="799"/>
              </a:spcBef>
              <a:buClr>
                <a:srgbClr val="000000"/>
              </a:buClr>
              <a:buFont typeface="Arial"/>
              <a:buChar char="•"/>
            </a:pPr>
            <a:r>
              <a:rPr b="0" lang="da-DK" sz="2400" spc="-1" strike="noStrike">
                <a:solidFill>
                  <a:srgbClr val="000000"/>
                </a:solidFill>
                <a:latin typeface="Calibri"/>
                <a:ea typeface="Calibri"/>
              </a:rPr>
              <a:t>Beskyttelse mod temperaturfald </a:t>
            </a:r>
            <a:endParaRPr b="0" lang="da-DK" sz="2400" spc="-1" strike="noStrike">
              <a:latin typeface="Arial"/>
            </a:endParaRPr>
          </a:p>
          <a:p>
            <a:pPr>
              <a:lnSpc>
                <a:spcPct val="90000"/>
              </a:lnSpc>
              <a:spcBef>
                <a:spcPts val="799"/>
              </a:spcBef>
              <a:buNone/>
              <a:tabLst>
                <a:tab algn="l" pos="0"/>
              </a:tabLst>
            </a:pPr>
            <a:r>
              <a:rPr b="0" lang="da-DK" sz="2400" spc="-1" strike="noStrike">
                <a:solidFill>
                  <a:srgbClr val="000000"/>
                </a:solidFill>
                <a:latin typeface="Calibri"/>
                <a:ea typeface="Calibri"/>
              </a:rPr>
              <a:t> </a:t>
            </a:r>
            <a:endParaRPr b="0" lang="da-DK" sz="2400" spc="-1" strike="noStrike">
              <a:latin typeface="Arial"/>
            </a:endParaRPr>
          </a:p>
          <a:p>
            <a:pPr>
              <a:lnSpc>
                <a:spcPct val="90000"/>
              </a:lnSpc>
              <a:spcBef>
                <a:spcPts val="799"/>
              </a:spcBef>
              <a:buNone/>
              <a:tabLst>
                <a:tab algn="l" pos="0"/>
              </a:tabLst>
            </a:pPr>
            <a:r>
              <a:rPr b="0" lang="da-DK" sz="2400" spc="-1" strike="noStrike">
                <a:solidFill>
                  <a:srgbClr val="000000"/>
                </a:solidFill>
                <a:latin typeface="Calibri"/>
                <a:ea typeface="Calibri"/>
              </a:rPr>
              <a:t> </a:t>
            </a:r>
            <a:endParaRPr b="0" lang="da-DK" sz="2400" spc="-1" strike="noStrike">
              <a:latin typeface="Arial"/>
            </a:endParaRPr>
          </a:p>
          <a:p>
            <a:pPr marL="177840" indent="-177480">
              <a:lnSpc>
                <a:spcPct val="90000"/>
              </a:lnSpc>
              <a:spcBef>
                <a:spcPts val="799"/>
              </a:spcBef>
              <a:buClr>
                <a:srgbClr val="000000"/>
              </a:buClr>
              <a:buFont typeface="Arial"/>
              <a:buChar char="•"/>
              <a:tabLst>
                <a:tab algn="l" pos="0"/>
              </a:tabLst>
            </a:pPr>
            <a:r>
              <a:rPr b="0" lang="da-DK" sz="2400" spc="-1" strike="noStrike">
                <a:solidFill>
                  <a:srgbClr val="000000"/>
                </a:solidFill>
                <a:latin typeface="Calibri"/>
                <a:ea typeface="Calibri"/>
              </a:rPr>
              <a:t>Så er vi igennem – hvad så nu? </a:t>
            </a:r>
            <a:endParaRPr b="0" lang="da-DK" sz="2400" spc="-1" strike="noStrike">
              <a:latin typeface="Arial"/>
            </a:endParaRPr>
          </a:p>
          <a:p>
            <a:pPr lvl="1" marL="520560" indent="-177480">
              <a:lnSpc>
                <a:spcPct val="90000"/>
              </a:lnSpc>
              <a:spcBef>
                <a:spcPts val="400"/>
              </a:spcBef>
              <a:buClr>
                <a:srgbClr val="000000"/>
              </a:buClr>
              <a:buFont typeface="Arial"/>
              <a:buChar char="•"/>
              <a:tabLst>
                <a:tab algn="l" pos="0"/>
              </a:tabLst>
            </a:pPr>
            <a:r>
              <a:rPr b="1" lang="da-DK" sz="2400" spc="-1" strike="noStrike">
                <a:solidFill>
                  <a:srgbClr val="000000"/>
                </a:solidFill>
                <a:latin typeface="Calibri"/>
                <a:ea typeface="Calibri"/>
              </a:rPr>
              <a:t>Forfra! </a:t>
            </a:r>
            <a:endParaRPr b="0" lang="da-DK" sz="2400" spc="-1" strike="noStrike">
              <a:latin typeface="Arial"/>
            </a:endParaRPr>
          </a:p>
        </p:txBody>
      </p:sp>
      <p:sp>
        <p:nvSpPr>
          <p:cNvPr id="516" name="Google Shape;494;p61"/>
          <p:cNvSpPr/>
          <p:nvPr/>
        </p:nvSpPr>
        <p:spPr>
          <a:xfrm flipH="1" rot="10800000">
            <a:off x="6087960" y="5143680"/>
            <a:ext cx="306900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fillRef idx="0"/>
          <a:effectRef idx="0"/>
          <a:fontRef idx="minor"/>
        </p:style>
      </p:sp>
      <p:sp>
        <p:nvSpPr>
          <p:cNvPr id="517" name="Google Shape;495;p61"/>
          <p:cNvSpPr/>
          <p:nvPr/>
        </p:nvSpPr>
        <p:spPr>
          <a:xfrm flipH="1" rot="10800000">
            <a:off x="6087960" y="4800960"/>
            <a:ext cx="306900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fillRef idx="0"/>
          <a:effectRef idx="0"/>
          <a:fontRef idx="minor"/>
        </p:style>
      </p:sp>
      <p:sp>
        <p:nvSpPr>
          <p:cNvPr id="518" name="Google Shape;496;p61"/>
          <p:cNvSpPr/>
          <p:nvPr/>
        </p:nvSpPr>
        <p:spPr>
          <a:xfrm flipH="1" rot="10800000">
            <a:off x="6092640" y="4800960"/>
            <a:ext cx="3051360" cy="479988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fillRef idx="0"/>
          <a:effectRef idx="0"/>
          <a:fontRef idx="minor"/>
        </p:style>
      </p:sp>
      <p:sp>
        <p:nvSpPr>
          <p:cNvPr id="519" name="Google Shape;497;p61"/>
          <p:cNvSpPr/>
          <p:nvPr/>
        </p:nvSpPr>
        <p:spPr>
          <a:xfrm flipH="1" rot="10800000">
            <a:off x="6087960" y="5143680"/>
            <a:ext cx="2708280" cy="514332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fillRef idx="0"/>
          <a:effectRef idx="0"/>
          <a:fontRef idx="minor"/>
        </p:style>
      </p:sp>
      <p:pic>
        <p:nvPicPr>
          <p:cNvPr id="520" name="Google Shape;498;p61" descr=""/>
          <p:cNvPicPr/>
          <p:nvPr/>
        </p:nvPicPr>
        <p:blipFill>
          <a:blip r:embed="rId1"/>
          <a:srcRect l="23763" t="0" r="25762" b="0"/>
          <a:stretch/>
        </p:blipFill>
        <p:spPr>
          <a:xfrm>
            <a:off x="5306760" y="1034280"/>
            <a:ext cx="3127680" cy="3098880"/>
          </a:xfrm>
          <a:prstGeom prst="rect">
            <a:avLst/>
          </a:prstGeom>
          <a:ln w="0">
            <a:noFill/>
          </a:ln>
        </p:spPr>
      </p:pic>
    </p:spTree>
  </p:cSld>
  <mc:AlternateContent>
    <mc:Choice Requires="p14">
      <p:transition spd="slow" p14:dur="2000"/>
    </mc:Choice>
    <mc:Fallback>
      <p:transition spd="slow"/>
    </mc:Fallback>
  </mc:AlternateContent>
  <p:timing>
    <p:tnLst>
      <p:par>
        <p:cTn id="1025" dur="indefinite" restart="never" nodeType="tmRoot">
          <p:childTnLst>
            <p:seq>
              <p:cTn id="1026" dur="indefinite" nodeType="mainSeq">
                <p:childTnLst>
                  <p:par>
                    <p:cTn id="1027" fill="hold">
                      <p:stCondLst>
                        <p:cond delay="indefinite"/>
                      </p:stCondLst>
                      <p:childTnLst>
                        <p:par>
                          <p:cTn id="1028" fill="hold">
                            <p:stCondLst>
                              <p:cond delay="0"/>
                            </p:stCondLst>
                            <p:childTnLst>
                              <p:par>
                                <p:cTn id="1029" nodeType="clickEffect" fill="hold" presetClass="entr" presetID="10">
                                  <p:stCondLst>
                                    <p:cond delay="0"/>
                                  </p:stCondLst>
                                  <p:childTnLst>
                                    <p:set>
                                      <p:cBhvr>
                                        <p:cTn id="1030" dur="1" fill="hold">
                                          <p:stCondLst>
                                            <p:cond delay="0"/>
                                          </p:stCondLst>
                                        </p:cTn>
                                        <p:tgtEl>
                                          <p:spTgt spid="515">
                                            <p:txEl>
                                              <p:pRg st="0" end="0"/>
                                            </p:txEl>
                                          </p:spTgt>
                                        </p:tgtEl>
                                        <p:attrNameLst>
                                          <p:attrName>style.visibility</p:attrName>
                                        </p:attrNameLst>
                                      </p:cBhvr>
                                      <p:to>
                                        <p:strVal val="visible"/>
                                      </p:to>
                                    </p:set>
                                    <p:animEffect filter="fade" transition="in">
                                      <p:cBhvr additive="repl">
                                        <p:cTn id="1031" dur="1"/>
                                        <p:tgtEl>
                                          <p:spTgt spid="515">
                                            <p:txEl>
                                              <p:pRg st="0" end="0"/>
                                            </p:txEl>
                                          </p:spTgt>
                                        </p:tgtEl>
                                      </p:cBhvr>
                                    </p:animEffect>
                                  </p:childTnLst>
                                </p:cTn>
                              </p:par>
                            </p:childTnLst>
                          </p:cTn>
                        </p:par>
                      </p:childTnLst>
                    </p:cTn>
                  </p:par>
                  <p:par>
                    <p:cTn id="1032" fill="hold">
                      <p:stCondLst>
                        <p:cond delay="indefinite"/>
                      </p:stCondLst>
                      <p:childTnLst>
                        <p:par>
                          <p:cTn id="1033" fill="hold">
                            <p:stCondLst>
                              <p:cond delay="0"/>
                            </p:stCondLst>
                            <p:childTnLst>
                              <p:par>
                                <p:cTn id="1034" nodeType="clickEffect" fill="hold" presetClass="entr" presetID="10">
                                  <p:stCondLst>
                                    <p:cond delay="0"/>
                                  </p:stCondLst>
                                  <p:childTnLst>
                                    <p:set>
                                      <p:cBhvr>
                                        <p:cTn id="1035" dur="1" fill="hold">
                                          <p:stCondLst>
                                            <p:cond delay="0"/>
                                          </p:stCondLst>
                                        </p:cTn>
                                        <p:tgtEl>
                                          <p:spTgt spid="515">
                                            <p:txEl>
                                              <p:pRg st="1" end="1"/>
                                            </p:txEl>
                                          </p:spTgt>
                                        </p:tgtEl>
                                        <p:attrNameLst>
                                          <p:attrName>style.visibility</p:attrName>
                                        </p:attrNameLst>
                                      </p:cBhvr>
                                      <p:to>
                                        <p:strVal val="visible"/>
                                      </p:to>
                                    </p:set>
                                    <p:animEffect filter="fade" transition="in">
                                      <p:cBhvr additive="repl">
                                        <p:cTn id="1036" dur="1"/>
                                        <p:tgtEl>
                                          <p:spTgt spid="515">
                                            <p:txEl>
                                              <p:pRg st="1" end="1"/>
                                            </p:txEl>
                                          </p:spTgt>
                                        </p:tgtEl>
                                      </p:cBhvr>
                                    </p:animEffect>
                                  </p:childTnLst>
                                </p:cTn>
                              </p:par>
                            </p:childTnLst>
                          </p:cTn>
                        </p:par>
                      </p:childTnLst>
                    </p:cTn>
                  </p:par>
                  <p:par>
                    <p:cTn id="1037" fill="hold">
                      <p:stCondLst>
                        <p:cond delay="indefinite"/>
                      </p:stCondLst>
                      <p:childTnLst>
                        <p:par>
                          <p:cTn id="1038" fill="hold">
                            <p:stCondLst>
                              <p:cond delay="0"/>
                            </p:stCondLst>
                            <p:childTnLst>
                              <p:par>
                                <p:cTn id="1039" nodeType="clickEffect" fill="hold" presetClass="entr" presetID="10">
                                  <p:stCondLst>
                                    <p:cond delay="0"/>
                                  </p:stCondLst>
                                  <p:childTnLst>
                                    <p:set>
                                      <p:cBhvr>
                                        <p:cTn id="1040" dur="1" fill="hold">
                                          <p:stCondLst>
                                            <p:cond delay="0"/>
                                          </p:stCondLst>
                                        </p:cTn>
                                        <p:tgtEl>
                                          <p:spTgt spid="515">
                                            <p:txEl>
                                              <p:pRg st="2" end="2"/>
                                            </p:txEl>
                                          </p:spTgt>
                                        </p:tgtEl>
                                        <p:attrNameLst>
                                          <p:attrName>style.visibility</p:attrName>
                                        </p:attrNameLst>
                                      </p:cBhvr>
                                      <p:to>
                                        <p:strVal val="visible"/>
                                      </p:to>
                                    </p:set>
                                    <p:animEffect filter="fade" transition="in">
                                      <p:cBhvr additive="repl">
                                        <p:cTn id="1041" dur="1"/>
                                        <p:tgtEl>
                                          <p:spTgt spid="515">
                                            <p:txEl>
                                              <p:pRg st="2" end="2"/>
                                            </p:txEl>
                                          </p:spTgt>
                                        </p:tgtEl>
                                      </p:cBhvr>
                                    </p:animEffect>
                                  </p:childTnLst>
                                </p:cTn>
                              </p:par>
                            </p:childTnLst>
                          </p:cTn>
                        </p:par>
                      </p:childTnLst>
                    </p:cTn>
                  </p:par>
                  <p:par>
                    <p:cTn id="1042" fill="hold">
                      <p:stCondLst>
                        <p:cond delay="indefinite"/>
                      </p:stCondLst>
                      <p:childTnLst>
                        <p:par>
                          <p:cTn id="1043" fill="hold">
                            <p:stCondLst>
                              <p:cond delay="0"/>
                            </p:stCondLst>
                            <p:childTnLst>
                              <p:par>
                                <p:cTn id="1044" nodeType="clickEffect" fill="hold" presetClass="entr" presetID="10">
                                  <p:stCondLst>
                                    <p:cond delay="0"/>
                                  </p:stCondLst>
                                  <p:childTnLst>
                                    <p:set>
                                      <p:cBhvr>
                                        <p:cTn id="1045" dur="1" fill="hold">
                                          <p:stCondLst>
                                            <p:cond delay="0"/>
                                          </p:stCondLst>
                                        </p:cTn>
                                        <p:tgtEl>
                                          <p:spTgt spid="515">
                                            <p:txEl>
                                              <p:pRg st="3" end="3"/>
                                            </p:txEl>
                                          </p:spTgt>
                                        </p:tgtEl>
                                        <p:attrNameLst>
                                          <p:attrName>style.visibility</p:attrName>
                                        </p:attrNameLst>
                                      </p:cBhvr>
                                      <p:to>
                                        <p:strVal val="visible"/>
                                      </p:to>
                                    </p:set>
                                    <p:animEffect filter="fade" transition="in">
                                      <p:cBhvr additive="repl">
                                        <p:cTn id="1046" dur="1"/>
                                        <p:tgtEl>
                                          <p:spTgt spid="515">
                                            <p:txEl>
                                              <p:pRg st="3" end="3"/>
                                            </p:txEl>
                                          </p:spTgt>
                                        </p:tgtEl>
                                      </p:cBhvr>
                                    </p:animEffect>
                                  </p:childTnLst>
                                </p:cTn>
                              </p:par>
                            </p:childTnLst>
                          </p:cTn>
                        </p:par>
                      </p:childTnLst>
                    </p:cTn>
                  </p:par>
                  <p:par>
                    <p:cTn id="1047" fill="hold">
                      <p:stCondLst>
                        <p:cond delay="indefinite"/>
                      </p:stCondLst>
                      <p:childTnLst>
                        <p:par>
                          <p:cTn id="1048" fill="hold">
                            <p:stCondLst>
                              <p:cond delay="0"/>
                            </p:stCondLst>
                            <p:childTnLst>
                              <p:par>
                                <p:cTn id="1049" nodeType="clickEffect" fill="hold" presetClass="entr" presetID="10">
                                  <p:stCondLst>
                                    <p:cond delay="0"/>
                                  </p:stCondLst>
                                  <p:childTnLst>
                                    <p:set>
                                      <p:cBhvr>
                                        <p:cTn id="1050" dur="1" fill="hold">
                                          <p:stCondLst>
                                            <p:cond delay="0"/>
                                          </p:stCondLst>
                                        </p:cTn>
                                        <p:tgtEl>
                                          <p:spTgt spid="515">
                                            <p:txEl>
                                              <p:pRg st="4" end="4"/>
                                            </p:txEl>
                                          </p:spTgt>
                                        </p:tgtEl>
                                        <p:attrNameLst>
                                          <p:attrName>style.visibility</p:attrName>
                                        </p:attrNameLst>
                                      </p:cBhvr>
                                      <p:to>
                                        <p:strVal val="visible"/>
                                      </p:to>
                                    </p:set>
                                    <p:animEffect filter="fade" transition="in">
                                      <p:cBhvr additive="repl">
                                        <p:cTn id="1051" dur="1"/>
                                        <p:tgtEl>
                                          <p:spTgt spid="515">
                                            <p:txEl>
                                              <p:pRg st="4" end="4"/>
                                            </p:txEl>
                                          </p:spTgt>
                                        </p:tgtEl>
                                      </p:cBhvr>
                                    </p:animEffect>
                                  </p:childTnLst>
                                </p:cTn>
                              </p:par>
                            </p:childTnLst>
                          </p:cTn>
                        </p:par>
                      </p:childTnLst>
                    </p:cTn>
                  </p:par>
                  <p:par>
                    <p:cTn id="1052" fill="hold">
                      <p:stCondLst>
                        <p:cond delay="indefinite"/>
                      </p:stCondLst>
                      <p:childTnLst>
                        <p:par>
                          <p:cTn id="1053" fill="hold">
                            <p:stCondLst>
                              <p:cond delay="0"/>
                            </p:stCondLst>
                            <p:childTnLst>
                              <p:par>
                                <p:cTn id="1054" nodeType="clickEffect" fill="hold" presetClass="entr" presetID="10">
                                  <p:stCondLst>
                                    <p:cond delay="0"/>
                                  </p:stCondLst>
                                  <p:childTnLst>
                                    <p:set>
                                      <p:cBhvr>
                                        <p:cTn id="1055" dur="1" fill="hold">
                                          <p:stCondLst>
                                            <p:cond delay="0"/>
                                          </p:stCondLst>
                                        </p:cTn>
                                        <p:tgtEl>
                                          <p:spTgt spid="515">
                                            <p:txEl>
                                              <p:pRg st="5" end="5"/>
                                            </p:txEl>
                                          </p:spTgt>
                                        </p:tgtEl>
                                        <p:attrNameLst>
                                          <p:attrName>style.visibility</p:attrName>
                                        </p:attrNameLst>
                                      </p:cBhvr>
                                      <p:to>
                                        <p:strVal val="visible"/>
                                      </p:to>
                                    </p:set>
                                    <p:animEffect filter="fade" transition="in">
                                      <p:cBhvr additive="repl">
                                        <p:cTn id="1056" dur="1"/>
                                        <p:tgtEl>
                                          <p:spTgt spid="515">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Google Shape;503;p62"/>
          <p:cNvSpPr/>
          <p:nvPr/>
        </p:nvSpPr>
        <p:spPr>
          <a:xfrm>
            <a:off x="628560" y="273960"/>
            <a:ext cx="7886520" cy="993960"/>
          </a:xfrm>
          <a:prstGeom prst="rect">
            <a:avLst/>
          </a:prstGeom>
          <a:noFill/>
          <a:ln w="0">
            <a:noFill/>
          </a:ln>
        </p:spPr>
        <p:style>
          <a:lnRef idx="0"/>
          <a:fillRef idx="0"/>
          <a:effectRef idx="0"/>
          <a:fontRef idx="minor"/>
        </p:style>
        <p:txBody>
          <a:bodyPr lIns="68400" rIns="68400" tIns="34200" bIns="34200" anchor="ctr">
            <a:normAutofit/>
          </a:bodyPr>
          <a:p>
            <a:pPr>
              <a:lnSpc>
                <a:spcPct val="90000"/>
              </a:lnSpc>
              <a:buNone/>
              <a:tabLst>
                <a:tab algn="l" pos="0"/>
              </a:tabLst>
            </a:pPr>
            <a:r>
              <a:rPr b="0" lang="da-DK" sz="3300" spc="-1" strike="noStrike">
                <a:solidFill>
                  <a:srgbClr val="000000"/>
                </a:solidFill>
                <a:latin typeface="Calibri"/>
                <a:ea typeface="Calibri"/>
              </a:rPr>
              <a:t>Video ABCDE</a:t>
            </a:r>
            <a:endParaRPr b="0" lang="da-DK" sz="3300" spc="-1" strike="noStrike">
              <a:latin typeface="Arial"/>
            </a:endParaRPr>
          </a:p>
        </p:txBody>
      </p:sp>
      <p:sp>
        <p:nvSpPr>
          <p:cNvPr id="522" name="Google Shape;504;p62"/>
          <p:cNvSpPr/>
          <p:nvPr/>
        </p:nvSpPr>
        <p:spPr>
          <a:xfrm>
            <a:off x="628560" y="1369080"/>
            <a:ext cx="7886520" cy="3263040"/>
          </a:xfrm>
          <a:prstGeom prst="rect">
            <a:avLst/>
          </a:prstGeom>
          <a:noFill/>
          <a:ln w="0">
            <a:noFill/>
          </a:ln>
        </p:spPr>
        <p:style>
          <a:lnRef idx="0"/>
          <a:fillRef idx="0"/>
          <a:effectRef idx="0"/>
          <a:fontRef idx="minor"/>
        </p:style>
        <p:txBody>
          <a:bodyPr lIns="68400" rIns="68400" tIns="34200" bIns="34200" anchor="t">
            <a:normAutofit/>
          </a:bodyPr>
          <a:p>
            <a:pPr>
              <a:lnSpc>
                <a:spcPct val="90000"/>
              </a:lnSpc>
              <a:buNone/>
              <a:tabLst>
                <a:tab algn="l" pos="0"/>
              </a:tabLst>
            </a:pPr>
            <a:r>
              <a:rPr b="0" lang="da-DK" sz="2100" spc="-1" strike="noStrike">
                <a:solidFill>
                  <a:srgbClr val="000000"/>
                </a:solidFill>
                <a:latin typeface="Calibri"/>
                <a:ea typeface="Calibri"/>
              </a:rPr>
              <a:t>Video: </a:t>
            </a:r>
            <a:endParaRPr b="0" lang="da-DK" sz="2100" spc="-1" strike="noStrike">
              <a:latin typeface="Arial"/>
            </a:endParaRPr>
          </a:p>
          <a:p>
            <a:pPr>
              <a:lnSpc>
                <a:spcPct val="90000"/>
              </a:lnSpc>
              <a:spcBef>
                <a:spcPts val="799"/>
              </a:spcBef>
              <a:buNone/>
              <a:tabLst>
                <a:tab algn="l" pos="0"/>
              </a:tabLst>
            </a:pPr>
            <a:r>
              <a:rPr b="0" lang="da-DK" sz="2100" spc="-1" strike="noStrike" u="sng">
                <a:solidFill>
                  <a:srgbClr val="1a237e"/>
                </a:solidFill>
                <a:uFillTx/>
                <a:latin typeface="Calibri"/>
                <a:ea typeface="Calibri"/>
                <a:hlinkClick r:id="rId1"/>
              </a:rPr>
              <a:t>https://www.dr.dk/drtv/se/med-livet-i-haenderne_-et-nyt-liv_438018</a:t>
            </a:r>
            <a:r>
              <a:rPr b="0" lang="da-DK" sz="2100" spc="-1" strike="noStrike">
                <a:solidFill>
                  <a:srgbClr val="000000"/>
                </a:solidFill>
                <a:latin typeface="Calibri"/>
                <a:ea typeface="Calibri"/>
              </a:rPr>
              <a:t>  (min. 1.40-4.00)</a:t>
            </a:r>
            <a:endParaRPr b="0" lang="da-DK" sz="2100" spc="-1" strike="noStrike">
              <a:latin typeface="Arial"/>
            </a:endParaRPr>
          </a:p>
          <a:p>
            <a:pPr>
              <a:lnSpc>
                <a:spcPct val="90000"/>
              </a:lnSpc>
              <a:spcBef>
                <a:spcPts val="799"/>
              </a:spcBef>
              <a:buNone/>
              <a:tabLst>
                <a:tab algn="l" pos="0"/>
              </a:tabLst>
            </a:pPr>
            <a:r>
              <a:rPr b="0" lang="da-DK" sz="2100" spc="-1" strike="noStrike">
                <a:solidFill>
                  <a:srgbClr val="000000"/>
                </a:solidFill>
                <a:latin typeface="Calibri"/>
                <a:ea typeface="Calibri"/>
              </a:rPr>
              <a:t> </a:t>
            </a:r>
            <a:endParaRPr b="0" lang="da-DK" sz="2100" spc="-1" strike="noStrike">
              <a:latin typeface="Arial"/>
            </a:endParaRPr>
          </a:p>
          <a:p>
            <a:pPr>
              <a:lnSpc>
                <a:spcPct val="90000"/>
              </a:lnSpc>
              <a:spcBef>
                <a:spcPts val="799"/>
              </a:spcBef>
              <a:buNone/>
              <a:tabLst>
                <a:tab algn="l" pos="0"/>
              </a:tabLst>
            </a:pPr>
            <a:r>
              <a:rPr b="0" lang="da-DK" sz="2100" spc="-1" strike="noStrike">
                <a:solidFill>
                  <a:srgbClr val="000000"/>
                </a:solidFill>
                <a:latin typeface="Calibri"/>
                <a:ea typeface="Calibri"/>
              </a:rPr>
              <a:t>Se video og snak sammen 2 min </a:t>
            </a:r>
            <a:endParaRPr b="0" lang="da-DK" sz="2100" spc="-1" strike="noStrike">
              <a:latin typeface="Arial"/>
            </a:endParaRPr>
          </a:p>
          <a:p>
            <a:pPr marL="177840" indent="-171000">
              <a:lnSpc>
                <a:spcPct val="90000"/>
              </a:lnSpc>
              <a:spcBef>
                <a:spcPts val="799"/>
              </a:spcBef>
              <a:buClr>
                <a:srgbClr val="000000"/>
              </a:buClr>
              <a:buFont typeface="Arial"/>
              <a:buChar char="•"/>
              <a:tabLst>
                <a:tab algn="l" pos="0"/>
              </a:tabLst>
            </a:pPr>
            <a:r>
              <a:rPr b="0" lang="da-DK" sz="2100" spc="-1" strike="noStrike">
                <a:solidFill>
                  <a:srgbClr val="000000"/>
                </a:solidFill>
                <a:latin typeface="Calibri"/>
                <a:ea typeface="Calibri"/>
              </a:rPr>
              <a:t>Hvad tænker i om rækkefølgen? Følger de ABCDE? </a:t>
            </a:r>
            <a:endParaRPr b="0" lang="da-DK" sz="2100" spc="-1" strike="noStrike">
              <a:latin typeface="Arial"/>
            </a:endParaRPr>
          </a:p>
          <a:p>
            <a:pPr marL="177840" indent="-171000">
              <a:lnSpc>
                <a:spcPct val="90000"/>
              </a:lnSpc>
              <a:spcBef>
                <a:spcPts val="799"/>
              </a:spcBef>
              <a:buClr>
                <a:srgbClr val="000000"/>
              </a:buClr>
              <a:buFont typeface="Arial"/>
              <a:buChar char="•"/>
              <a:tabLst>
                <a:tab algn="l" pos="0"/>
              </a:tabLst>
            </a:pPr>
            <a:r>
              <a:rPr b="0" lang="da-DK" sz="2100" spc="-1" strike="noStrike">
                <a:solidFill>
                  <a:srgbClr val="000000"/>
                </a:solidFill>
                <a:latin typeface="Calibri"/>
                <a:ea typeface="Calibri"/>
              </a:rPr>
              <a:t>Hvordan / hvordan ikke? </a:t>
            </a:r>
            <a:endParaRPr b="0" lang="da-DK" sz="2100" spc="-1" strike="noStrike">
              <a:latin typeface="Arial"/>
            </a:endParaRPr>
          </a:p>
          <a:p>
            <a:pPr>
              <a:lnSpc>
                <a:spcPct val="90000"/>
              </a:lnSpc>
              <a:spcBef>
                <a:spcPts val="799"/>
              </a:spcBef>
              <a:buNone/>
              <a:tabLst>
                <a:tab algn="l" pos="0"/>
              </a:tabLst>
            </a:pPr>
            <a:r>
              <a:rPr b="0" lang="da-DK" sz="2100" spc="-1" strike="noStrike">
                <a:solidFill>
                  <a:srgbClr val="000000"/>
                </a:solidFill>
                <a:latin typeface="Calibri"/>
                <a:ea typeface="Calibri"/>
              </a:rPr>
              <a:t> </a:t>
            </a:r>
            <a:endParaRPr b="0" lang="da-DK" sz="21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204120" y="0"/>
            <a:ext cx="8826120" cy="602280"/>
          </a:xfrm>
          <a:prstGeom prst="rect">
            <a:avLst/>
          </a:prstGeom>
          <a:noFill/>
          <a:ln w="0">
            <a:noFill/>
          </a:ln>
        </p:spPr>
        <p:txBody>
          <a:bodyPr tIns="91440" bIns="91440" anchor="ctr">
            <a:noAutofit/>
          </a:bodyPr>
          <a:p>
            <a:pPr>
              <a:lnSpc>
                <a:spcPct val="100000"/>
              </a:lnSpc>
              <a:buNone/>
              <a:tabLst>
                <a:tab algn="l" pos="0"/>
              </a:tabLst>
            </a:pPr>
            <a:r>
              <a:rPr b="0" lang="da-DK" sz="3200" spc="-1" strike="noStrike">
                <a:solidFill>
                  <a:srgbClr val="ffffff"/>
                </a:solidFill>
                <a:latin typeface="Roboto"/>
                <a:ea typeface="Roboto"/>
              </a:rPr>
              <a:t>3. Eksamen</a:t>
            </a:r>
            <a:endParaRPr b="0" lang="da-DK" sz="3200" spc="-1" strike="noStrike">
              <a:solidFill>
                <a:srgbClr val="eeeeee"/>
              </a:solidFill>
              <a:latin typeface="Roboto"/>
            </a:endParaRPr>
          </a:p>
        </p:txBody>
      </p:sp>
      <p:sp>
        <p:nvSpPr>
          <p:cNvPr id="305" name="PlaceHolder 2"/>
          <p:cNvSpPr>
            <a:spLocks noGrp="1"/>
          </p:cNvSpPr>
          <p:nvPr>
            <p:ph/>
          </p:nvPr>
        </p:nvSpPr>
        <p:spPr>
          <a:xfrm>
            <a:off x="45360" y="748800"/>
            <a:ext cx="5392080" cy="4243320"/>
          </a:xfrm>
          <a:prstGeom prst="rect">
            <a:avLst/>
          </a:prstGeom>
          <a:noFill/>
          <a:ln w="0">
            <a:noFill/>
          </a:ln>
        </p:spPr>
        <p:txBody>
          <a:bodyPr tIns="91440" bIns="91440" anchor="t">
            <a:normAutofit fontScale="77000"/>
          </a:bodyPr>
          <a:p>
            <a:pPr marL="457200" indent="-325440">
              <a:lnSpc>
                <a:spcPct val="150000"/>
              </a:lnSpc>
              <a:buClr>
                <a:srgbClr val="737373"/>
              </a:buClr>
              <a:buFont typeface="Roboto"/>
              <a:buChar char="●"/>
            </a:pPr>
            <a:r>
              <a:rPr b="0" lang="da-DK" sz="1800" spc="-1" strike="noStrike">
                <a:solidFill>
                  <a:srgbClr val="737373"/>
                </a:solidFill>
                <a:latin typeface="Roboto"/>
                <a:ea typeface="Roboto"/>
              </a:rPr>
              <a:t>40 spørgsmåls MC</a:t>
            </a:r>
            <a:endParaRPr b="0" lang="da-DK" sz="1800" spc="-1" strike="noStrike">
              <a:solidFill>
                <a:srgbClr val="000000"/>
              </a:solidFill>
              <a:latin typeface="Arial"/>
            </a:endParaRPr>
          </a:p>
          <a:p>
            <a:pPr lvl="1" marL="914400" indent="-303840">
              <a:lnSpc>
                <a:spcPct val="150000"/>
              </a:lnSpc>
              <a:buClr>
                <a:srgbClr val="737373"/>
              </a:buClr>
              <a:buFont typeface="Roboto"/>
              <a:buChar char="○"/>
            </a:pPr>
            <a:r>
              <a:rPr b="0" lang="da-DK" sz="1400" spc="-1" strike="noStrike">
                <a:solidFill>
                  <a:srgbClr val="737373"/>
                </a:solidFill>
                <a:latin typeface="Roboto"/>
                <a:ea typeface="Roboto"/>
              </a:rPr>
              <a:t>20 fra dette fag</a:t>
            </a:r>
            <a:endParaRPr b="0" lang="da-DK" sz="1400" spc="-1" strike="noStrike">
              <a:solidFill>
                <a:srgbClr val="000000"/>
              </a:solidFill>
              <a:latin typeface="Arial"/>
            </a:endParaRPr>
          </a:p>
          <a:p>
            <a:pPr lvl="1" marL="914400" indent="-303840">
              <a:lnSpc>
                <a:spcPct val="150000"/>
              </a:lnSpc>
              <a:buClr>
                <a:srgbClr val="737373"/>
              </a:buClr>
              <a:buFont typeface="Roboto"/>
              <a:buChar char="○"/>
            </a:pPr>
            <a:r>
              <a:rPr b="0" lang="da-DK" sz="1400" spc="-1" strike="noStrike">
                <a:solidFill>
                  <a:srgbClr val="737373"/>
                </a:solidFill>
                <a:latin typeface="Roboto"/>
                <a:ea typeface="Roboto"/>
              </a:rPr>
              <a:t>10 fra geriatri</a:t>
            </a:r>
            <a:endParaRPr b="0" lang="da-DK" sz="1400" spc="-1" strike="noStrike">
              <a:solidFill>
                <a:srgbClr val="000000"/>
              </a:solidFill>
              <a:latin typeface="Arial"/>
            </a:endParaRPr>
          </a:p>
          <a:p>
            <a:pPr lvl="1" marL="914400" indent="-303840">
              <a:lnSpc>
                <a:spcPct val="150000"/>
              </a:lnSpc>
              <a:buClr>
                <a:srgbClr val="737373"/>
              </a:buClr>
              <a:buFont typeface="Roboto"/>
              <a:buChar char="○"/>
            </a:pPr>
            <a:r>
              <a:rPr b="0" lang="da-DK" sz="1400" spc="-1" strike="noStrike">
                <a:solidFill>
                  <a:srgbClr val="737373"/>
                </a:solidFill>
                <a:latin typeface="Roboto"/>
                <a:ea typeface="Roboto"/>
              </a:rPr>
              <a:t>10 fra reumatologi</a:t>
            </a:r>
            <a:endParaRPr b="0" lang="da-DK" sz="1400" spc="-1" strike="noStrike">
              <a:solidFill>
                <a:srgbClr val="000000"/>
              </a:solidFill>
              <a:latin typeface="Arial"/>
            </a:endParaRPr>
          </a:p>
          <a:p>
            <a:pPr marL="457200" indent="-325440">
              <a:lnSpc>
                <a:spcPct val="150000"/>
              </a:lnSpc>
              <a:buClr>
                <a:srgbClr val="737373"/>
              </a:buClr>
              <a:buFont typeface="Roboto"/>
              <a:buChar char="●"/>
            </a:pPr>
            <a:r>
              <a:rPr b="0" lang="da-DK" sz="1800" spc="-1" strike="noStrike">
                <a:solidFill>
                  <a:srgbClr val="737373"/>
                </a:solidFill>
                <a:latin typeface="Roboto"/>
                <a:ea typeface="Roboto"/>
              </a:rPr>
              <a:t>4 svarmuligheder</a:t>
            </a:r>
            <a:endParaRPr b="0" lang="da-DK" sz="1800" spc="-1" strike="noStrike">
              <a:solidFill>
                <a:srgbClr val="000000"/>
              </a:solidFill>
              <a:latin typeface="Arial"/>
            </a:endParaRPr>
          </a:p>
          <a:p>
            <a:pPr lvl="1" marL="914400" indent="-303840">
              <a:lnSpc>
                <a:spcPct val="150000"/>
              </a:lnSpc>
              <a:buClr>
                <a:srgbClr val="737373"/>
              </a:buClr>
              <a:buFont typeface="Roboto"/>
              <a:buChar char="○"/>
            </a:pPr>
            <a:r>
              <a:rPr b="0" lang="da-DK" sz="1400" spc="-1" strike="noStrike">
                <a:solidFill>
                  <a:srgbClr val="737373"/>
                </a:solidFill>
                <a:latin typeface="Roboto"/>
                <a:ea typeface="Roboto"/>
              </a:rPr>
              <a:t>Reference til pensum</a:t>
            </a:r>
            <a:endParaRPr b="0" lang="da-DK" sz="1400" spc="-1" strike="noStrike">
              <a:solidFill>
                <a:srgbClr val="000000"/>
              </a:solidFill>
              <a:latin typeface="Arial"/>
            </a:endParaRPr>
          </a:p>
          <a:p>
            <a:pPr marL="457200" indent="-325440">
              <a:lnSpc>
                <a:spcPct val="150000"/>
              </a:lnSpc>
              <a:buClr>
                <a:srgbClr val="737373"/>
              </a:buClr>
              <a:buFont typeface="Roboto"/>
              <a:buChar char="●"/>
            </a:pPr>
            <a:r>
              <a:rPr b="0" lang="da-DK" sz="1800" spc="-1" strike="noStrike">
                <a:solidFill>
                  <a:srgbClr val="737373"/>
                </a:solidFill>
                <a:latin typeface="Roboto"/>
                <a:ea typeface="Roboto"/>
              </a:rPr>
              <a:t>Kun spørgsmål til pensum</a:t>
            </a:r>
            <a:endParaRPr b="0" lang="da-DK" sz="1800" spc="-1" strike="noStrike">
              <a:solidFill>
                <a:srgbClr val="000000"/>
              </a:solidFill>
              <a:latin typeface="Arial"/>
            </a:endParaRPr>
          </a:p>
          <a:p>
            <a:pPr lvl="1" marL="914400" indent="-303840">
              <a:lnSpc>
                <a:spcPct val="150000"/>
              </a:lnSpc>
              <a:buClr>
                <a:srgbClr val="737373"/>
              </a:buClr>
              <a:buFont typeface="Roboto"/>
              <a:buChar char="○"/>
            </a:pPr>
            <a:r>
              <a:rPr b="0" lang="da-DK" sz="1400" spc="-1" strike="noStrike">
                <a:solidFill>
                  <a:srgbClr val="737373"/>
                </a:solidFill>
                <a:latin typeface="Roboto"/>
                <a:ea typeface="Roboto"/>
              </a:rPr>
              <a:t>Ikke powerpoints mv.</a:t>
            </a:r>
            <a:endParaRPr b="0" lang="da-DK" sz="1400" spc="-1" strike="noStrike">
              <a:solidFill>
                <a:srgbClr val="000000"/>
              </a:solidFill>
              <a:latin typeface="Arial"/>
            </a:endParaRPr>
          </a:p>
          <a:p>
            <a:pPr marL="457200" indent="-325440">
              <a:lnSpc>
                <a:spcPct val="150000"/>
              </a:lnSpc>
              <a:buClr>
                <a:srgbClr val="737373"/>
              </a:buClr>
              <a:buFont typeface="Roboto"/>
              <a:buChar char="●"/>
            </a:pPr>
            <a:r>
              <a:rPr b="0" lang="da-DK" sz="1800" spc="-1" strike="noStrike">
                <a:solidFill>
                  <a:srgbClr val="737373"/>
                </a:solidFill>
                <a:latin typeface="Roboto"/>
                <a:ea typeface="Roboto"/>
              </a:rPr>
              <a:t>Dvs. ikke alle spg. er nødvendigvis gennemgået ved undervisning!</a:t>
            </a:r>
            <a:endParaRPr b="0" lang="da-DK" sz="1800" spc="-1" strike="noStrike">
              <a:solidFill>
                <a:srgbClr val="000000"/>
              </a:solidFill>
              <a:latin typeface="Arial"/>
            </a:endParaRPr>
          </a:p>
          <a:p>
            <a:pPr marL="457200" indent="-325440">
              <a:lnSpc>
                <a:spcPct val="150000"/>
              </a:lnSpc>
              <a:buClr>
                <a:srgbClr val="737373"/>
              </a:buClr>
              <a:buFont typeface="Roboto"/>
              <a:buChar char="●"/>
            </a:pPr>
            <a:r>
              <a:rPr b="0" lang="da-DK" sz="1800" spc="-1" strike="noStrike">
                <a:solidFill>
                  <a:srgbClr val="737373"/>
                </a:solidFill>
                <a:latin typeface="Roboto"/>
                <a:ea typeface="Roboto"/>
              </a:rPr>
              <a:t>Vi kigger på eksempler af tidl. spg.</a:t>
            </a:r>
            <a:endParaRPr b="0" lang="da-DK" sz="1800" spc="-1" strike="noStrike">
              <a:solidFill>
                <a:srgbClr val="000000"/>
              </a:solidFill>
              <a:latin typeface="Arial"/>
            </a:endParaRPr>
          </a:p>
          <a:p>
            <a:pPr marL="457200" indent="-325440">
              <a:lnSpc>
                <a:spcPct val="150000"/>
              </a:lnSpc>
              <a:buClr>
                <a:srgbClr val="737373"/>
              </a:buClr>
              <a:buFont typeface="Roboto"/>
              <a:buChar char="●"/>
            </a:pPr>
            <a:r>
              <a:rPr b="0" lang="da-DK" sz="1800" spc="-1" strike="noStrike">
                <a:solidFill>
                  <a:srgbClr val="737373"/>
                </a:solidFill>
                <a:latin typeface="Roboto"/>
                <a:ea typeface="Roboto"/>
              </a:rPr>
              <a:t>Jeg laver eksamensspørgsmål</a:t>
            </a:r>
            <a:endParaRPr b="0" lang="da-DK" sz="1800" spc="-1" strike="noStrike">
              <a:solidFill>
                <a:srgbClr val="000000"/>
              </a:solidFill>
              <a:latin typeface="Arial"/>
            </a:endParaRPr>
          </a:p>
          <a:p>
            <a:pPr lvl="1" marL="914400" indent="-303840">
              <a:lnSpc>
                <a:spcPct val="150000"/>
              </a:lnSpc>
              <a:buClr>
                <a:srgbClr val="737373"/>
              </a:buClr>
              <a:buFont typeface="Roboto"/>
              <a:buChar char="○"/>
            </a:pPr>
            <a:r>
              <a:rPr b="0" lang="da-DK" sz="1400" spc="-1" strike="noStrike">
                <a:solidFill>
                  <a:srgbClr val="737373"/>
                </a:solidFill>
                <a:latin typeface="Roboto"/>
                <a:ea typeface="Roboto"/>
              </a:rPr>
              <a:t>Ikke ude på at slå nogen i hovedet.</a:t>
            </a:r>
            <a:endParaRPr b="0" lang="da-DK" sz="1400" spc="-1" strike="noStrike">
              <a:solidFill>
                <a:srgbClr val="000000"/>
              </a:solidFill>
              <a:latin typeface="Arial"/>
            </a:endParaRPr>
          </a:p>
          <a:p>
            <a:pPr marL="457200" indent="-325440">
              <a:lnSpc>
                <a:spcPct val="150000"/>
              </a:lnSpc>
              <a:buClr>
                <a:srgbClr val="737373"/>
              </a:buClr>
              <a:buFont typeface="Roboto"/>
              <a:buChar char="●"/>
            </a:pPr>
            <a:r>
              <a:rPr b="0" lang="da-DK" sz="1800" spc="-1" strike="noStrike">
                <a:solidFill>
                  <a:srgbClr val="737373"/>
                </a:solidFill>
                <a:latin typeface="Roboto"/>
                <a:ea typeface="Roboto"/>
              </a:rPr>
              <a:t>Mere om eksamen ved sidste lektion.</a:t>
            </a:r>
            <a:endParaRPr b="0" lang="da-DK" sz="1800" spc="-1" strike="noStrike">
              <a:solidFill>
                <a:srgbClr val="000000"/>
              </a:solidFill>
              <a:latin typeface="Arial"/>
            </a:endParaRPr>
          </a:p>
        </p:txBody>
      </p:sp>
      <p:pic>
        <p:nvPicPr>
          <p:cNvPr id="306" name="Google Shape;107;p18" descr=""/>
          <p:cNvPicPr/>
          <p:nvPr/>
        </p:nvPicPr>
        <p:blipFill>
          <a:blip r:embed="rId1"/>
          <a:stretch/>
        </p:blipFill>
        <p:spPr>
          <a:xfrm>
            <a:off x="5559120" y="1100520"/>
            <a:ext cx="3279960" cy="3253320"/>
          </a:xfrm>
          <a:prstGeom prst="rect">
            <a:avLst/>
          </a:prstGeom>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Google Shape;510;p63"/>
          <p:cNvSpPr/>
          <p:nvPr/>
        </p:nvSpPr>
        <p:spPr>
          <a:xfrm>
            <a:off x="0" y="0"/>
            <a:ext cx="914364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524" name="Google Shape;511;p63"/>
          <p:cNvSpPr/>
          <p:nvPr/>
        </p:nvSpPr>
        <p:spPr>
          <a:xfrm>
            <a:off x="4197600" y="367200"/>
            <a:ext cx="4315680" cy="938880"/>
          </a:xfrm>
          <a:prstGeom prst="rect">
            <a:avLst/>
          </a:prstGeom>
          <a:noFill/>
          <a:ln w="0">
            <a:noFill/>
          </a:ln>
        </p:spPr>
        <p:style>
          <a:lnRef idx="0"/>
          <a:fillRef idx="0"/>
          <a:effectRef idx="0"/>
          <a:fontRef idx="minor"/>
        </p:style>
        <p:txBody>
          <a:bodyPr lIns="68400" rIns="68400" tIns="34200" bIns="34200" anchor="b">
            <a:normAutofit/>
          </a:bodyPr>
          <a:p>
            <a:pPr>
              <a:lnSpc>
                <a:spcPct val="90000"/>
              </a:lnSpc>
              <a:buNone/>
              <a:tabLst>
                <a:tab algn="l" pos="0"/>
              </a:tabLst>
            </a:pPr>
            <a:r>
              <a:rPr b="0" lang="da-DK" sz="4500" spc="-1" strike="noStrike">
                <a:solidFill>
                  <a:srgbClr val="000000"/>
                </a:solidFill>
                <a:latin typeface="Calibri"/>
                <a:ea typeface="Calibri"/>
              </a:rPr>
              <a:t>Sepsis</a:t>
            </a:r>
            <a:endParaRPr b="0" lang="da-DK" sz="4500" spc="-1" strike="noStrike">
              <a:latin typeface="Arial"/>
            </a:endParaRPr>
          </a:p>
        </p:txBody>
      </p:sp>
      <p:pic>
        <p:nvPicPr>
          <p:cNvPr id="525" name="Google Shape;512;p63" descr=""/>
          <p:cNvPicPr/>
          <p:nvPr/>
        </p:nvPicPr>
        <p:blipFill>
          <a:blip r:embed="rId1"/>
          <a:srcRect l="0" t="0" r="1015" b="0"/>
          <a:stretch/>
        </p:blipFill>
        <p:spPr>
          <a:xfrm>
            <a:off x="801000" y="1124280"/>
            <a:ext cx="2906640" cy="2570760"/>
          </a:xfrm>
          <a:prstGeom prst="rect">
            <a:avLst/>
          </a:prstGeom>
          <a:ln w="0">
            <a:noFill/>
          </a:ln>
        </p:spPr>
      </p:pic>
      <p:sp>
        <p:nvSpPr>
          <p:cNvPr id="526" name="Google Shape;513;p63"/>
          <p:cNvSpPr/>
          <p:nvPr/>
        </p:nvSpPr>
        <p:spPr>
          <a:xfrm>
            <a:off x="4197600" y="1673640"/>
            <a:ext cx="4513680" cy="2857320"/>
          </a:xfrm>
          <a:prstGeom prst="rect">
            <a:avLst/>
          </a:prstGeom>
          <a:noFill/>
          <a:ln w="0">
            <a:noFill/>
          </a:ln>
        </p:spPr>
        <p:style>
          <a:lnRef idx="0"/>
          <a:fillRef idx="0"/>
          <a:effectRef idx="0"/>
          <a:fontRef idx="minor"/>
        </p:style>
        <p:txBody>
          <a:bodyPr lIns="68400" rIns="68400" tIns="34200" bIns="34200" anchor="t">
            <a:normAutofit/>
          </a:bodyPr>
          <a:p>
            <a:pPr marL="177840" indent="-177480">
              <a:lnSpc>
                <a:spcPct val="90000"/>
              </a:lnSpc>
              <a:buClr>
                <a:srgbClr val="000000"/>
              </a:buClr>
              <a:buFont typeface="Arial"/>
              <a:buChar char="•"/>
            </a:pPr>
            <a:r>
              <a:rPr b="0" lang="da-DK" sz="2400" spc="-1" strike="noStrike">
                <a:solidFill>
                  <a:srgbClr val="ff0000"/>
                </a:solidFill>
                <a:latin typeface="Calibri"/>
                <a:ea typeface="Calibri"/>
              </a:rPr>
              <a:t>Dysreguleret respons på infektion </a:t>
            </a:r>
            <a:endParaRPr b="0" lang="da-DK" sz="2400" spc="-1" strike="noStrike">
              <a:latin typeface="Arial"/>
            </a:endParaRPr>
          </a:p>
          <a:p>
            <a:pPr lvl="1" marL="520560" indent="-177480">
              <a:lnSpc>
                <a:spcPct val="90000"/>
              </a:lnSpc>
              <a:spcBef>
                <a:spcPts val="400"/>
              </a:spcBef>
              <a:buClr>
                <a:srgbClr val="000000"/>
              </a:buClr>
              <a:buFont typeface="Arial"/>
              <a:buChar char="•"/>
            </a:pPr>
            <a:r>
              <a:rPr b="0" lang="da-DK" sz="2400" spc="-1" strike="noStrike">
                <a:solidFill>
                  <a:srgbClr val="ff0000"/>
                </a:solidFill>
                <a:latin typeface="Calibri"/>
                <a:ea typeface="Calibri"/>
              </a:rPr>
              <a:t>Hypoperfusion </a:t>
            </a:r>
            <a:br>
              <a:rPr sz="1400"/>
            </a:br>
            <a:r>
              <a:rPr b="0" lang="da-DK" sz="2400" spc="-1" strike="noStrike">
                <a:solidFill>
                  <a:srgbClr val="000000"/>
                </a:solidFill>
                <a:latin typeface="Calibri"/>
                <a:ea typeface="Calibri"/>
              </a:rPr>
              <a:t> </a:t>
            </a:r>
            <a:endParaRPr b="0" lang="da-DK" sz="2400" spc="-1" strike="noStrike">
              <a:latin typeface="Arial"/>
            </a:endParaRPr>
          </a:p>
          <a:p>
            <a:pPr marL="177840" indent="-177480">
              <a:lnSpc>
                <a:spcPct val="90000"/>
              </a:lnSpc>
              <a:spcBef>
                <a:spcPts val="799"/>
              </a:spcBef>
              <a:buClr>
                <a:srgbClr val="000000"/>
              </a:buClr>
              <a:buFont typeface="Arial"/>
              <a:buChar char="•"/>
            </a:pPr>
            <a:r>
              <a:rPr b="0" lang="da-DK" sz="2400" spc="-1" strike="noStrike">
                <a:solidFill>
                  <a:srgbClr val="000000"/>
                </a:solidFill>
                <a:latin typeface="Calibri"/>
                <a:ea typeface="Calibri"/>
              </a:rPr>
              <a:t>qSOFA score </a:t>
            </a:r>
            <a:endParaRPr b="0" lang="da-DK" sz="2400" spc="-1" strike="noStrike">
              <a:latin typeface="Arial"/>
            </a:endParaRPr>
          </a:p>
          <a:p>
            <a:pPr lvl="1" marL="520560" indent="-177480">
              <a:lnSpc>
                <a:spcPct val="90000"/>
              </a:lnSpc>
              <a:spcBef>
                <a:spcPts val="400"/>
              </a:spcBef>
              <a:buClr>
                <a:srgbClr val="000000"/>
              </a:buClr>
              <a:buFont typeface="Arial"/>
              <a:buChar char="•"/>
            </a:pPr>
            <a:r>
              <a:rPr b="0" lang="da-DK" sz="2400" spc="-1" strike="noStrike">
                <a:solidFill>
                  <a:srgbClr val="000000"/>
                </a:solidFill>
                <a:latin typeface="Calibri"/>
                <a:ea typeface="Calibri"/>
              </a:rPr>
              <a:t>2 eller flere = obs sepsis </a:t>
            </a:r>
            <a:endParaRPr b="0" lang="da-DK" sz="2400" spc="-1" strike="noStrike">
              <a:latin typeface="Arial"/>
            </a:endParaRPr>
          </a:p>
          <a:p>
            <a:pPr lvl="1" marL="520560" indent="-177480">
              <a:lnSpc>
                <a:spcPct val="90000"/>
              </a:lnSpc>
              <a:spcBef>
                <a:spcPts val="400"/>
              </a:spcBef>
              <a:buClr>
                <a:srgbClr val="000000"/>
              </a:buClr>
              <a:buFont typeface="Arial"/>
              <a:buChar char="•"/>
            </a:pPr>
            <a:r>
              <a:rPr b="0" lang="da-DK" sz="2400" spc="-1" strike="noStrike">
                <a:solidFill>
                  <a:srgbClr val="000000"/>
                </a:solidFill>
                <a:latin typeface="Noto Sans Symbols"/>
                <a:ea typeface="Noto Sans Symbols"/>
              </a:rPr>
              <a:t>🡪</a:t>
            </a:r>
            <a:r>
              <a:rPr b="0" lang="da-DK" sz="2400" spc="-1" strike="noStrike">
                <a:solidFill>
                  <a:srgbClr val="000000"/>
                </a:solidFill>
                <a:latin typeface="Calibri"/>
                <a:ea typeface="Calibri"/>
              </a:rPr>
              <a:t> </a:t>
            </a:r>
            <a:r>
              <a:rPr b="0" lang="da-DK" sz="2400" spc="-1" strike="noStrike">
                <a:solidFill>
                  <a:srgbClr val="000000"/>
                </a:solidFill>
                <a:latin typeface="Calibri"/>
                <a:ea typeface="Calibri"/>
              </a:rPr>
              <a:t>Læge! </a:t>
            </a:r>
            <a:endParaRPr b="0" lang="da-DK" sz="2400" spc="-1" strike="noStrike">
              <a:latin typeface="Arial"/>
            </a:endParaRPr>
          </a:p>
        </p:txBody>
      </p:sp>
      <p:sp>
        <p:nvSpPr>
          <p:cNvPr id="527" name="Google Shape;514;p63"/>
          <p:cNvSpPr/>
          <p:nvPr/>
        </p:nvSpPr>
        <p:spPr>
          <a:xfrm flipH="1" rot="10800000">
            <a:off x="-5040" y="5143680"/>
            <a:ext cx="9143640" cy="342360"/>
          </a:xfrm>
          <a:custGeom>
            <a:avLst/>
            <a:gdLst/>
            <a:ahLst/>
            <a:rect l="l" t="t" r="r" b="b"/>
            <a:pathLst>
              <a:path w="21600" h="21600">
                <a:moveTo>
                  <a:pt x="0" y="0"/>
                </a:moveTo>
                <a:lnTo>
                  <a:pt x="21600" y="0"/>
                </a:lnTo>
                <a:lnTo>
                  <a:pt x="21600" y="21600"/>
                </a:lnTo>
                <a:lnTo>
                  <a:pt x="0" y="21600"/>
                </a:lnTo>
                <a:close/>
              </a:path>
            </a:pathLst>
          </a:custGeom>
          <a:gradFill rotWithShape="0">
            <a:gsLst>
              <a:gs pos="0">
                <a:srgbClr val="4472c4"/>
              </a:gs>
              <a:gs pos="100000">
                <a:srgbClr val="000000"/>
              </a:gs>
            </a:gsLst>
            <a:lin ang="19200000"/>
          </a:gradFill>
          <a:ln w="0">
            <a:noFill/>
          </a:ln>
        </p:spPr>
        <p:style>
          <a:lnRef idx="0"/>
          <a:fillRef idx="0"/>
          <a:effectRef idx="0"/>
          <a:fontRef idx="minor"/>
        </p:style>
      </p:sp>
      <p:sp>
        <p:nvSpPr>
          <p:cNvPr id="528" name="Google Shape;515;p63"/>
          <p:cNvSpPr/>
          <p:nvPr/>
        </p:nvSpPr>
        <p:spPr>
          <a:xfrm flipH="1">
            <a:off x="3024000" y="4800600"/>
            <a:ext cx="6114600" cy="342360"/>
          </a:xfrm>
          <a:custGeom>
            <a:avLst/>
            <a:gdLst/>
            <a:ah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2f5597"/>
              </a:gs>
            </a:gsLst>
            <a:lin ang="18600000"/>
          </a:grad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057" dur="indefinite" restart="never" nodeType="tmRoot">
          <p:childTnLst>
            <p:seq>
              <p:cTn id="1058" dur="indefinite" nodeType="mainSeq">
                <p:childTnLst>
                  <p:par>
                    <p:cTn id="1059" fill="hold">
                      <p:stCondLst>
                        <p:cond delay="indefinite"/>
                      </p:stCondLst>
                      <p:childTnLst>
                        <p:par>
                          <p:cTn id="1060" fill="hold">
                            <p:stCondLst>
                              <p:cond delay="0"/>
                            </p:stCondLst>
                            <p:childTnLst>
                              <p:par>
                                <p:cTn id="1061" nodeType="clickEffect" fill="hold" presetClass="entr" presetID="10">
                                  <p:stCondLst>
                                    <p:cond delay="0"/>
                                  </p:stCondLst>
                                  <p:childTnLst>
                                    <p:set>
                                      <p:cBhvr>
                                        <p:cTn id="1062" dur="1" fill="hold">
                                          <p:stCondLst>
                                            <p:cond delay="0"/>
                                          </p:stCondLst>
                                        </p:cTn>
                                        <p:tgtEl>
                                          <p:spTgt spid="526">
                                            <p:txEl>
                                              <p:pRg st="0" end="0"/>
                                            </p:txEl>
                                          </p:spTgt>
                                        </p:tgtEl>
                                        <p:attrNameLst>
                                          <p:attrName>style.visibility</p:attrName>
                                        </p:attrNameLst>
                                      </p:cBhvr>
                                      <p:to>
                                        <p:strVal val="visible"/>
                                      </p:to>
                                    </p:set>
                                    <p:animEffect filter="fade" transition="in">
                                      <p:cBhvr additive="repl">
                                        <p:cTn id="1063" dur="1"/>
                                        <p:tgtEl>
                                          <p:spTgt spid="526">
                                            <p:txEl>
                                              <p:pRg st="0" end="0"/>
                                            </p:txEl>
                                          </p:spTgt>
                                        </p:tgtEl>
                                      </p:cBhvr>
                                    </p:animEffect>
                                  </p:childTnLst>
                                </p:cTn>
                              </p:par>
                            </p:childTnLst>
                          </p:cTn>
                        </p:par>
                      </p:childTnLst>
                    </p:cTn>
                  </p:par>
                  <p:par>
                    <p:cTn id="1064" fill="hold">
                      <p:stCondLst>
                        <p:cond delay="indefinite"/>
                      </p:stCondLst>
                      <p:childTnLst>
                        <p:par>
                          <p:cTn id="1065" fill="hold">
                            <p:stCondLst>
                              <p:cond delay="0"/>
                            </p:stCondLst>
                            <p:childTnLst>
                              <p:par>
                                <p:cTn id="1066" nodeType="clickEffect" fill="hold" presetClass="entr" presetID="10">
                                  <p:stCondLst>
                                    <p:cond delay="0"/>
                                  </p:stCondLst>
                                  <p:childTnLst>
                                    <p:set>
                                      <p:cBhvr>
                                        <p:cTn id="1067" dur="1" fill="hold">
                                          <p:stCondLst>
                                            <p:cond delay="0"/>
                                          </p:stCondLst>
                                        </p:cTn>
                                        <p:tgtEl>
                                          <p:spTgt spid="526">
                                            <p:txEl>
                                              <p:pRg st="1" end="1"/>
                                            </p:txEl>
                                          </p:spTgt>
                                        </p:tgtEl>
                                        <p:attrNameLst>
                                          <p:attrName>style.visibility</p:attrName>
                                        </p:attrNameLst>
                                      </p:cBhvr>
                                      <p:to>
                                        <p:strVal val="visible"/>
                                      </p:to>
                                    </p:set>
                                    <p:animEffect filter="fade" transition="in">
                                      <p:cBhvr additive="repl">
                                        <p:cTn id="1068" dur="1"/>
                                        <p:tgtEl>
                                          <p:spTgt spid="526">
                                            <p:txEl>
                                              <p:pRg st="1" end="1"/>
                                            </p:txEl>
                                          </p:spTgt>
                                        </p:tgtEl>
                                      </p:cBhvr>
                                    </p:animEffect>
                                  </p:childTnLst>
                                </p:cTn>
                              </p:par>
                            </p:childTnLst>
                          </p:cTn>
                        </p:par>
                      </p:childTnLst>
                    </p:cTn>
                  </p:par>
                  <p:par>
                    <p:cTn id="1069" fill="hold">
                      <p:stCondLst>
                        <p:cond delay="indefinite"/>
                      </p:stCondLst>
                      <p:childTnLst>
                        <p:par>
                          <p:cTn id="1070" fill="hold">
                            <p:stCondLst>
                              <p:cond delay="0"/>
                            </p:stCondLst>
                            <p:childTnLst>
                              <p:par>
                                <p:cTn id="1071" nodeType="clickEffect" fill="hold" presetClass="entr" presetID="10">
                                  <p:stCondLst>
                                    <p:cond delay="0"/>
                                  </p:stCondLst>
                                  <p:childTnLst>
                                    <p:set>
                                      <p:cBhvr>
                                        <p:cTn id="1072" dur="1" fill="hold">
                                          <p:stCondLst>
                                            <p:cond delay="0"/>
                                          </p:stCondLst>
                                        </p:cTn>
                                        <p:tgtEl>
                                          <p:spTgt spid="526">
                                            <p:txEl>
                                              <p:pRg st="2" end="2"/>
                                            </p:txEl>
                                          </p:spTgt>
                                        </p:tgtEl>
                                        <p:attrNameLst>
                                          <p:attrName>style.visibility</p:attrName>
                                        </p:attrNameLst>
                                      </p:cBhvr>
                                      <p:to>
                                        <p:strVal val="visible"/>
                                      </p:to>
                                    </p:set>
                                    <p:animEffect filter="fade" transition="in">
                                      <p:cBhvr additive="repl">
                                        <p:cTn id="1073" dur="1"/>
                                        <p:tgtEl>
                                          <p:spTgt spid="526">
                                            <p:txEl>
                                              <p:pRg st="2" end="2"/>
                                            </p:txEl>
                                          </p:spTgt>
                                        </p:tgtEl>
                                      </p:cBhvr>
                                    </p:animEffect>
                                  </p:childTnLst>
                                </p:cTn>
                              </p:par>
                            </p:childTnLst>
                          </p:cTn>
                        </p:par>
                      </p:childTnLst>
                    </p:cTn>
                  </p:par>
                  <p:par>
                    <p:cTn id="1074" fill="hold">
                      <p:stCondLst>
                        <p:cond delay="indefinite"/>
                      </p:stCondLst>
                      <p:childTnLst>
                        <p:par>
                          <p:cTn id="1075" fill="hold">
                            <p:stCondLst>
                              <p:cond delay="0"/>
                            </p:stCondLst>
                            <p:childTnLst>
                              <p:par>
                                <p:cTn id="1076" nodeType="clickEffect" fill="hold" presetClass="entr" presetID="10">
                                  <p:stCondLst>
                                    <p:cond delay="0"/>
                                  </p:stCondLst>
                                  <p:childTnLst>
                                    <p:set>
                                      <p:cBhvr>
                                        <p:cTn id="1077" dur="1" fill="hold">
                                          <p:stCondLst>
                                            <p:cond delay="0"/>
                                          </p:stCondLst>
                                        </p:cTn>
                                        <p:tgtEl>
                                          <p:spTgt spid="526">
                                            <p:txEl>
                                              <p:pRg st="3" end="3"/>
                                            </p:txEl>
                                          </p:spTgt>
                                        </p:tgtEl>
                                        <p:attrNameLst>
                                          <p:attrName>style.visibility</p:attrName>
                                        </p:attrNameLst>
                                      </p:cBhvr>
                                      <p:to>
                                        <p:strVal val="visible"/>
                                      </p:to>
                                    </p:set>
                                    <p:animEffect filter="fade" transition="in">
                                      <p:cBhvr additive="repl">
                                        <p:cTn id="1078" dur="1"/>
                                        <p:tgtEl>
                                          <p:spTgt spid="526">
                                            <p:txEl>
                                              <p:pRg st="3" end="3"/>
                                            </p:txEl>
                                          </p:spTgt>
                                        </p:tgtEl>
                                      </p:cBhvr>
                                    </p:animEffect>
                                  </p:childTnLst>
                                </p:cTn>
                              </p:par>
                            </p:childTnLst>
                          </p:cTn>
                        </p:par>
                      </p:childTnLst>
                    </p:cTn>
                  </p:par>
                  <p:par>
                    <p:cTn id="1079" fill="hold">
                      <p:stCondLst>
                        <p:cond delay="indefinite"/>
                      </p:stCondLst>
                      <p:childTnLst>
                        <p:par>
                          <p:cTn id="1080" fill="hold">
                            <p:stCondLst>
                              <p:cond delay="0"/>
                            </p:stCondLst>
                            <p:childTnLst>
                              <p:par>
                                <p:cTn id="1081" nodeType="clickEffect" fill="hold" presetClass="entr" presetID="10">
                                  <p:stCondLst>
                                    <p:cond delay="0"/>
                                  </p:stCondLst>
                                  <p:childTnLst>
                                    <p:set>
                                      <p:cBhvr>
                                        <p:cTn id="1082" dur="1" fill="hold">
                                          <p:stCondLst>
                                            <p:cond delay="0"/>
                                          </p:stCondLst>
                                        </p:cTn>
                                        <p:tgtEl>
                                          <p:spTgt spid="526">
                                            <p:txEl>
                                              <p:pRg st="4" end="4"/>
                                            </p:txEl>
                                          </p:spTgt>
                                        </p:tgtEl>
                                        <p:attrNameLst>
                                          <p:attrName>style.visibility</p:attrName>
                                        </p:attrNameLst>
                                      </p:cBhvr>
                                      <p:to>
                                        <p:strVal val="visible"/>
                                      </p:to>
                                    </p:set>
                                    <p:animEffect filter="fade" transition="in">
                                      <p:cBhvr additive="repl">
                                        <p:cTn id="1083" dur="1"/>
                                        <p:tgtEl>
                                          <p:spTgt spid="526">
                                            <p:txEl>
                                              <p:pRg st="4" end="4"/>
                                            </p:txEl>
                                          </p:spTgt>
                                        </p:tgtEl>
                                      </p:cBhvr>
                                    </p:animEffect>
                                  </p:childTnLst>
                                </p:cTn>
                              </p:par>
                            </p:childTnLst>
                          </p:cTn>
                        </p:par>
                      </p:childTnLst>
                    </p:cTn>
                  </p:par>
                  <p:par>
                    <p:cTn id="1084" fill="hold">
                      <p:stCondLst>
                        <p:cond delay="indefinite"/>
                      </p:stCondLst>
                      <p:childTnLst>
                        <p:par>
                          <p:cTn id="1085" fill="hold">
                            <p:stCondLst>
                              <p:cond delay="0"/>
                            </p:stCondLst>
                            <p:childTnLst>
                              <p:par>
                                <p:cTn id="1086" nodeType="clickEffect" fill="hold" presetClass="entr" presetID="10">
                                  <p:stCondLst>
                                    <p:cond delay="0"/>
                                  </p:stCondLst>
                                  <p:childTnLst>
                                    <p:set>
                                      <p:cBhvr>
                                        <p:cTn id="1087" dur="1" fill="hold">
                                          <p:stCondLst>
                                            <p:cond delay="0"/>
                                          </p:stCondLst>
                                        </p:cTn>
                                        <p:tgtEl>
                                          <p:spTgt spid="525"/>
                                        </p:tgtEl>
                                        <p:attrNameLst>
                                          <p:attrName>style.visibility</p:attrName>
                                        </p:attrNameLst>
                                      </p:cBhvr>
                                      <p:to>
                                        <p:strVal val="visible"/>
                                      </p:to>
                                    </p:set>
                                    <p:animEffect filter="fade" transition="in">
                                      <p:cBhvr additive="repl">
                                        <p:cTn id="1088" dur="1"/>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Google Shape;521;p64"/>
          <p:cNvSpPr/>
          <p:nvPr/>
        </p:nvSpPr>
        <p:spPr>
          <a:xfrm>
            <a:off x="0" y="0"/>
            <a:ext cx="9141480" cy="5143320"/>
          </a:xfrm>
          <a:custGeom>
            <a:avLst/>
            <a:gdLst/>
            <a:ahLst/>
            <a:rect l="l" t="t" r="r" b="b"/>
            <a:pathLst>
              <a:path w="21600" h="21600">
                <a:moveTo>
                  <a:pt x="0" y="0"/>
                </a:moveTo>
                <a:lnTo>
                  <a:pt x="21600" y="0"/>
                </a:lnTo>
                <a:lnTo>
                  <a:pt x="21600" y="21600"/>
                </a:lnTo>
                <a:lnTo>
                  <a:pt x="0" y="21600"/>
                </a:lnTo>
                <a:close/>
              </a:path>
            </a:pathLst>
          </a:custGeom>
          <a:solidFill>
            <a:srgbClr val="ffffff"/>
          </a:solidFill>
          <a:ln w="0">
            <a:noFill/>
          </a:ln>
        </p:spPr>
        <p:style>
          <a:lnRef idx="0"/>
          <a:fillRef idx="0"/>
          <a:effectRef idx="0"/>
          <a:fontRef idx="minor"/>
        </p:style>
      </p:sp>
      <p:sp>
        <p:nvSpPr>
          <p:cNvPr id="530" name="Google Shape;522;p64"/>
          <p:cNvSpPr/>
          <p:nvPr/>
        </p:nvSpPr>
        <p:spPr>
          <a:xfrm>
            <a:off x="627480" y="340920"/>
            <a:ext cx="4501440" cy="1121400"/>
          </a:xfrm>
          <a:prstGeom prst="rect">
            <a:avLst/>
          </a:prstGeom>
          <a:noFill/>
          <a:ln w="0">
            <a:noFill/>
          </a:ln>
        </p:spPr>
        <p:style>
          <a:lnRef idx="0"/>
          <a:fillRef idx="0"/>
          <a:effectRef idx="0"/>
          <a:fontRef idx="minor"/>
        </p:style>
        <p:txBody>
          <a:bodyPr lIns="68400" rIns="68400" tIns="34200" bIns="34200" anchor="ctr">
            <a:normAutofit/>
          </a:bodyPr>
          <a:p>
            <a:pPr>
              <a:lnSpc>
                <a:spcPct val="90000"/>
              </a:lnSpc>
              <a:buNone/>
              <a:tabLst>
                <a:tab algn="l" pos="0"/>
              </a:tabLst>
            </a:pPr>
            <a:r>
              <a:rPr b="0" lang="da-DK" sz="3000" spc="-1" strike="noStrike">
                <a:solidFill>
                  <a:srgbClr val="000000"/>
                </a:solidFill>
                <a:latin typeface="Calibri"/>
                <a:ea typeface="Calibri"/>
              </a:rPr>
              <a:t>HLR – kan i det? </a:t>
            </a:r>
            <a:endParaRPr b="0" lang="da-DK" sz="3000" spc="-1" strike="noStrike">
              <a:latin typeface="Arial"/>
            </a:endParaRPr>
          </a:p>
        </p:txBody>
      </p:sp>
      <p:sp>
        <p:nvSpPr>
          <p:cNvPr id="531" name="Google Shape;523;p64"/>
          <p:cNvSpPr/>
          <p:nvPr/>
        </p:nvSpPr>
        <p:spPr>
          <a:xfrm>
            <a:off x="627480" y="1602720"/>
            <a:ext cx="4501440" cy="3143520"/>
          </a:xfrm>
          <a:prstGeom prst="rect">
            <a:avLst/>
          </a:prstGeom>
          <a:noFill/>
          <a:ln w="0">
            <a:noFill/>
          </a:ln>
        </p:spPr>
        <p:style>
          <a:lnRef idx="0"/>
          <a:fillRef idx="0"/>
          <a:effectRef idx="0"/>
          <a:fontRef idx="minor"/>
        </p:style>
        <p:txBody>
          <a:bodyPr lIns="68400" rIns="68400" tIns="34200" bIns="34200" anchor="t">
            <a:normAutofit fontScale="94000"/>
          </a:bodyPr>
          <a:p>
            <a:pPr marL="177840" indent="-177480">
              <a:lnSpc>
                <a:spcPct val="80000"/>
              </a:lnSpc>
              <a:buClr>
                <a:srgbClr val="000000"/>
              </a:buClr>
              <a:buFont typeface="Arial"/>
              <a:buChar char="•"/>
            </a:pPr>
            <a:r>
              <a:rPr b="1" lang="da-DK" sz="1800" spc="-1" strike="noStrike">
                <a:solidFill>
                  <a:srgbClr val="ff0000"/>
                </a:solidFill>
                <a:latin typeface="Calibri"/>
                <a:ea typeface="Calibri"/>
              </a:rPr>
              <a:t>Basal genoplivning – det skal i kunne som sundhedsfaglige! </a:t>
            </a:r>
            <a:endParaRPr b="0" lang="da-DK" sz="1800" spc="-1" strike="noStrike">
              <a:latin typeface="Arial"/>
            </a:endParaRPr>
          </a:p>
          <a:p>
            <a:pPr marL="177840" indent="-177480">
              <a:lnSpc>
                <a:spcPct val="80000"/>
              </a:lnSpc>
              <a:spcBef>
                <a:spcPts val="799"/>
              </a:spcBef>
              <a:buClr>
                <a:srgbClr val="000000"/>
              </a:buClr>
              <a:buFont typeface="Arial"/>
              <a:buChar char="•"/>
            </a:pPr>
            <a:r>
              <a:rPr b="1" lang="da-DK" sz="1800" spc="-1" strike="noStrike">
                <a:solidFill>
                  <a:srgbClr val="000000"/>
                </a:solidFill>
                <a:latin typeface="Calibri"/>
                <a:ea typeface="Calibri"/>
              </a:rPr>
              <a:t>Konstatering af hjertestop? </a:t>
            </a:r>
            <a:endParaRPr b="0" lang="da-DK" sz="1800" spc="-1" strike="noStrike">
              <a:latin typeface="Arial"/>
            </a:endParaRPr>
          </a:p>
          <a:p>
            <a:pPr lvl="1" marL="520560" indent="-177480">
              <a:lnSpc>
                <a:spcPct val="80000"/>
              </a:lnSpc>
              <a:spcBef>
                <a:spcPts val="400"/>
              </a:spcBef>
              <a:buClr>
                <a:srgbClr val="000000"/>
              </a:buClr>
              <a:buFont typeface="Arial"/>
              <a:buChar char="•"/>
            </a:pPr>
            <a:r>
              <a:rPr b="0" lang="da-DK" sz="1800" spc="-1" strike="noStrike">
                <a:solidFill>
                  <a:srgbClr val="000000"/>
                </a:solidFill>
                <a:latin typeface="Calibri"/>
                <a:ea typeface="Calibri"/>
              </a:rPr>
              <a:t>Max 10 sek</a:t>
            </a:r>
            <a:endParaRPr b="0" lang="da-DK" sz="1800" spc="-1" strike="noStrike">
              <a:latin typeface="Arial"/>
            </a:endParaRPr>
          </a:p>
          <a:p>
            <a:pPr lvl="1" marL="520560" indent="-177480">
              <a:lnSpc>
                <a:spcPct val="80000"/>
              </a:lnSpc>
              <a:spcBef>
                <a:spcPts val="400"/>
              </a:spcBef>
              <a:buClr>
                <a:srgbClr val="000000"/>
              </a:buClr>
              <a:buFont typeface="Arial"/>
              <a:buChar char="•"/>
            </a:pPr>
            <a:r>
              <a:rPr b="0" lang="da-DK" sz="1800" spc="-1" strike="noStrike">
                <a:solidFill>
                  <a:srgbClr val="000000"/>
                </a:solidFill>
                <a:latin typeface="Calibri"/>
                <a:ea typeface="Calibri"/>
              </a:rPr>
              <a:t>Bevidstløs + ingen/unormal respiration </a:t>
            </a:r>
            <a:endParaRPr b="0" lang="da-DK" sz="1800" spc="-1" strike="noStrike">
              <a:latin typeface="Arial"/>
            </a:endParaRPr>
          </a:p>
          <a:p>
            <a:pPr lvl="1" marL="520560" indent="-177480">
              <a:lnSpc>
                <a:spcPct val="80000"/>
              </a:lnSpc>
              <a:spcBef>
                <a:spcPts val="400"/>
              </a:spcBef>
              <a:buClr>
                <a:srgbClr val="000000"/>
              </a:buClr>
              <a:buFont typeface="Arial"/>
              <a:buChar char="•"/>
            </a:pPr>
            <a:r>
              <a:rPr b="0" lang="da-DK" sz="1800" spc="-1" strike="noStrike">
                <a:solidFill>
                  <a:srgbClr val="000000"/>
                </a:solidFill>
                <a:latin typeface="Calibri"/>
                <a:ea typeface="Calibri"/>
              </a:rPr>
              <a:t>Se-Føl-Lyt</a:t>
            </a:r>
            <a:endParaRPr b="0" lang="da-DK" sz="1800" spc="-1" strike="noStrike">
              <a:latin typeface="Arial"/>
            </a:endParaRPr>
          </a:p>
          <a:p>
            <a:pPr marL="177840" indent="-177480">
              <a:lnSpc>
                <a:spcPct val="80000"/>
              </a:lnSpc>
              <a:spcBef>
                <a:spcPts val="799"/>
              </a:spcBef>
              <a:buClr>
                <a:srgbClr val="000000"/>
              </a:buClr>
              <a:buFont typeface="Arial"/>
              <a:buChar char="•"/>
            </a:pPr>
            <a:r>
              <a:rPr b="1" lang="da-DK" sz="1800" spc="-1" strike="noStrike">
                <a:solidFill>
                  <a:srgbClr val="000000"/>
                </a:solidFill>
                <a:latin typeface="Calibri"/>
                <a:ea typeface="Calibri"/>
              </a:rPr>
              <a:t>Hvad gør du? </a:t>
            </a:r>
            <a:endParaRPr b="0" lang="da-DK" sz="1800" spc="-1" strike="noStrike">
              <a:latin typeface="Arial"/>
            </a:endParaRPr>
          </a:p>
          <a:p>
            <a:pPr lvl="1" marL="520560" indent="-177480">
              <a:lnSpc>
                <a:spcPct val="80000"/>
              </a:lnSpc>
              <a:spcBef>
                <a:spcPts val="400"/>
              </a:spcBef>
              <a:buClr>
                <a:srgbClr val="000000"/>
              </a:buClr>
              <a:buFont typeface="Arial"/>
              <a:buChar char="•"/>
            </a:pPr>
            <a:r>
              <a:rPr b="0" lang="da-DK" sz="1800" spc="-1" strike="noStrike">
                <a:solidFill>
                  <a:srgbClr val="000000"/>
                </a:solidFill>
                <a:latin typeface="Calibri"/>
                <a:ea typeface="Calibri"/>
              </a:rPr>
              <a:t>SH = alarm! Start HLR! </a:t>
            </a:r>
            <a:endParaRPr b="0" lang="da-DK" sz="1800" spc="-1" strike="noStrike">
              <a:latin typeface="Arial"/>
            </a:endParaRPr>
          </a:p>
          <a:p>
            <a:pPr lvl="1" marL="520560" indent="-177480">
              <a:lnSpc>
                <a:spcPct val="80000"/>
              </a:lnSpc>
              <a:spcBef>
                <a:spcPts val="400"/>
              </a:spcBef>
              <a:buClr>
                <a:srgbClr val="000000"/>
              </a:buClr>
              <a:buFont typeface="Arial"/>
              <a:buChar char="•"/>
            </a:pPr>
            <a:r>
              <a:rPr b="0" lang="da-DK" sz="1800" spc="-1" strike="noStrike">
                <a:solidFill>
                  <a:srgbClr val="000000"/>
                </a:solidFill>
                <a:latin typeface="Calibri"/>
                <a:ea typeface="Calibri"/>
              </a:rPr>
              <a:t>Civilt = Start HLR, råb om hjælp, ring 112 </a:t>
            </a:r>
            <a:endParaRPr b="0" lang="da-DK" sz="1800" spc="-1" strike="noStrike">
              <a:latin typeface="Arial"/>
            </a:endParaRPr>
          </a:p>
          <a:p>
            <a:pPr lvl="1" marL="520560" indent="-177480">
              <a:lnSpc>
                <a:spcPct val="80000"/>
              </a:lnSpc>
              <a:spcBef>
                <a:spcPts val="400"/>
              </a:spcBef>
              <a:buClr>
                <a:srgbClr val="000000"/>
              </a:buClr>
              <a:buFont typeface="Arial"/>
              <a:buChar char="•"/>
            </a:pPr>
            <a:r>
              <a:rPr b="0" lang="da-DK" sz="1800" spc="-1" strike="noStrike">
                <a:solidFill>
                  <a:srgbClr val="000000"/>
                </a:solidFill>
                <a:latin typeface="Calibri"/>
                <a:ea typeface="Calibri"/>
              </a:rPr>
              <a:t>Hjertestarter? </a:t>
            </a:r>
            <a:endParaRPr b="0" lang="da-DK" sz="1800" spc="-1" strike="noStrike">
              <a:latin typeface="Arial"/>
            </a:endParaRPr>
          </a:p>
          <a:p>
            <a:pPr lvl="1" marL="520560" indent="-177480">
              <a:lnSpc>
                <a:spcPct val="80000"/>
              </a:lnSpc>
              <a:spcBef>
                <a:spcPts val="400"/>
              </a:spcBef>
              <a:buClr>
                <a:srgbClr val="000000"/>
              </a:buClr>
              <a:buFont typeface="Arial"/>
              <a:buChar char="•"/>
            </a:pPr>
            <a:r>
              <a:rPr b="0" lang="da-DK" sz="1800" spc="-1" strike="noStrike">
                <a:solidFill>
                  <a:srgbClr val="000000"/>
                </a:solidFill>
                <a:latin typeface="Calibri"/>
                <a:ea typeface="Calibri"/>
              </a:rPr>
              <a:t>30:2 </a:t>
            </a:r>
            <a:endParaRPr b="0" lang="da-DK" sz="1800" spc="-1" strike="noStrike">
              <a:latin typeface="Arial"/>
            </a:endParaRPr>
          </a:p>
          <a:p>
            <a:pPr marL="177840" indent="-171000">
              <a:lnSpc>
                <a:spcPct val="80000"/>
              </a:lnSpc>
              <a:spcBef>
                <a:spcPts val="799"/>
              </a:spcBef>
              <a:buClr>
                <a:srgbClr val="000000"/>
              </a:buClr>
              <a:buFont typeface="Arial"/>
              <a:buChar char="•"/>
            </a:pPr>
            <a:r>
              <a:rPr b="0" lang="da-DK" sz="1500" spc="-1" strike="noStrike">
                <a:solidFill>
                  <a:srgbClr val="000000"/>
                </a:solidFill>
                <a:latin typeface="Calibri"/>
                <a:ea typeface="Calibri"/>
              </a:rPr>
              <a:t> </a:t>
            </a:r>
            <a:endParaRPr b="0" lang="da-DK" sz="1500" spc="-1" strike="noStrike">
              <a:latin typeface="Arial"/>
            </a:endParaRPr>
          </a:p>
        </p:txBody>
      </p:sp>
      <p:pic>
        <p:nvPicPr>
          <p:cNvPr id="532" name="Google Shape;524;p64" descr=""/>
          <p:cNvPicPr/>
          <p:nvPr/>
        </p:nvPicPr>
        <p:blipFill>
          <a:blip r:embed="rId1"/>
          <a:srcRect l="0" t="0" r="5455" b="0"/>
          <a:stretch/>
        </p:blipFill>
        <p:spPr>
          <a:xfrm>
            <a:off x="5129280" y="-583920"/>
            <a:ext cx="4012560" cy="5511600"/>
          </a:xfrm>
          <a:prstGeom prst="rect">
            <a:avLst/>
          </a:prstGeom>
          <a:ln w="0">
            <a:noFill/>
          </a:ln>
        </p:spPr>
      </p:pic>
    </p:spTree>
  </p:cSld>
  <mc:AlternateContent>
    <mc:Choice Requires="p14">
      <p:transition spd="slow" p14:dur="2000"/>
    </mc:Choice>
    <mc:Fallback>
      <p:transition spd="slow"/>
    </mc:Fallback>
  </mc:AlternateContent>
  <p:timing>
    <p:tnLst>
      <p:par>
        <p:cTn id="1089" dur="indefinite" restart="never" nodeType="tmRoot">
          <p:childTnLst>
            <p:seq>
              <p:cTn id="1090" dur="indefinite" nodeType="mainSeq">
                <p:childTnLst>
                  <p:par>
                    <p:cTn id="1091" fill="hold">
                      <p:stCondLst>
                        <p:cond delay="indefinite"/>
                      </p:stCondLst>
                      <p:childTnLst>
                        <p:par>
                          <p:cTn id="1092" fill="hold">
                            <p:stCondLst>
                              <p:cond delay="0"/>
                            </p:stCondLst>
                            <p:childTnLst>
                              <p:par>
                                <p:cTn id="1093" nodeType="clickEffect" fill="hold" presetClass="entr" presetID="10">
                                  <p:stCondLst>
                                    <p:cond delay="0"/>
                                  </p:stCondLst>
                                  <p:childTnLst>
                                    <p:set>
                                      <p:cBhvr>
                                        <p:cTn id="1094" dur="1" fill="hold">
                                          <p:stCondLst>
                                            <p:cond delay="0"/>
                                          </p:stCondLst>
                                        </p:cTn>
                                        <p:tgtEl>
                                          <p:spTgt spid="531">
                                            <p:txEl>
                                              <p:pRg st="0" end="0"/>
                                            </p:txEl>
                                          </p:spTgt>
                                        </p:tgtEl>
                                        <p:attrNameLst>
                                          <p:attrName>style.visibility</p:attrName>
                                        </p:attrNameLst>
                                      </p:cBhvr>
                                      <p:to>
                                        <p:strVal val="visible"/>
                                      </p:to>
                                    </p:set>
                                    <p:animEffect filter="fade" transition="in">
                                      <p:cBhvr additive="repl">
                                        <p:cTn id="1095" dur="1"/>
                                        <p:tgtEl>
                                          <p:spTgt spid="531">
                                            <p:txEl>
                                              <p:pRg st="0" end="0"/>
                                            </p:txEl>
                                          </p:spTgt>
                                        </p:tgtEl>
                                      </p:cBhvr>
                                    </p:animEffect>
                                  </p:childTnLst>
                                </p:cTn>
                              </p:par>
                            </p:childTnLst>
                          </p:cTn>
                        </p:par>
                      </p:childTnLst>
                    </p:cTn>
                  </p:par>
                  <p:par>
                    <p:cTn id="1096" fill="hold">
                      <p:stCondLst>
                        <p:cond delay="indefinite"/>
                      </p:stCondLst>
                      <p:childTnLst>
                        <p:par>
                          <p:cTn id="1097" fill="hold">
                            <p:stCondLst>
                              <p:cond delay="0"/>
                            </p:stCondLst>
                            <p:childTnLst>
                              <p:par>
                                <p:cTn id="1098" nodeType="clickEffect" fill="hold" presetClass="entr" presetID="10">
                                  <p:stCondLst>
                                    <p:cond delay="0"/>
                                  </p:stCondLst>
                                  <p:childTnLst>
                                    <p:set>
                                      <p:cBhvr>
                                        <p:cTn id="1099" dur="1" fill="hold">
                                          <p:stCondLst>
                                            <p:cond delay="0"/>
                                          </p:stCondLst>
                                        </p:cTn>
                                        <p:tgtEl>
                                          <p:spTgt spid="531">
                                            <p:txEl>
                                              <p:pRg st="1" end="1"/>
                                            </p:txEl>
                                          </p:spTgt>
                                        </p:tgtEl>
                                        <p:attrNameLst>
                                          <p:attrName>style.visibility</p:attrName>
                                        </p:attrNameLst>
                                      </p:cBhvr>
                                      <p:to>
                                        <p:strVal val="visible"/>
                                      </p:to>
                                    </p:set>
                                    <p:animEffect filter="fade" transition="in">
                                      <p:cBhvr additive="repl">
                                        <p:cTn id="1100" dur="1"/>
                                        <p:tgtEl>
                                          <p:spTgt spid="531">
                                            <p:txEl>
                                              <p:pRg st="1" end="1"/>
                                            </p:txEl>
                                          </p:spTgt>
                                        </p:tgtEl>
                                      </p:cBhvr>
                                    </p:animEffect>
                                  </p:childTnLst>
                                </p:cTn>
                              </p:par>
                            </p:childTnLst>
                          </p:cTn>
                        </p:par>
                      </p:childTnLst>
                    </p:cTn>
                  </p:par>
                  <p:par>
                    <p:cTn id="1101" fill="hold">
                      <p:stCondLst>
                        <p:cond delay="indefinite"/>
                      </p:stCondLst>
                      <p:childTnLst>
                        <p:par>
                          <p:cTn id="1102" fill="hold">
                            <p:stCondLst>
                              <p:cond delay="0"/>
                            </p:stCondLst>
                            <p:childTnLst>
                              <p:par>
                                <p:cTn id="1103" nodeType="clickEffect" fill="hold" presetClass="entr" presetID="10">
                                  <p:stCondLst>
                                    <p:cond delay="0"/>
                                  </p:stCondLst>
                                  <p:childTnLst>
                                    <p:set>
                                      <p:cBhvr>
                                        <p:cTn id="1104" dur="1" fill="hold">
                                          <p:stCondLst>
                                            <p:cond delay="0"/>
                                          </p:stCondLst>
                                        </p:cTn>
                                        <p:tgtEl>
                                          <p:spTgt spid="531">
                                            <p:txEl>
                                              <p:pRg st="2" end="2"/>
                                            </p:txEl>
                                          </p:spTgt>
                                        </p:tgtEl>
                                        <p:attrNameLst>
                                          <p:attrName>style.visibility</p:attrName>
                                        </p:attrNameLst>
                                      </p:cBhvr>
                                      <p:to>
                                        <p:strVal val="visible"/>
                                      </p:to>
                                    </p:set>
                                    <p:animEffect filter="fade" transition="in">
                                      <p:cBhvr additive="repl">
                                        <p:cTn id="1105" dur="1"/>
                                        <p:tgtEl>
                                          <p:spTgt spid="531">
                                            <p:txEl>
                                              <p:pRg st="2" end="2"/>
                                            </p:txEl>
                                          </p:spTgt>
                                        </p:tgtEl>
                                      </p:cBhvr>
                                    </p:animEffect>
                                  </p:childTnLst>
                                </p:cTn>
                              </p:par>
                            </p:childTnLst>
                          </p:cTn>
                        </p:par>
                      </p:childTnLst>
                    </p:cTn>
                  </p:par>
                  <p:par>
                    <p:cTn id="1106" fill="hold">
                      <p:stCondLst>
                        <p:cond delay="indefinite"/>
                      </p:stCondLst>
                      <p:childTnLst>
                        <p:par>
                          <p:cTn id="1107" fill="hold">
                            <p:stCondLst>
                              <p:cond delay="0"/>
                            </p:stCondLst>
                            <p:childTnLst>
                              <p:par>
                                <p:cTn id="1108" nodeType="clickEffect" fill="hold" presetClass="entr" presetID="10">
                                  <p:stCondLst>
                                    <p:cond delay="0"/>
                                  </p:stCondLst>
                                  <p:childTnLst>
                                    <p:set>
                                      <p:cBhvr>
                                        <p:cTn id="1109" dur="1" fill="hold">
                                          <p:stCondLst>
                                            <p:cond delay="0"/>
                                          </p:stCondLst>
                                        </p:cTn>
                                        <p:tgtEl>
                                          <p:spTgt spid="531">
                                            <p:txEl>
                                              <p:pRg st="3" end="3"/>
                                            </p:txEl>
                                          </p:spTgt>
                                        </p:tgtEl>
                                        <p:attrNameLst>
                                          <p:attrName>style.visibility</p:attrName>
                                        </p:attrNameLst>
                                      </p:cBhvr>
                                      <p:to>
                                        <p:strVal val="visible"/>
                                      </p:to>
                                    </p:set>
                                    <p:animEffect filter="fade" transition="in">
                                      <p:cBhvr additive="repl">
                                        <p:cTn id="1110" dur="1"/>
                                        <p:tgtEl>
                                          <p:spTgt spid="531">
                                            <p:txEl>
                                              <p:pRg st="3" end="3"/>
                                            </p:txEl>
                                          </p:spTgt>
                                        </p:tgtEl>
                                      </p:cBhvr>
                                    </p:animEffect>
                                  </p:childTnLst>
                                </p:cTn>
                              </p:par>
                            </p:childTnLst>
                          </p:cTn>
                        </p:par>
                      </p:childTnLst>
                    </p:cTn>
                  </p:par>
                  <p:par>
                    <p:cTn id="1111" fill="hold">
                      <p:stCondLst>
                        <p:cond delay="indefinite"/>
                      </p:stCondLst>
                      <p:childTnLst>
                        <p:par>
                          <p:cTn id="1112" fill="hold">
                            <p:stCondLst>
                              <p:cond delay="0"/>
                            </p:stCondLst>
                            <p:childTnLst>
                              <p:par>
                                <p:cTn id="1113" nodeType="clickEffect" fill="hold" presetClass="entr" presetID="10">
                                  <p:stCondLst>
                                    <p:cond delay="0"/>
                                  </p:stCondLst>
                                  <p:childTnLst>
                                    <p:set>
                                      <p:cBhvr>
                                        <p:cTn id="1114" dur="1" fill="hold">
                                          <p:stCondLst>
                                            <p:cond delay="0"/>
                                          </p:stCondLst>
                                        </p:cTn>
                                        <p:tgtEl>
                                          <p:spTgt spid="531">
                                            <p:txEl>
                                              <p:pRg st="4" end="4"/>
                                            </p:txEl>
                                          </p:spTgt>
                                        </p:tgtEl>
                                        <p:attrNameLst>
                                          <p:attrName>style.visibility</p:attrName>
                                        </p:attrNameLst>
                                      </p:cBhvr>
                                      <p:to>
                                        <p:strVal val="visible"/>
                                      </p:to>
                                    </p:set>
                                    <p:animEffect filter="fade" transition="in">
                                      <p:cBhvr additive="repl">
                                        <p:cTn id="1115" dur="1"/>
                                        <p:tgtEl>
                                          <p:spTgt spid="531">
                                            <p:txEl>
                                              <p:pRg st="4" end="4"/>
                                            </p:txEl>
                                          </p:spTgt>
                                        </p:tgtEl>
                                      </p:cBhvr>
                                    </p:animEffect>
                                  </p:childTnLst>
                                </p:cTn>
                              </p:par>
                            </p:childTnLst>
                          </p:cTn>
                        </p:par>
                      </p:childTnLst>
                    </p:cTn>
                  </p:par>
                  <p:par>
                    <p:cTn id="1116" fill="hold">
                      <p:stCondLst>
                        <p:cond delay="indefinite"/>
                      </p:stCondLst>
                      <p:childTnLst>
                        <p:par>
                          <p:cTn id="1117" fill="hold">
                            <p:stCondLst>
                              <p:cond delay="0"/>
                            </p:stCondLst>
                            <p:childTnLst>
                              <p:par>
                                <p:cTn id="1118" nodeType="clickEffect" fill="hold" presetClass="entr" presetID="10">
                                  <p:stCondLst>
                                    <p:cond delay="0"/>
                                  </p:stCondLst>
                                  <p:childTnLst>
                                    <p:set>
                                      <p:cBhvr>
                                        <p:cTn id="1119" dur="1" fill="hold">
                                          <p:stCondLst>
                                            <p:cond delay="0"/>
                                          </p:stCondLst>
                                        </p:cTn>
                                        <p:tgtEl>
                                          <p:spTgt spid="531">
                                            <p:txEl>
                                              <p:pRg st="5" end="5"/>
                                            </p:txEl>
                                          </p:spTgt>
                                        </p:tgtEl>
                                        <p:attrNameLst>
                                          <p:attrName>style.visibility</p:attrName>
                                        </p:attrNameLst>
                                      </p:cBhvr>
                                      <p:to>
                                        <p:strVal val="visible"/>
                                      </p:to>
                                    </p:set>
                                    <p:animEffect filter="fade" transition="in">
                                      <p:cBhvr additive="repl">
                                        <p:cTn id="1120" dur="1"/>
                                        <p:tgtEl>
                                          <p:spTgt spid="531">
                                            <p:txEl>
                                              <p:pRg st="5" end="5"/>
                                            </p:txEl>
                                          </p:spTgt>
                                        </p:tgtEl>
                                      </p:cBhvr>
                                    </p:animEffect>
                                  </p:childTnLst>
                                </p:cTn>
                              </p:par>
                            </p:childTnLst>
                          </p:cTn>
                        </p:par>
                      </p:childTnLst>
                    </p:cTn>
                  </p:par>
                  <p:par>
                    <p:cTn id="1121" fill="hold">
                      <p:stCondLst>
                        <p:cond delay="indefinite"/>
                      </p:stCondLst>
                      <p:childTnLst>
                        <p:par>
                          <p:cTn id="1122" fill="hold">
                            <p:stCondLst>
                              <p:cond delay="0"/>
                            </p:stCondLst>
                            <p:childTnLst>
                              <p:par>
                                <p:cTn id="1123" nodeType="clickEffect" fill="hold" presetClass="entr" presetID="10">
                                  <p:stCondLst>
                                    <p:cond delay="0"/>
                                  </p:stCondLst>
                                  <p:childTnLst>
                                    <p:set>
                                      <p:cBhvr>
                                        <p:cTn id="1124" dur="1" fill="hold">
                                          <p:stCondLst>
                                            <p:cond delay="0"/>
                                          </p:stCondLst>
                                        </p:cTn>
                                        <p:tgtEl>
                                          <p:spTgt spid="531">
                                            <p:txEl>
                                              <p:pRg st="6" end="6"/>
                                            </p:txEl>
                                          </p:spTgt>
                                        </p:tgtEl>
                                        <p:attrNameLst>
                                          <p:attrName>style.visibility</p:attrName>
                                        </p:attrNameLst>
                                      </p:cBhvr>
                                      <p:to>
                                        <p:strVal val="visible"/>
                                      </p:to>
                                    </p:set>
                                    <p:animEffect filter="fade" transition="in">
                                      <p:cBhvr additive="repl">
                                        <p:cTn id="1125" dur="1"/>
                                        <p:tgtEl>
                                          <p:spTgt spid="531">
                                            <p:txEl>
                                              <p:pRg st="6" end="6"/>
                                            </p:txEl>
                                          </p:spTgt>
                                        </p:tgtEl>
                                      </p:cBhvr>
                                    </p:animEffect>
                                  </p:childTnLst>
                                </p:cTn>
                              </p:par>
                            </p:childTnLst>
                          </p:cTn>
                        </p:par>
                      </p:childTnLst>
                    </p:cTn>
                  </p:par>
                  <p:par>
                    <p:cTn id="1126" fill="hold">
                      <p:stCondLst>
                        <p:cond delay="indefinite"/>
                      </p:stCondLst>
                      <p:childTnLst>
                        <p:par>
                          <p:cTn id="1127" fill="hold">
                            <p:stCondLst>
                              <p:cond delay="0"/>
                            </p:stCondLst>
                            <p:childTnLst>
                              <p:par>
                                <p:cTn id="1128" nodeType="clickEffect" fill="hold" presetClass="entr" presetID="10">
                                  <p:stCondLst>
                                    <p:cond delay="0"/>
                                  </p:stCondLst>
                                  <p:childTnLst>
                                    <p:set>
                                      <p:cBhvr>
                                        <p:cTn id="1129" dur="1" fill="hold">
                                          <p:stCondLst>
                                            <p:cond delay="0"/>
                                          </p:stCondLst>
                                        </p:cTn>
                                        <p:tgtEl>
                                          <p:spTgt spid="531">
                                            <p:txEl>
                                              <p:pRg st="7" end="7"/>
                                            </p:txEl>
                                          </p:spTgt>
                                        </p:tgtEl>
                                        <p:attrNameLst>
                                          <p:attrName>style.visibility</p:attrName>
                                        </p:attrNameLst>
                                      </p:cBhvr>
                                      <p:to>
                                        <p:strVal val="visible"/>
                                      </p:to>
                                    </p:set>
                                    <p:animEffect filter="fade" transition="in">
                                      <p:cBhvr additive="repl">
                                        <p:cTn id="1130" dur="1"/>
                                        <p:tgtEl>
                                          <p:spTgt spid="531">
                                            <p:txEl>
                                              <p:pRg st="7" end="7"/>
                                            </p:txEl>
                                          </p:spTgt>
                                        </p:tgtEl>
                                      </p:cBhvr>
                                    </p:animEffect>
                                  </p:childTnLst>
                                </p:cTn>
                              </p:par>
                            </p:childTnLst>
                          </p:cTn>
                        </p:par>
                      </p:childTnLst>
                    </p:cTn>
                  </p:par>
                  <p:par>
                    <p:cTn id="1131" fill="hold">
                      <p:stCondLst>
                        <p:cond delay="indefinite"/>
                      </p:stCondLst>
                      <p:childTnLst>
                        <p:par>
                          <p:cTn id="1132" fill="hold">
                            <p:stCondLst>
                              <p:cond delay="0"/>
                            </p:stCondLst>
                            <p:childTnLst>
                              <p:par>
                                <p:cTn id="1133" nodeType="clickEffect" fill="hold" presetClass="entr" presetID="10">
                                  <p:stCondLst>
                                    <p:cond delay="0"/>
                                  </p:stCondLst>
                                  <p:childTnLst>
                                    <p:set>
                                      <p:cBhvr>
                                        <p:cTn id="1134" dur="1" fill="hold">
                                          <p:stCondLst>
                                            <p:cond delay="0"/>
                                          </p:stCondLst>
                                        </p:cTn>
                                        <p:tgtEl>
                                          <p:spTgt spid="531">
                                            <p:txEl>
                                              <p:pRg st="8" end="8"/>
                                            </p:txEl>
                                          </p:spTgt>
                                        </p:tgtEl>
                                        <p:attrNameLst>
                                          <p:attrName>style.visibility</p:attrName>
                                        </p:attrNameLst>
                                      </p:cBhvr>
                                      <p:to>
                                        <p:strVal val="visible"/>
                                      </p:to>
                                    </p:set>
                                    <p:animEffect filter="fade" transition="in">
                                      <p:cBhvr additive="repl">
                                        <p:cTn id="1135" dur="1"/>
                                        <p:tgtEl>
                                          <p:spTgt spid="531">
                                            <p:txEl>
                                              <p:pRg st="8" end="8"/>
                                            </p:txEl>
                                          </p:spTgt>
                                        </p:tgtEl>
                                      </p:cBhvr>
                                    </p:animEffect>
                                  </p:childTnLst>
                                </p:cTn>
                              </p:par>
                            </p:childTnLst>
                          </p:cTn>
                        </p:par>
                      </p:childTnLst>
                    </p:cTn>
                  </p:par>
                  <p:par>
                    <p:cTn id="1136" fill="hold">
                      <p:stCondLst>
                        <p:cond delay="indefinite"/>
                      </p:stCondLst>
                      <p:childTnLst>
                        <p:par>
                          <p:cTn id="1137" fill="hold">
                            <p:stCondLst>
                              <p:cond delay="0"/>
                            </p:stCondLst>
                            <p:childTnLst>
                              <p:par>
                                <p:cTn id="1138" nodeType="clickEffect" fill="hold" presetClass="entr" presetID="10">
                                  <p:stCondLst>
                                    <p:cond delay="0"/>
                                  </p:stCondLst>
                                  <p:childTnLst>
                                    <p:set>
                                      <p:cBhvr>
                                        <p:cTn id="1139" dur="1" fill="hold">
                                          <p:stCondLst>
                                            <p:cond delay="0"/>
                                          </p:stCondLst>
                                        </p:cTn>
                                        <p:tgtEl>
                                          <p:spTgt spid="531">
                                            <p:txEl>
                                              <p:pRg st="9" end="9"/>
                                            </p:txEl>
                                          </p:spTgt>
                                        </p:tgtEl>
                                        <p:attrNameLst>
                                          <p:attrName>style.visibility</p:attrName>
                                        </p:attrNameLst>
                                      </p:cBhvr>
                                      <p:to>
                                        <p:strVal val="visible"/>
                                      </p:to>
                                    </p:set>
                                    <p:animEffect filter="fade" transition="in">
                                      <p:cBhvr additive="repl">
                                        <p:cTn id="1140" dur="1"/>
                                        <p:tgtEl>
                                          <p:spTgt spid="531">
                                            <p:txEl>
                                              <p:pRg st="9" end="9"/>
                                            </p:txEl>
                                          </p:spTgt>
                                        </p:tgtEl>
                                      </p:cBhvr>
                                    </p:animEffect>
                                  </p:childTnLst>
                                </p:cTn>
                              </p:par>
                            </p:childTnLst>
                          </p:cTn>
                        </p:par>
                      </p:childTnLst>
                    </p:cTn>
                  </p:par>
                  <p:par>
                    <p:cTn id="1141" fill="hold">
                      <p:stCondLst>
                        <p:cond delay="indefinite"/>
                      </p:stCondLst>
                      <p:childTnLst>
                        <p:par>
                          <p:cTn id="1142" fill="hold">
                            <p:stCondLst>
                              <p:cond delay="0"/>
                            </p:stCondLst>
                            <p:childTnLst>
                              <p:par>
                                <p:cTn id="1143" nodeType="clickEffect" fill="hold" presetClass="entr" presetID="10">
                                  <p:stCondLst>
                                    <p:cond delay="0"/>
                                  </p:stCondLst>
                                  <p:childTnLst>
                                    <p:set>
                                      <p:cBhvr>
                                        <p:cTn id="1144" dur="1" fill="hold">
                                          <p:stCondLst>
                                            <p:cond delay="0"/>
                                          </p:stCondLst>
                                        </p:cTn>
                                        <p:tgtEl>
                                          <p:spTgt spid="531">
                                            <p:txEl>
                                              <p:pRg st="10" end="10"/>
                                            </p:txEl>
                                          </p:spTgt>
                                        </p:tgtEl>
                                        <p:attrNameLst>
                                          <p:attrName>style.visibility</p:attrName>
                                        </p:attrNameLst>
                                      </p:cBhvr>
                                      <p:to>
                                        <p:strVal val="visible"/>
                                      </p:to>
                                    </p:set>
                                    <p:animEffect filter="fade" transition="in">
                                      <p:cBhvr additive="repl">
                                        <p:cTn id="1145" dur="1"/>
                                        <p:tgtEl>
                                          <p:spTgt spid="531">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Google Shape;530;p65"/>
          <p:cNvSpPr/>
          <p:nvPr/>
        </p:nvSpPr>
        <p:spPr>
          <a:xfrm>
            <a:off x="628560" y="0"/>
            <a:ext cx="7886520" cy="993960"/>
          </a:xfrm>
          <a:prstGeom prst="rect">
            <a:avLst/>
          </a:prstGeom>
          <a:noFill/>
          <a:ln w="0">
            <a:noFill/>
          </a:ln>
        </p:spPr>
        <p:style>
          <a:lnRef idx="0"/>
          <a:fillRef idx="0"/>
          <a:effectRef idx="0"/>
          <a:fontRef idx="minor"/>
        </p:style>
        <p:txBody>
          <a:bodyPr lIns="68400" rIns="68400" tIns="34200" bIns="34200" anchor="ctr">
            <a:normAutofit/>
          </a:bodyPr>
          <a:p>
            <a:pPr>
              <a:lnSpc>
                <a:spcPct val="90000"/>
              </a:lnSpc>
              <a:buNone/>
              <a:tabLst>
                <a:tab algn="l" pos="0"/>
              </a:tabLst>
            </a:pPr>
            <a:r>
              <a:rPr b="0" lang="da-DK" sz="3300" spc="-1" strike="noStrike">
                <a:solidFill>
                  <a:srgbClr val="000000"/>
                </a:solidFill>
                <a:latin typeface="Calibri"/>
                <a:ea typeface="Calibri"/>
              </a:rPr>
              <a:t>Eksempler på akutte tilstande</a:t>
            </a:r>
            <a:endParaRPr b="0" lang="da-DK" sz="3300" spc="-1" strike="noStrike">
              <a:latin typeface="Arial"/>
            </a:endParaRPr>
          </a:p>
        </p:txBody>
      </p:sp>
      <p:graphicFrame>
        <p:nvGraphicFramePr>
          <p:cNvPr id="534" name="Google Shape;531;p65"/>
          <p:cNvGraphicFramePr/>
          <p:nvPr/>
        </p:nvGraphicFramePr>
        <p:xfrm>
          <a:off x="693000" y="864360"/>
          <a:ext cx="6714720" cy="4300200"/>
        </p:xfrm>
        <a:graphic>
          <a:graphicData uri="http://schemas.openxmlformats.org/drawingml/2006/table">
            <a:tbl>
              <a:tblPr/>
              <a:tblGrid>
                <a:gridCol w="1388160"/>
                <a:gridCol w="1746000"/>
                <a:gridCol w="1884600"/>
                <a:gridCol w="1696320"/>
              </a:tblGrid>
              <a:tr h="224280">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Arial"/>
                          <a:ea typeface="Arial"/>
                        </a:rPr>
                        <a:t>Diagnose</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1" lang="da-DK" sz="1100" spc="-1" strike="noStrike">
                          <a:solidFill>
                            <a:srgbClr val="ffffff"/>
                          </a:solidFill>
                          <a:latin typeface="Arial"/>
                          <a:ea typeface="Arial"/>
                        </a:rPr>
                        <a:t>Udløsende årsag fx</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1" lang="da-DK" sz="1100" spc="-1" strike="noStrike">
                          <a:solidFill>
                            <a:srgbClr val="ffffff"/>
                          </a:solidFill>
                          <a:latin typeface="Arial"/>
                          <a:ea typeface="Arial"/>
                        </a:rPr>
                        <a:t>Symptomer</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1" lang="da-DK" sz="1100" spc="-1" strike="noStrike">
                          <a:solidFill>
                            <a:srgbClr val="ffffff"/>
                          </a:solidFill>
                          <a:latin typeface="Arial"/>
                          <a:ea typeface="Arial"/>
                        </a:rPr>
                        <a:t>Du skal gøre NU</a:t>
                      </a:r>
                      <a:endParaRPr b="0" lang="da-DK" sz="1100" spc="-1" strike="noStrike">
                        <a:latin typeface="Arial"/>
                      </a:endParaRPr>
                    </a:p>
                  </a:txBody>
                  <a:tcPr anchor="t" marL="68400" marR="68400">
                    <a:lnL>
                      <a:noFill/>
                    </a:lnL>
                    <a:lnR>
                      <a:noFill/>
                    </a:lnR>
                    <a:lnT>
                      <a:noFill/>
                    </a:lnT>
                    <a:lnB>
                      <a:noFill/>
                    </a:lnB>
                    <a:solidFill>
                      <a:srgbClr val="4472c4"/>
                    </a:solidFill>
                  </a:tcPr>
                </a:tc>
              </a:tr>
              <a:tr h="1001880">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Respirationssvigt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Astma/KOL i exa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Lungeemboli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Lungeødem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Pneumothorax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Fremmedlegeme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Akut dyspnø</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Rallende vejrtrækning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Stridor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Akutte inspiratoriske smerter</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Indtrækninger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Ring 112!</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Hold hovedet højt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Fjern evt. fremmedlegeme</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Bliv hos patienten</a:t>
                      </a:r>
                      <a:endParaRPr b="0" lang="da-DK" sz="1100" spc="-1" strike="noStrike">
                        <a:latin typeface="Arial"/>
                      </a:endParaRPr>
                    </a:p>
                  </a:txBody>
                  <a:tcPr anchor="t" marL="68400" marR="68400">
                    <a:lnL>
                      <a:noFill/>
                    </a:lnL>
                    <a:lnR>
                      <a:noFill/>
                    </a:lnR>
                    <a:lnT>
                      <a:noFill/>
                    </a:lnT>
                    <a:lnB>
                      <a:noFill/>
                    </a:lnB>
                    <a:solidFill>
                      <a:srgbClr val="4472c4"/>
                    </a:solidFill>
                  </a:tcPr>
                </a:tc>
              </a:tr>
              <a:tr h="1001880">
                <a:tc>
                  <a:txBody>
                    <a:bodyPr lIns="68400" rIns="68400" tIns="34200" bIns="34200" anchor="t">
                      <a:noAutofit/>
                    </a:bodyPr>
                    <a:p>
                      <a:pPr>
                        <a:lnSpc>
                          <a:spcPct val="100000"/>
                        </a:lnSpc>
                        <a:buNone/>
                        <a:tabLst>
                          <a:tab algn="l" pos="0"/>
                        </a:tabLst>
                      </a:pPr>
                      <a:r>
                        <a:rPr b="0" lang="da-DK" sz="1100" spc="-1" strike="noStrike">
                          <a:solidFill>
                            <a:srgbClr val="000000"/>
                          </a:solidFill>
                          <a:latin typeface="Times New Roman"/>
                          <a:ea typeface="Times New Roman"/>
                        </a:rPr>
                        <a:t>Hjertestop </a:t>
                      </a: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endParaRPr b="0" lang="da-DK" sz="1100" spc="-1" strike="noStrike">
                        <a:latin typeface="Arial"/>
                      </a:endParaRPr>
                    </a:p>
                    <a:p>
                      <a:pPr>
                        <a:lnSpc>
                          <a:spcPct val="100000"/>
                        </a:lnSpc>
                        <a:buNone/>
                        <a:tabLst>
                          <a:tab algn="l" pos="0"/>
                        </a:tabLst>
                      </a:pPr>
                      <a:r>
                        <a:rPr b="0" lang="da-DK" sz="1100" spc="-1" strike="noStrike">
                          <a:solidFill>
                            <a:srgbClr val="000000"/>
                          </a:solidFill>
                          <a:latin typeface="Times New Roman"/>
                          <a:ea typeface="Times New Roman"/>
                        </a:rPr>
                        <a:t>Obs AMI</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Blodprop</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Respirationssvigt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Arytmi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Forgiftning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Bevidstløshed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Ingen/unormal vejrtrækning</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Akutte svære brystsmerter</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Ring 112!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Start HLR!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Ring 112!</a:t>
                      </a:r>
                      <a:endParaRPr b="0" lang="da-DK" sz="1100" spc="-1" strike="noStrike">
                        <a:latin typeface="Arial"/>
                      </a:endParaRPr>
                    </a:p>
                  </a:txBody>
                  <a:tcPr anchor="t" marL="68400" marR="68400">
                    <a:lnL>
                      <a:noFill/>
                    </a:lnL>
                    <a:lnR>
                      <a:noFill/>
                    </a:lnR>
                    <a:lnT>
                      <a:noFill/>
                    </a:lnT>
                    <a:lnB>
                      <a:noFill/>
                    </a:lnB>
                    <a:solidFill>
                      <a:srgbClr val="4472c4"/>
                    </a:solidFill>
                  </a:tcPr>
                </a:tc>
              </a:tr>
              <a:tr h="846360">
                <a:tc>
                  <a:txBody>
                    <a:bodyPr lIns="68400" rIns="68400" tIns="34200" bIns="34200" anchor="t">
                      <a:noAutofit/>
                    </a:bodyPr>
                    <a:p>
                      <a:pPr>
                        <a:lnSpc>
                          <a:spcPct val="100000"/>
                        </a:lnSpc>
                        <a:buNone/>
                        <a:tabLst>
                          <a:tab algn="l" pos="0"/>
                        </a:tabLst>
                      </a:pPr>
                      <a:r>
                        <a:rPr b="0" lang="da-DK" sz="1100" spc="-1" strike="noStrike">
                          <a:solidFill>
                            <a:srgbClr val="000000"/>
                          </a:solidFill>
                          <a:latin typeface="Times New Roman"/>
                          <a:ea typeface="Times New Roman"/>
                        </a:rPr>
                        <a:t>Shock </a:t>
                      </a:r>
                      <a:endParaRPr b="0" lang="da-DK" sz="1100" spc="-1" strike="noStrike">
                        <a:latin typeface="Arial"/>
                      </a:endParaRPr>
                    </a:p>
                    <a:p>
                      <a:pPr marL="165240" indent="-171000">
                        <a:lnSpc>
                          <a:spcPct val="100000"/>
                        </a:lnSpc>
                        <a:buClr>
                          <a:srgbClr val="000000"/>
                        </a:buClr>
                        <a:buFont typeface="Noto Sans Symbols"/>
                        <a:buChar char="●"/>
                        <a:tabLst>
                          <a:tab algn="l" pos="0"/>
                        </a:tabLst>
                      </a:pPr>
                      <a:r>
                        <a:rPr b="0" lang="da-DK" sz="1100" spc="-1" strike="noStrike">
                          <a:solidFill>
                            <a:srgbClr val="000000"/>
                          </a:solidFill>
                          <a:latin typeface="Times New Roman"/>
                          <a:ea typeface="Times New Roman"/>
                        </a:rPr>
                        <a:t>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Hypovolæmi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Kardiogent</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Anafylaktisk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Septisk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Obstruktivt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Bleg/cyanotisk</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Klamtsvedende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Lavt BT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Evt. urticaria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Ring 112!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Elever ben</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Kig efter epipen og stik!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 </a:t>
                      </a:r>
                      <a:endParaRPr b="0" lang="da-DK" sz="1100" spc="-1" strike="noStrike">
                        <a:latin typeface="Arial"/>
                      </a:endParaRPr>
                    </a:p>
                  </a:txBody>
                  <a:tcPr anchor="t" marL="68400" marR="68400">
                    <a:lnL>
                      <a:noFill/>
                    </a:lnL>
                    <a:lnR>
                      <a:noFill/>
                    </a:lnR>
                    <a:lnT>
                      <a:noFill/>
                    </a:lnT>
                    <a:lnB>
                      <a:noFill/>
                    </a:lnB>
                    <a:solidFill>
                      <a:srgbClr val="4472c4"/>
                    </a:solidFill>
                  </a:tcPr>
                </a:tc>
              </a:tr>
              <a:tr h="535320">
                <a:tc>
                  <a:txBody>
                    <a:bodyPr lIns="68400" rIns="68400" tIns="34200" bIns="34200" anchor="t">
                      <a:noAutofit/>
                    </a:bodyPr>
                    <a:p>
                      <a:pPr>
                        <a:lnSpc>
                          <a:spcPct val="100000"/>
                        </a:lnSpc>
                        <a:buNone/>
                        <a:tabLst>
                          <a:tab algn="l" pos="0"/>
                        </a:tabLst>
                      </a:pPr>
                      <a:r>
                        <a:rPr b="0" lang="da-DK" sz="1100" spc="-1" strike="noStrike">
                          <a:solidFill>
                            <a:srgbClr val="000000"/>
                          </a:solidFill>
                          <a:latin typeface="Times New Roman"/>
                          <a:ea typeface="Times New Roman"/>
                        </a:rPr>
                        <a:t>Akut abdomen </a:t>
                      </a:r>
                      <a:endParaRPr b="0" lang="da-DK" sz="1100" spc="-1" strike="noStrike">
                        <a:latin typeface="Arial"/>
                      </a:endParaRPr>
                    </a:p>
                    <a:p>
                      <a:pPr marL="165240" indent="-171000">
                        <a:lnSpc>
                          <a:spcPct val="100000"/>
                        </a:lnSpc>
                        <a:buClr>
                          <a:srgbClr val="000000"/>
                        </a:buClr>
                        <a:buFont typeface="Noto Sans Symbols"/>
                        <a:buChar char="●"/>
                        <a:tabLst>
                          <a:tab algn="l" pos="0"/>
                        </a:tabLst>
                      </a:pPr>
                      <a:r>
                        <a:rPr b="0" lang="da-DK" sz="1100" spc="-1" strike="noStrike">
                          <a:solidFill>
                            <a:srgbClr val="000000"/>
                          </a:solidFill>
                          <a:latin typeface="Times New Roman"/>
                          <a:ea typeface="Times New Roman"/>
                        </a:rPr>
                        <a:t>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Ileus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GI blødning</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Appendicit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Evt. peritoneal reaktion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Blødning/melæna/opkast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Alment påvirket, evt. feber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Ring 112!</a:t>
                      </a:r>
                      <a:endParaRPr b="0" lang="da-DK" sz="1100" spc="-1" strike="noStrike">
                        <a:latin typeface="Arial"/>
                      </a:endParaRPr>
                    </a:p>
                  </a:txBody>
                  <a:tcPr anchor="t" marL="68400" marR="68400">
                    <a:lnL>
                      <a:noFill/>
                    </a:lnL>
                    <a:lnR>
                      <a:noFill/>
                    </a:lnR>
                    <a:lnT>
                      <a:noFill/>
                    </a:lnT>
                    <a:lnB>
                      <a:noFill/>
                    </a:lnB>
                    <a:solidFill>
                      <a:srgbClr val="4472c4"/>
                    </a:solidFill>
                  </a:tcPr>
                </a:tc>
              </a:tr>
              <a:tr h="690840">
                <a:tc>
                  <a:txBody>
                    <a:bodyPr lIns="68400" rIns="68400" tIns="34200" bIns="34200" anchor="t">
                      <a:noAutofit/>
                    </a:bodyPr>
                    <a:p>
                      <a:pPr>
                        <a:lnSpc>
                          <a:spcPct val="100000"/>
                        </a:lnSpc>
                        <a:buNone/>
                        <a:tabLst>
                          <a:tab algn="l" pos="0"/>
                        </a:tabLst>
                      </a:pPr>
                      <a:r>
                        <a:rPr b="0" lang="da-DK" sz="1100" spc="-1" strike="noStrike">
                          <a:solidFill>
                            <a:srgbClr val="000000"/>
                          </a:solidFill>
                          <a:latin typeface="Times New Roman"/>
                          <a:ea typeface="Times New Roman"/>
                        </a:rPr>
                        <a:t>Akut neurologi </a:t>
                      </a:r>
                      <a:endParaRPr b="0" lang="da-DK" sz="1100" spc="-1" strike="noStrike">
                        <a:latin typeface="Arial"/>
                      </a:endParaRPr>
                    </a:p>
                    <a:p>
                      <a:pPr marL="165240" indent="-171000">
                        <a:lnSpc>
                          <a:spcPct val="100000"/>
                        </a:lnSpc>
                        <a:buClr>
                          <a:srgbClr val="000000"/>
                        </a:buClr>
                        <a:buFont typeface="Noto Sans Symbols"/>
                        <a:buChar char="●"/>
                        <a:tabLst>
                          <a:tab algn="l" pos="0"/>
                        </a:tabLst>
                      </a:pPr>
                      <a:r>
                        <a:rPr b="0" lang="da-DK" sz="1100" spc="-1" strike="noStrike">
                          <a:solidFill>
                            <a:srgbClr val="000000"/>
                          </a:solidFill>
                          <a:latin typeface="Times New Roman"/>
                          <a:ea typeface="Times New Roman"/>
                        </a:rPr>
                        <a:t>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Apoplexi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Neuroinfektion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Hypoglykæmi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Ketoacidose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Neurologiske udfald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Bevidstløshed/påvirket bevidsthedsniveau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Foetor ex ore </a:t>
                      </a:r>
                      <a:endParaRPr b="0" lang="da-DK" sz="1100" spc="-1" strike="noStrike">
                        <a:latin typeface="Arial"/>
                      </a:endParaRPr>
                    </a:p>
                  </a:txBody>
                  <a:tcPr anchor="t" marL="68400" marR="68400">
                    <a:lnL>
                      <a:noFill/>
                    </a:lnL>
                    <a:lnR>
                      <a:noFill/>
                    </a:lnR>
                    <a:lnT>
                      <a:noFill/>
                    </a:lnT>
                    <a:lnB>
                      <a:noFill/>
                    </a:lnB>
                    <a:solidFill>
                      <a:srgbClr val="4472c4"/>
                    </a:solidFill>
                  </a:tcPr>
                </a:tc>
                <a:tc>
                  <a:txBody>
                    <a:bodyPr lIns="68400" rIns="68400" tIns="34200" bIns="34200" anchor="t">
                      <a:noAutofit/>
                    </a:bodyPr>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Ring 112!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Tjek pupiller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Hold hovedet eleveret </a:t>
                      </a:r>
                      <a:endParaRPr b="0" lang="da-DK" sz="1100" spc="-1" strike="noStrike">
                        <a:latin typeface="Arial"/>
                      </a:endParaRPr>
                    </a:p>
                    <a:p>
                      <a:pPr marL="165240" indent="-171000">
                        <a:lnSpc>
                          <a:spcPct val="100000"/>
                        </a:lnSpc>
                        <a:buClr>
                          <a:srgbClr val="000000"/>
                        </a:buClr>
                        <a:buFont typeface="Noto Sans Symbols"/>
                        <a:buChar char="●"/>
                      </a:pPr>
                      <a:r>
                        <a:rPr b="0" lang="da-DK" sz="1100" spc="-1" strike="noStrike">
                          <a:solidFill>
                            <a:srgbClr val="000000"/>
                          </a:solidFill>
                          <a:latin typeface="Times New Roman"/>
                          <a:ea typeface="Times New Roman"/>
                        </a:rPr>
                        <a:t>Evt. glucagon-pen </a:t>
                      </a:r>
                      <a:endParaRPr b="0" lang="da-DK" sz="1100" spc="-1" strike="noStrike">
                        <a:latin typeface="Arial"/>
                      </a:endParaRPr>
                    </a:p>
                  </a:txBody>
                  <a:tcPr anchor="t" marL="68400" marR="68400">
                    <a:lnL>
                      <a:noFill/>
                    </a:lnL>
                    <a:lnR>
                      <a:noFill/>
                    </a:lnR>
                    <a:lnT>
                      <a:noFill/>
                    </a:lnT>
                    <a:lnB>
                      <a:noFill/>
                    </a:lnB>
                    <a:solidFill>
                      <a:srgbClr val="4472c4"/>
                    </a:solidFill>
                  </a:tcPr>
                </a:tc>
              </a:tr>
            </a:tbl>
          </a:graphicData>
        </a:graphic>
      </p:graphicFrame>
      <p:sp>
        <p:nvSpPr>
          <p:cNvPr id="535" name="Google Shape;532;p65"/>
          <p:cNvSpPr/>
          <p:nvPr/>
        </p:nvSpPr>
        <p:spPr>
          <a:xfrm rot="1408800">
            <a:off x="6704280" y="2407680"/>
            <a:ext cx="2357640" cy="900000"/>
          </a:xfrm>
          <a:prstGeom prst="rect">
            <a:avLst/>
          </a:prstGeom>
          <a:noFill/>
          <a:ln w="0">
            <a:noFill/>
          </a:ln>
        </p:spPr>
        <p:style>
          <a:lnRef idx="0"/>
          <a:fillRef idx="0"/>
          <a:effectRef idx="0"/>
          <a:fontRef idx="minor"/>
        </p:style>
        <p:txBody>
          <a:bodyPr lIns="68400" rIns="68400" tIns="34200" bIns="34200" anchor="t">
            <a:noAutofit/>
          </a:bodyPr>
          <a:p>
            <a:pPr>
              <a:lnSpc>
                <a:spcPct val="100000"/>
              </a:lnSpc>
              <a:buNone/>
              <a:tabLst>
                <a:tab algn="l" pos="0"/>
              </a:tabLst>
            </a:pPr>
            <a:r>
              <a:rPr b="1" lang="da-DK" sz="5400" spc="-1" strike="noStrike">
                <a:solidFill>
                  <a:srgbClr val="ff0000"/>
                </a:solidFill>
                <a:latin typeface="Calibri"/>
                <a:ea typeface="Calibri"/>
              </a:rPr>
              <a:t>Vigtigt!</a:t>
            </a:r>
            <a:endParaRPr b="0" lang="da-DK" sz="5400" spc="-1" strike="noStrike">
              <a:latin typeface="Arial"/>
            </a:endParaRPr>
          </a:p>
        </p:txBody>
      </p:sp>
    </p:spTree>
  </p:cSld>
  <mc:AlternateContent>
    <mc:Choice Requires="p14">
      <p:transition spd="slow" p14:dur="2000"/>
    </mc:Choice>
    <mc:Fallback>
      <p:transition spd="slow"/>
    </mc:Fallback>
  </mc:AlternateContent>
  <p:timing>
    <p:tnLst>
      <p:par>
        <p:cTn id="1146" dur="indefinite" restart="never" nodeType="tmRoot">
          <p:childTnLst>
            <p:seq>
              <p:cTn id="1147" dur="indefinite" nodeType="mainSeq">
                <p:childTnLst>
                  <p:par>
                    <p:cTn id="1148" fill="hold">
                      <p:stCondLst>
                        <p:cond delay="indefinite"/>
                      </p:stCondLst>
                      <p:childTnLst>
                        <p:par>
                          <p:cTn id="1149" fill="hold">
                            <p:stCondLst>
                              <p:cond delay="0"/>
                            </p:stCondLst>
                            <p:childTnLst>
                              <p:par>
                                <p:cTn id="1150" nodeType="clickEffect" fill="hold" presetClass="entr" presetID="10">
                                  <p:stCondLst>
                                    <p:cond delay="0"/>
                                  </p:stCondLst>
                                  <p:childTnLst>
                                    <p:set>
                                      <p:cBhvr>
                                        <p:cTn id="1151" dur="1" fill="hold">
                                          <p:stCondLst>
                                            <p:cond delay="0"/>
                                          </p:stCondLst>
                                        </p:cTn>
                                        <p:tgtEl>
                                          <p:spTgt spid="535"/>
                                        </p:tgtEl>
                                        <p:attrNameLst>
                                          <p:attrName>style.visibility</p:attrName>
                                        </p:attrNameLst>
                                      </p:cBhvr>
                                      <p:to>
                                        <p:strVal val="visible"/>
                                      </p:to>
                                    </p:set>
                                    <p:animEffect filter="fade" transition="in">
                                      <p:cBhvr additive="repl">
                                        <p:cTn id="1152" dur="1"/>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Google Shape;537;p66"/>
          <p:cNvSpPr/>
          <p:nvPr/>
        </p:nvSpPr>
        <p:spPr>
          <a:xfrm>
            <a:off x="628560" y="1787760"/>
            <a:ext cx="7886520" cy="1406880"/>
          </a:xfrm>
          <a:prstGeom prst="rect">
            <a:avLst/>
          </a:prstGeom>
          <a:noFill/>
          <a:ln w="0">
            <a:noFill/>
          </a:ln>
        </p:spPr>
        <p:style>
          <a:lnRef idx="0"/>
          <a:fillRef idx="0"/>
          <a:effectRef idx="0"/>
          <a:fontRef idx="minor"/>
        </p:style>
        <p:txBody>
          <a:bodyPr lIns="68400" rIns="68400" tIns="34200" bIns="34200" anchor="ctr" anchorCtr="1">
            <a:normAutofit/>
          </a:bodyPr>
          <a:p>
            <a:pPr algn="ctr">
              <a:lnSpc>
                <a:spcPct val="90000"/>
              </a:lnSpc>
              <a:buNone/>
              <a:tabLst>
                <a:tab algn="l" pos="0"/>
              </a:tabLst>
            </a:pPr>
            <a:r>
              <a:rPr b="1" lang="da-DK" sz="9300" spc="-1" strike="noStrike">
                <a:solidFill>
                  <a:srgbClr val="002060"/>
                </a:solidFill>
                <a:latin typeface="Calibri"/>
                <a:ea typeface="Calibri"/>
              </a:rPr>
              <a:t>Quiz </a:t>
            </a:r>
            <a:r>
              <a:rPr b="1" lang="da-DK" sz="9300" spc="-1" strike="noStrike">
                <a:solidFill>
                  <a:srgbClr val="002060"/>
                </a:solidFill>
                <a:latin typeface="Noto Sans Symbols"/>
                <a:ea typeface="Noto Sans Symbols"/>
              </a:rPr>
              <a:t>☺</a:t>
            </a:r>
            <a:r>
              <a:rPr b="1" lang="da-DK" sz="9300" spc="-1" strike="noStrike">
                <a:solidFill>
                  <a:srgbClr val="002060"/>
                </a:solidFill>
                <a:latin typeface="Calibri"/>
                <a:ea typeface="Calibri"/>
              </a:rPr>
              <a:t> </a:t>
            </a:r>
            <a:endParaRPr b="0" lang="da-DK" sz="93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204120" y="0"/>
            <a:ext cx="8826120" cy="602280"/>
          </a:xfrm>
          <a:prstGeom prst="rect">
            <a:avLst/>
          </a:prstGeom>
          <a:noFill/>
          <a:ln w="0">
            <a:noFill/>
          </a:ln>
        </p:spPr>
        <p:txBody>
          <a:bodyPr tIns="91440" bIns="91440" anchor="ctr">
            <a:noAutofit/>
          </a:bodyPr>
          <a:p>
            <a:pPr>
              <a:lnSpc>
                <a:spcPct val="100000"/>
              </a:lnSpc>
              <a:buNone/>
              <a:tabLst>
                <a:tab algn="l" pos="0"/>
              </a:tabLst>
            </a:pPr>
            <a:r>
              <a:rPr b="0" lang="da-DK" sz="3200" spc="-1" strike="noStrike">
                <a:solidFill>
                  <a:srgbClr val="ffffff"/>
                </a:solidFill>
                <a:latin typeface="Roboto"/>
                <a:ea typeface="Roboto"/>
              </a:rPr>
              <a:t>4. Undervisningen</a:t>
            </a:r>
            <a:endParaRPr b="0" lang="da-DK" sz="3200" spc="-1" strike="noStrike">
              <a:solidFill>
                <a:srgbClr val="eeeeee"/>
              </a:solidFill>
              <a:latin typeface="Roboto"/>
            </a:endParaRPr>
          </a:p>
        </p:txBody>
      </p:sp>
      <p:sp>
        <p:nvSpPr>
          <p:cNvPr id="308" name="Google Shape;114;p19"/>
          <p:cNvSpPr/>
          <p:nvPr/>
        </p:nvSpPr>
        <p:spPr>
          <a:xfrm>
            <a:off x="204120" y="816840"/>
            <a:ext cx="2889360" cy="4099320"/>
          </a:xfrm>
          <a:prstGeom prst="rect">
            <a:avLst/>
          </a:prstGeom>
          <a:noFill/>
          <a:ln w="0">
            <a:noFill/>
          </a:ln>
        </p:spPr>
        <p:style>
          <a:lnRef idx="0"/>
          <a:fillRef idx="0"/>
          <a:effectRef idx="0"/>
          <a:fontRef idx="minor"/>
        </p:style>
        <p:txBody>
          <a:bodyPr tIns="91440" bIns="91440" anchor="t">
            <a:noAutofit/>
          </a:bodyPr>
          <a:p>
            <a:pPr marL="457200" indent="-329760">
              <a:lnSpc>
                <a:spcPct val="150000"/>
              </a:lnSpc>
              <a:buClr>
                <a:srgbClr val="737373"/>
              </a:buClr>
              <a:buFont typeface="Roboto"/>
              <a:buChar char="●"/>
            </a:pPr>
            <a:r>
              <a:rPr b="0" lang="da-DK" sz="1600" spc="-1" strike="noStrike">
                <a:solidFill>
                  <a:srgbClr val="737373"/>
                </a:solidFill>
                <a:latin typeface="Roboto"/>
                <a:ea typeface="Roboto"/>
              </a:rPr>
              <a:t>8 lektioner á 4 timer</a:t>
            </a:r>
            <a:endParaRPr b="0" lang="da-DK" sz="1600" spc="-1" strike="noStrike">
              <a:latin typeface="Arial"/>
            </a:endParaRPr>
          </a:p>
          <a:p>
            <a:pPr marL="457200" indent="-329760">
              <a:lnSpc>
                <a:spcPct val="150000"/>
              </a:lnSpc>
              <a:buClr>
                <a:srgbClr val="737373"/>
              </a:buClr>
              <a:buFont typeface="Roboto"/>
              <a:buChar char="●"/>
            </a:pPr>
            <a:r>
              <a:rPr b="0" lang="da-DK" sz="1600" spc="-1" strike="noStrike">
                <a:solidFill>
                  <a:srgbClr val="737373"/>
                </a:solidFill>
                <a:latin typeface="Roboto"/>
                <a:ea typeface="Roboto"/>
              </a:rPr>
              <a:t>Evt. Ekstra timer?</a:t>
            </a:r>
            <a:endParaRPr b="0" lang="da-DK" sz="1600" spc="-1" strike="noStrike">
              <a:latin typeface="Arial"/>
            </a:endParaRPr>
          </a:p>
        </p:txBody>
      </p:sp>
      <p:pic>
        <p:nvPicPr>
          <p:cNvPr id="309" name="" descr=""/>
          <p:cNvPicPr/>
          <p:nvPr/>
        </p:nvPicPr>
        <p:blipFill>
          <a:blip r:embed="rId1"/>
          <a:stretch/>
        </p:blipFill>
        <p:spPr>
          <a:xfrm>
            <a:off x="1260000" y="1800000"/>
            <a:ext cx="6372720" cy="27846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algn="l" pos="0"/>
              </a:tabLst>
            </a:pPr>
            <a:r>
              <a:rPr b="0" lang="da-DK" sz="3200" spc="-1" strike="noStrike">
                <a:solidFill>
                  <a:srgbClr val="ffffff"/>
                </a:solidFill>
                <a:latin typeface="Roboto"/>
                <a:ea typeface="Roboto"/>
              </a:rPr>
              <a:t>4. Undervisningen</a:t>
            </a:r>
            <a:endParaRPr b="0" lang="da-DK" sz="3200" spc="-1" strike="noStrike">
              <a:solidFill>
                <a:srgbClr val="eeeeee"/>
              </a:solidFill>
              <a:latin typeface="Roboto"/>
            </a:endParaRPr>
          </a:p>
        </p:txBody>
      </p:sp>
      <p:pic>
        <p:nvPicPr>
          <p:cNvPr id="311" name="Google Shape;120;p20" descr=""/>
          <p:cNvPicPr/>
          <p:nvPr/>
        </p:nvPicPr>
        <p:blipFill>
          <a:blip r:embed="rId1"/>
          <a:stretch/>
        </p:blipFill>
        <p:spPr>
          <a:xfrm>
            <a:off x="152280" y="755280"/>
            <a:ext cx="8838720" cy="3392280"/>
          </a:xfrm>
          <a:prstGeom prst="rect">
            <a:avLst/>
          </a:prstGeom>
          <a:ln w="0">
            <a:noFill/>
          </a:ln>
        </p:spPr>
      </p:pic>
      <p:sp>
        <p:nvSpPr>
          <p:cNvPr id="312" name="PlaceHolder 2"/>
          <p:cNvSpPr>
            <a:spLocks noGrp="1"/>
          </p:cNvSpPr>
          <p:nvPr>
            <p:ph/>
          </p:nvPr>
        </p:nvSpPr>
        <p:spPr>
          <a:xfrm>
            <a:off x="0" y="4024080"/>
            <a:ext cx="7715160" cy="943920"/>
          </a:xfrm>
          <a:prstGeom prst="rect">
            <a:avLst/>
          </a:prstGeom>
          <a:noFill/>
          <a:ln w="0">
            <a:noFill/>
          </a:ln>
        </p:spPr>
        <p:txBody>
          <a:bodyPr tIns="91440" bIns="91440" anchor="t">
            <a:normAutofit/>
          </a:bodyPr>
          <a:p>
            <a:pPr marL="457200" indent="-342720">
              <a:lnSpc>
                <a:spcPct val="150000"/>
              </a:lnSpc>
              <a:buClr>
                <a:srgbClr val="737373"/>
              </a:buClr>
              <a:buFont typeface="Roboto"/>
              <a:buChar char="●"/>
            </a:pPr>
            <a:r>
              <a:rPr b="0" lang="da-DK" sz="1800" spc="-1" strike="noStrike">
                <a:solidFill>
                  <a:srgbClr val="737373"/>
                </a:solidFill>
                <a:latin typeface="Roboto"/>
                <a:ea typeface="Roboto"/>
              </a:rPr>
              <a:t>Hvad er jeres forventninger til undervisningen?</a:t>
            </a:r>
            <a:endParaRPr b="0" lang="da-DK"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algn="l" pos="0"/>
              </a:tabLst>
            </a:pPr>
            <a:r>
              <a:rPr b="0" lang="da-DK" sz="3200" spc="-1" strike="noStrike">
                <a:solidFill>
                  <a:srgbClr val="ffffff"/>
                </a:solidFill>
                <a:latin typeface="Roboto"/>
                <a:ea typeface="Roboto"/>
              </a:rPr>
              <a:t>4. Undervisningen</a:t>
            </a:r>
            <a:endParaRPr b="0" lang="da-DK" sz="3200" spc="-1" strike="noStrike">
              <a:solidFill>
                <a:srgbClr val="eeeeee"/>
              </a:solidFill>
              <a:latin typeface="Roboto"/>
            </a:endParaRPr>
          </a:p>
        </p:txBody>
      </p:sp>
      <p:sp>
        <p:nvSpPr>
          <p:cNvPr id="314" name="PlaceHolder 2"/>
          <p:cNvSpPr>
            <a:spLocks noGrp="1"/>
          </p:cNvSpPr>
          <p:nvPr>
            <p:ph/>
          </p:nvPr>
        </p:nvSpPr>
        <p:spPr>
          <a:xfrm>
            <a:off x="37800" y="748800"/>
            <a:ext cx="7715160" cy="4243320"/>
          </a:xfrm>
          <a:prstGeom prst="rect">
            <a:avLst/>
          </a:prstGeom>
          <a:noFill/>
          <a:ln w="0">
            <a:noFill/>
          </a:ln>
        </p:spPr>
        <p:txBody>
          <a:bodyPr tIns="91440" bIns="91440" anchor="t">
            <a:normAutofit/>
          </a:bodyPr>
          <a:p>
            <a:pPr marL="457200" indent="-342720">
              <a:lnSpc>
                <a:spcPct val="150000"/>
              </a:lnSpc>
              <a:buClr>
                <a:srgbClr val="737373"/>
              </a:buClr>
              <a:buFont typeface="Roboto"/>
              <a:buChar char="●"/>
            </a:pPr>
            <a:r>
              <a:rPr b="0" lang="da-DK" sz="1800" spc="-1" strike="noStrike">
                <a:solidFill>
                  <a:srgbClr val="737373"/>
                </a:solidFill>
                <a:latin typeface="Roboto"/>
                <a:ea typeface="Roboto"/>
              </a:rPr>
              <a:t>Hvorfor overhovedet undervises sygdomslære?</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Kommer i til at bruge hvad i har lært?</a:t>
            </a:r>
            <a:endParaRPr b="0" lang="da-DK" sz="1800" spc="-1" strike="noStrike">
              <a:solidFill>
                <a:srgbClr val="000000"/>
              </a:solidFill>
              <a:latin typeface="Arial"/>
            </a:endParaRPr>
          </a:p>
          <a:p>
            <a:pPr marL="457200">
              <a:lnSpc>
                <a:spcPct val="150000"/>
              </a:lnSpc>
              <a:spcBef>
                <a:spcPts val="1199"/>
              </a:spcBef>
              <a:spcAft>
                <a:spcPts val="1199"/>
              </a:spcAft>
              <a:buNone/>
              <a:tabLst>
                <a:tab algn="l" pos="0"/>
              </a:tabLst>
            </a:pPr>
            <a:endParaRPr b="0" lang="da-DK"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algn="l" pos="0"/>
              </a:tabLst>
            </a:pPr>
            <a:r>
              <a:rPr b="0" lang="da-DK" sz="3200" spc="-1" strike="noStrike">
                <a:solidFill>
                  <a:srgbClr val="ffffff"/>
                </a:solidFill>
                <a:latin typeface="Roboto"/>
                <a:ea typeface="Roboto"/>
              </a:rPr>
              <a:t>Hvorfor sygdomslære?</a:t>
            </a:r>
            <a:endParaRPr b="0" lang="da-DK" sz="3200" spc="-1" strike="noStrike">
              <a:solidFill>
                <a:srgbClr val="eeeeee"/>
              </a:solidFill>
              <a:latin typeface="Roboto"/>
            </a:endParaRPr>
          </a:p>
        </p:txBody>
      </p:sp>
      <p:sp>
        <p:nvSpPr>
          <p:cNvPr id="316" name="PlaceHolder 2"/>
          <p:cNvSpPr>
            <a:spLocks noGrp="1"/>
          </p:cNvSpPr>
          <p:nvPr>
            <p:ph/>
          </p:nvPr>
        </p:nvSpPr>
        <p:spPr>
          <a:xfrm>
            <a:off x="0" y="716400"/>
            <a:ext cx="6940440" cy="4243320"/>
          </a:xfrm>
          <a:prstGeom prst="rect">
            <a:avLst/>
          </a:prstGeom>
          <a:noFill/>
          <a:ln w="0">
            <a:noFill/>
          </a:ln>
        </p:spPr>
        <p:txBody>
          <a:bodyPr tIns="91440" bIns="91440" anchor="t">
            <a:normAutofit/>
          </a:bodyPr>
          <a:p>
            <a:pPr marL="457200" indent="-342720">
              <a:lnSpc>
                <a:spcPct val="150000"/>
              </a:lnSpc>
              <a:buClr>
                <a:srgbClr val="737373"/>
              </a:buClr>
              <a:buFont typeface="Roboto"/>
              <a:buChar char="●"/>
            </a:pPr>
            <a:r>
              <a:rPr b="0" lang="da-DK" sz="1800" spc="-1" strike="noStrike">
                <a:solidFill>
                  <a:srgbClr val="737373"/>
                </a:solidFill>
                <a:latin typeface="Roboto"/>
                <a:ea typeface="Roboto"/>
              </a:rPr>
              <a:t>Helhedsforståelse af patientens tilstand</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Sikkerhed og kontraindikation</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Optimering af behandling</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Kommunikation med andre sundhedsprofessionelle</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Patientuddannelse</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Tidlig opsporing af komplikationer</a:t>
            </a:r>
            <a:endParaRPr b="0" lang="da-DK" sz="1800" spc="-1" strike="noStrike">
              <a:solidFill>
                <a:srgbClr val="000000"/>
              </a:solidFill>
              <a:latin typeface="Arial"/>
            </a:endParaRPr>
          </a:p>
          <a:p>
            <a:pPr marL="457200" indent="-342720">
              <a:lnSpc>
                <a:spcPct val="150000"/>
              </a:lnSpc>
              <a:buClr>
                <a:srgbClr val="737373"/>
              </a:buClr>
              <a:buFont typeface="Roboto"/>
              <a:buChar char="●"/>
            </a:pPr>
            <a:r>
              <a:rPr b="0" lang="da-DK" sz="1800" spc="-1" strike="noStrike">
                <a:solidFill>
                  <a:srgbClr val="737373"/>
                </a:solidFill>
                <a:latin typeface="Roboto"/>
                <a:ea typeface="Roboto"/>
              </a:rPr>
              <a:t>Evidensbaseret praksis og videreuddannelse</a:t>
            </a:r>
            <a:endParaRPr b="0" lang="da-DK" sz="1800" spc="-1" strike="noStrike">
              <a:solidFill>
                <a:srgbClr val="000000"/>
              </a:solidFill>
              <a:latin typeface="Arial"/>
            </a:endParaRPr>
          </a:p>
          <a:p>
            <a:pPr marL="457200">
              <a:lnSpc>
                <a:spcPct val="150000"/>
              </a:lnSpc>
              <a:spcBef>
                <a:spcPts val="1199"/>
              </a:spcBef>
              <a:spcAft>
                <a:spcPts val="1199"/>
              </a:spcAft>
              <a:buNone/>
              <a:tabLst>
                <a:tab algn="l" pos="0"/>
              </a:tabLst>
            </a:pPr>
            <a:endParaRPr b="0" lang="da-DK"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8" dur="indefinite" restart="never" nodeType="tmRoot">
          <p:childTnLst>
            <p:seq>
              <p:cTn id="19" dur="indefinite" nodeType="mainSeq">
                <p:childTnLst>
                  <p:par>
                    <p:cTn id="20" fill="hold">
                      <p:stCondLst>
                        <p:cond delay="indefinite"/>
                      </p:stCondLst>
                      <p:childTnLst>
                        <p:par>
                          <p:cTn id="21" fill="hold">
                            <p:stCondLst>
                              <p:cond delay="0"/>
                            </p:stCondLst>
                            <p:childTnLst>
                              <p:par>
                                <p:cTn id="22" nodeType="clickEffect" fill="hold" presetClass="entr" presetID="1">
                                  <p:stCondLst>
                                    <p:cond delay="0"/>
                                  </p:stCondLst>
                                  <p:childTnLst>
                                    <p:set>
                                      <p:cBhvr>
                                        <p:cTn id="23" dur="1" fill="hold">
                                          <p:stCondLst>
                                            <p:cond delay="0"/>
                                          </p:stCondLst>
                                        </p:cTn>
                                        <p:tgtEl>
                                          <p:spTgt spid="316">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nodeType="clickEffect" fill="hold" presetClass="entr" presetID="1">
                                  <p:stCondLst>
                                    <p:cond delay="0"/>
                                  </p:stCondLst>
                                  <p:childTnLst>
                                    <p:set>
                                      <p:cBhvr>
                                        <p:cTn id="27" dur="1" fill="hold">
                                          <p:stCondLst>
                                            <p:cond delay="0"/>
                                          </p:stCondLst>
                                        </p:cTn>
                                        <p:tgtEl>
                                          <p:spTgt spid="316">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nodeType="clickEffect" fill="hold" presetClass="entr" presetID="1">
                                  <p:stCondLst>
                                    <p:cond delay="0"/>
                                  </p:stCondLst>
                                  <p:childTnLst>
                                    <p:set>
                                      <p:cBhvr>
                                        <p:cTn id="31" dur="1" fill="hold">
                                          <p:stCondLst>
                                            <p:cond delay="0"/>
                                          </p:stCondLst>
                                        </p:cTn>
                                        <p:tgtEl>
                                          <p:spTgt spid="316">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nodeType="clickEffect" fill="hold" presetClass="entr" presetID="1">
                                  <p:stCondLst>
                                    <p:cond delay="0"/>
                                  </p:stCondLst>
                                  <p:childTnLst>
                                    <p:set>
                                      <p:cBhvr>
                                        <p:cTn id="35" dur="1" fill="hold">
                                          <p:stCondLst>
                                            <p:cond delay="0"/>
                                          </p:stCondLst>
                                        </p:cTn>
                                        <p:tgtEl>
                                          <p:spTgt spid="316">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nodeType="clickEffect" fill="hold" presetClass="entr" presetID="1">
                                  <p:stCondLst>
                                    <p:cond delay="0"/>
                                  </p:stCondLst>
                                  <p:childTnLst>
                                    <p:set>
                                      <p:cBhvr>
                                        <p:cTn id="39" dur="1" fill="hold">
                                          <p:stCondLst>
                                            <p:cond delay="0"/>
                                          </p:stCondLst>
                                        </p:cTn>
                                        <p:tgtEl>
                                          <p:spTgt spid="316">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nodeType="clickEffect" fill="hold" presetClass="entr" presetID="1">
                                  <p:stCondLst>
                                    <p:cond delay="0"/>
                                  </p:stCondLst>
                                  <p:childTnLst>
                                    <p:set>
                                      <p:cBhvr>
                                        <p:cTn id="43" dur="1" fill="hold">
                                          <p:stCondLst>
                                            <p:cond delay="0"/>
                                          </p:stCondLst>
                                        </p:cTn>
                                        <p:tgtEl>
                                          <p:spTgt spid="316">
                                            <p:txEl>
                                              <p:pRg st="5" end="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nodeType="clickEffect" fill="hold" presetClass="entr" presetID="1">
                                  <p:stCondLst>
                                    <p:cond delay="0"/>
                                  </p:stCondLst>
                                  <p:childTnLst>
                                    <p:set>
                                      <p:cBhvr>
                                        <p:cTn id="47" dur="1" fill="hold">
                                          <p:stCondLst>
                                            <p:cond delay="0"/>
                                          </p:stCondLst>
                                        </p:cTn>
                                        <p:tgtEl>
                                          <p:spTgt spid="316">
                                            <p:txEl>
                                              <p:pRg st="6" end="6"/>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nodeType="clickEffect" fill="hold" presetClass="entr" presetID="1">
                                  <p:stCondLst>
                                    <p:cond delay="0"/>
                                  </p:stCondLst>
                                  <p:childTnLst>
                                    <p:set>
                                      <p:cBhvr>
                                        <p:cTn id="51" dur="1" fill="hold">
                                          <p:stCondLst>
                                            <p:cond delay="0"/>
                                          </p:stCondLst>
                                        </p:cTn>
                                        <p:tgtEl>
                                          <p:spTgt spid="31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48</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en-DK</dc:language>
  <cp:lastModifiedBy/>
  <dcterms:modified xsi:type="dcterms:W3CDTF">2025-03-13T13:34:08Z</dcterms:modified>
  <cp:revision>9</cp:revision>
  <dc:subject/>
  <dc:title/>
</cp:coreProperties>
</file>